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5"/>
    <p:sldMasterId id="2147483660" r:id="rId6"/>
    <p:sldMasterId id="2147483681" r:id="rId7"/>
    <p:sldMasterId id="2147483695" r:id="rId8"/>
  </p:sldMasterIdLst>
  <p:notesMasterIdLst>
    <p:notesMasterId r:id="rId75"/>
  </p:notesMasterIdLst>
  <p:handoutMasterIdLst>
    <p:handoutMasterId r:id="rId76"/>
  </p:handoutMasterIdLst>
  <p:sldIdLst>
    <p:sldId id="527" r:id="rId9"/>
    <p:sldId id="718" r:id="rId10"/>
    <p:sldId id="751" r:id="rId11"/>
    <p:sldId id="714" r:id="rId12"/>
    <p:sldId id="746" r:id="rId13"/>
    <p:sldId id="719" r:id="rId14"/>
    <p:sldId id="716" r:id="rId15"/>
    <p:sldId id="721" r:id="rId16"/>
    <p:sldId id="722" r:id="rId17"/>
    <p:sldId id="528" r:id="rId18"/>
    <p:sldId id="529" r:id="rId19"/>
    <p:sldId id="725" r:id="rId20"/>
    <p:sldId id="531" r:id="rId21"/>
    <p:sldId id="723" r:id="rId22"/>
    <p:sldId id="533" r:id="rId23"/>
    <p:sldId id="536" r:id="rId24"/>
    <p:sldId id="593" r:id="rId25"/>
    <p:sldId id="539" r:id="rId26"/>
    <p:sldId id="579" r:id="rId27"/>
    <p:sldId id="580" r:id="rId28"/>
    <p:sldId id="581" r:id="rId29"/>
    <p:sldId id="582" r:id="rId30"/>
    <p:sldId id="734" r:id="rId31"/>
    <p:sldId id="735" r:id="rId32"/>
    <p:sldId id="736" r:id="rId33"/>
    <p:sldId id="747" r:id="rId34"/>
    <p:sldId id="737" r:id="rId35"/>
    <p:sldId id="738" r:id="rId36"/>
    <p:sldId id="748" r:id="rId37"/>
    <p:sldId id="739" r:id="rId38"/>
    <p:sldId id="749" r:id="rId39"/>
    <p:sldId id="583" r:id="rId40"/>
    <p:sldId id="727" r:id="rId41"/>
    <p:sldId id="726" r:id="rId42"/>
    <p:sldId id="728" r:id="rId43"/>
    <p:sldId id="729" r:id="rId44"/>
    <p:sldId id="730" r:id="rId45"/>
    <p:sldId id="731" r:id="rId46"/>
    <p:sldId id="732" r:id="rId47"/>
    <p:sldId id="740" r:id="rId48"/>
    <p:sldId id="744" r:id="rId49"/>
    <p:sldId id="690" r:id="rId50"/>
    <p:sldId id="689" r:id="rId51"/>
    <p:sldId id="741" r:id="rId52"/>
    <p:sldId id="695" r:id="rId53"/>
    <p:sldId id="742" r:id="rId54"/>
    <p:sldId id="691" r:id="rId55"/>
    <p:sldId id="703" r:id="rId56"/>
    <p:sldId id="743" r:id="rId57"/>
    <p:sldId id="694" r:id="rId58"/>
    <p:sldId id="698" r:id="rId59"/>
    <p:sldId id="693" r:id="rId60"/>
    <p:sldId id="697" r:id="rId61"/>
    <p:sldId id="705" r:id="rId62"/>
    <p:sldId id="700" r:id="rId63"/>
    <p:sldId id="701" r:id="rId64"/>
    <p:sldId id="696" r:id="rId65"/>
    <p:sldId id="702" r:id="rId66"/>
    <p:sldId id="574" r:id="rId67"/>
    <p:sldId id="575" r:id="rId68"/>
    <p:sldId id="576" r:id="rId69"/>
    <p:sldId id="613" r:id="rId70"/>
    <p:sldId id="614" r:id="rId71"/>
    <p:sldId id="615" r:id="rId72"/>
    <p:sldId id="708" r:id="rId73"/>
    <p:sldId id="709"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417E57-04B8-4546-8A11-937D95322854}">
          <p14:sldIdLst>
            <p14:sldId id="527"/>
            <p14:sldId id="718"/>
            <p14:sldId id="751"/>
            <p14:sldId id="714"/>
            <p14:sldId id="746"/>
            <p14:sldId id="719"/>
            <p14:sldId id="716"/>
            <p14:sldId id="721"/>
            <p14:sldId id="722"/>
            <p14:sldId id="528"/>
            <p14:sldId id="529"/>
            <p14:sldId id="725"/>
            <p14:sldId id="531"/>
            <p14:sldId id="723"/>
            <p14:sldId id="533"/>
            <p14:sldId id="536"/>
            <p14:sldId id="593"/>
            <p14:sldId id="539"/>
            <p14:sldId id="579"/>
            <p14:sldId id="580"/>
            <p14:sldId id="581"/>
            <p14:sldId id="582"/>
            <p14:sldId id="734"/>
            <p14:sldId id="735"/>
            <p14:sldId id="736"/>
            <p14:sldId id="747"/>
            <p14:sldId id="737"/>
            <p14:sldId id="738"/>
            <p14:sldId id="748"/>
            <p14:sldId id="739"/>
            <p14:sldId id="749"/>
            <p14:sldId id="583"/>
            <p14:sldId id="727"/>
            <p14:sldId id="726"/>
            <p14:sldId id="728"/>
            <p14:sldId id="729"/>
            <p14:sldId id="730"/>
            <p14:sldId id="731"/>
            <p14:sldId id="732"/>
            <p14:sldId id="740"/>
            <p14:sldId id="744"/>
            <p14:sldId id="690"/>
            <p14:sldId id="689"/>
            <p14:sldId id="741"/>
            <p14:sldId id="695"/>
            <p14:sldId id="742"/>
            <p14:sldId id="691"/>
            <p14:sldId id="703"/>
            <p14:sldId id="743"/>
            <p14:sldId id="694"/>
            <p14:sldId id="698"/>
            <p14:sldId id="693"/>
            <p14:sldId id="697"/>
            <p14:sldId id="705"/>
            <p14:sldId id="700"/>
            <p14:sldId id="701"/>
            <p14:sldId id="696"/>
            <p14:sldId id="702"/>
            <p14:sldId id="574"/>
            <p14:sldId id="575"/>
            <p14:sldId id="576"/>
            <p14:sldId id="613"/>
            <p14:sldId id="614"/>
            <p14:sldId id="615"/>
            <p14:sldId id="708"/>
            <p14:sldId id="709"/>
          </p14:sldIdLst>
        </p14:section>
      </p14:sectionLst>
    </p:ext>
    <p:ext uri="{EFAFB233-063F-42B5-8137-9DF3F51BA10A}">
      <p15:sldGuideLst xmlns:p15="http://schemas.microsoft.com/office/powerpoint/2012/main">
        <p15:guide id="1" orient="horz" pos="208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7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66"/>
    <a:srgbClr val="053A6F"/>
    <a:srgbClr val="1E517E"/>
    <a:srgbClr val="003366"/>
    <a:srgbClr val="404040"/>
    <a:srgbClr val="606060"/>
    <a:srgbClr val="3D8BB1"/>
    <a:srgbClr val="C2C2C2"/>
    <a:srgbClr val="0066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357" autoAdjust="0"/>
  </p:normalViewPr>
  <p:slideViewPr>
    <p:cSldViewPr snapToGrid="0" showGuides="1">
      <p:cViewPr varScale="1">
        <p:scale>
          <a:sx n="98" d="100"/>
          <a:sy n="98" d="100"/>
        </p:scale>
        <p:origin x="78" y="126"/>
      </p:cViewPr>
      <p:guideLst>
        <p:guide orient="horz" pos="208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251"/>
    </p:cViewPr>
  </p:sorterViewPr>
  <p:notesViewPr>
    <p:cSldViewPr snapToGrid="0" showGuides="1">
      <p:cViewPr varScale="1">
        <p:scale>
          <a:sx n="58" d="100"/>
          <a:sy n="58" d="100"/>
        </p:scale>
        <p:origin x="244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slide" Target="slides/slide63.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800AE-4C1C-478C-BBEF-7DE6B63ACD8C}" type="doc">
      <dgm:prSet loTypeId="urn:microsoft.com/office/officeart/2005/8/layout/pyramid1" loCatId="pyramid" qsTypeId="urn:microsoft.com/office/officeart/2005/8/quickstyle/simple1" qsCatId="simple" csTypeId="urn:microsoft.com/office/officeart/2005/8/colors/accent1_5" csCatId="accent1" phldr="1"/>
      <dgm:spPr/>
    </dgm:pt>
    <dgm:pt modelId="{8789EA84-C56E-46DB-8F90-466E30BCDCCF}">
      <dgm:prSet phldrT="[Text]" custT="1"/>
      <dgm:spPr/>
      <dgm:t>
        <a:bodyPr/>
        <a:lstStyle/>
        <a:p>
          <a:endParaRPr lang="en-US" sz="2400" dirty="0"/>
        </a:p>
        <a:p>
          <a:endParaRPr lang="en-US" sz="2400" dirty="0"/>
        </a:p>
        <a:p>
          <a:r>
            <a:rPr lang="en-US" sz="2400" dirty="0">
              <a:solidFill>
                <a:schemeClr val="bg1">
                  <a:lumMod val="95000"/>
                </a:schemeClr>
              </a:solidFill>
            </a:rPr>
            <a:t>Policies</a:t>
          </a:r>
        </a:p>
      </dgm:t>
    </dgm:pt>
    <dgm:pt modelId="{4C4EAD23-8A8B-454E-BC58-A50EB9755C21}" type="parTrans" cxnId="{407091E5-93AB-4B58-B7E1-44E7B049CDD7}">
      <dgm:prSet/>
      <dgm:spPr/>
      <dgm:t>
        <a:bodyPr/>
        <a:lstStyle/>
        <a:p>
          <a:endParaRPr lang="en-US"/>
        </a:p>
      </dgm:t>
    </dgm:pt>
    <dgm:pt modelId="{D01C4DE6-3CDB-492B-9BB0-D552DEBD56C7}" type="sibTrans" cxnId="{407091E5-93AB-4B58-B7E1-44E7B049CDD7}">
      <dgm:prSet/>
      <dgm:spPr/>
      <dgm:t>
        <a:bodyPr/>
        <a:lstStyle/>
        <a:p>
          <a:endParaRPr lang="en-US"/>
        </a:p>
      </dgm:t>
    </dgm:pt>
    <dgm:pt modelId="{B121BE58-7FC3-432F-95F7-69E1EB1295EE}">
      <dgm:prSet phldrT="[Text]" custT="1"/>
      <dgm:spPr/>
      <dgm:t>
        <a:bodyPr/>
        <a:lstStyle/>
        <a:p>
          <a:endParaRPr lang="en-US" sz="4400" dirty="0"/>
        </a:p>
        <a:p>
          <a:r>
            <a:rPr lang="en-US" sz="3600" dirty="0">
              <a:solidFill>
                <a:schemeClr val="bg1">
                  <a:lumMod val="95000"/>
                </a:schemeClr>
              </a:solidFill>
            </a:rPr>
            <a:t>Regulations</a:t>
          </a:r>
        </a:p>
      </dgm:t>
    </dgm:pt>
    <dgm:pt modelId="{9266D2D2-6820-4E0A-9B30-BC6CD69921AF}" type="parTrans" cxnId="{EF579DC7-3793-467C-B2CB-A776DFB1BB0A}">
      <dgm:prSet/>
      <dgm:spPr/>
      <dgm:t>
        <a:bodyPr/>
        <a:lstStyle/>
        <a:p>
          <a:endParaRPr lang="en-US"/>
        </a:p>
      </dgm:t>
    </dgm:pt>
    <dgm:pt modelId="{055EEA35-7B4C-4F3E-8D7F-C674E94E2E2D}" type="sibTrans" cxnId="{EF579DC7-3793-467C-B2CB-A776DFB1BB0A}">
      <dgm:prSet/>
      <dgm:spPr/>
      <dgm:t>
        <a:bodyPr/>
        <a:lstStyle/>
        <a:p>
          <a:endParaRPr lang="en-US"/>
        </a:p>
      </dgm:t>
    </dgm:pt>
    <dgm:pt modelId="{2BCE7C2A-DFFA-494C-97F2-A70846717846}">
      <dgm:prSet phldrT="[Text]"/>
      <dgm:spPr/>
      <dgm:t>
        <a:bodyPr/>
        <a:lstStyle/>
        <a:p>
          <a:endParaRPr lang="en-US" dirty="0"/>
        </a:p>
        <a:p>
          <a:r>
            <a:rPr lang="en-US" dirty="0">
              <a:solidFill>
                <a:schemeClr val="bg1">
                  <a:lumMod val="95000"/>
                </a:schemeClr>
              </a:solidFill>
            </a:rPr>
            <a:t>Law/Statute</a:t>
          </a:r>
        </a:p>
      </dgm:t>
    </dgm:pt>
    <dgm:pt modelId="{DE0D970D-4989-4B66-B9FE-CDB55F729B01}" type="parTrans" cxnId="{034DE0DB-EEFC-4CAD-A85F-2DEA7027C078}">
      <dgm:prSet/>
      <dgm:spPr/>
      <dgm:t>
        <a:bodyPr/>
        <a:lstStyle/>
        <a:p>
          <a:endParaRPr lang="en-US"/>
        </a:p>
      </dgm:t>
    </dgm:pt>
    <dgm:pt modelId="{FE083006-FE48-4978-994E-BB0DBC6BD66C}" type="sibTrans" cxnId="{034DE0DB-EEFC-4CAD-A85F-2DEA7027C078}">
      <dgm:prSet/>
      <dgm:spPr/>
      <dgm:t>
        <a:bodyPr/>
        <a:lstStyle/>
        <a:p>
          <a:endParaRPr lang="en-US"/>
        </a:p>
      </dgm:t>
    </dgm:pt>
    <dgm:pt modelId="{5D7C0D57-1FA8-488F-B309-2F0573C4B88C}" type="pres">
      <dgm:prSet presAssocID="{930800AE-4C1C-478C-BBEF-7DE6B63ACD8C}" presName="Name0" presStyleCnt="0">
        <dgm:presLayoutVars>
          <dgm:dir/>
          <dgm:animLvl val="lvl"/>
          <dgm:resizeHandles val="exact"/>
        </dgm:presLayoutVars>
      </dgm:prSet>
      <dgm:spPr/>
    </dgm:pt>
    <dgm:pt modelId="{D3F5880A-1A44-41A5-93F7-434C5427F823}" type="pres">
      <dgm:prSet presAssocID="{8789EA84-C56E-46DB-8F90-466E30BCDCCF}" presName="Name8" presStyleCnt="0"/>
      <dgm:spPr/>
    </dgm:pt>
    <dgm:pt modelId="{4D722156-E8D1-400B-95A0-18C90520C4F7}" type="pres">
      <dgm:prSet presAssocID="{8789EA84-C56E-46DB-8F90-466E30BCDCCF}" presName="level" presStyleLbl="node1" presStyleIdx="0" presStyleCnt="3">
        <dgm:presLayoutVars>
          <dgm:chMax val="1"/>
          <dgm:bulletEnabled val="1"/>
        </dgm:presLayoutVars>
      </dgm:prSet>
      <dgm:spPr/>
    </dgm:pt>
    <dgm:pt modelId="{51DA5567-4971-4B27-92A0-66211D484D3E}" type="pres">
      <dgm:prSet presAssocID="{8789EA84-C56E-46DB-8F90-466E30BCDCCF}" presName="levelTx" presStyleLbl="revTx" presStyleIdx="0" presStyleCnt="0">
        <dgm:presLayoutVars>
          <dgm:chMax val="1"/>
          <dgm:bulletEnabled val="1"/>
        </dgm:presLayoutVars>
      </dgm:prSet>
      <dgm:spPr/>
    </dgm:pt>
    <dgm:pt modelId="{A85ABF15-048A-42CF-978F-C22F3C5F9EF8}" type="pres">
      <dgm:prSet presAssocID="{B121BE58-7FC3-432F-95F7-69E1EB1295EE}" presName="Name8" presStyleCnt="0"/>
      <dgm:spPr/>
    </dgm:pt>
    <dgm:pt modelId="{15751414-85AF-41EC-9031-A48A00494C7B}" type="pres">
      <dgm:prSet presAssocID="{B121BE58-7FC3-432F-95F7-69E1EB1295EE}" presName="level" presStyleLbl="node1" presStyleIdx="1" presStyleCnt="3">
        <dgm:presLayoutVars>
          <dgm:chMax val="1"/>
          <dgm:bulletEnabled val="1"/>
        </dgm:presLayoutVars>
      </dgm:prSet>
      <dgm:spPr/>
    </dgm:pt>
    <dgm:pt modelId="{A61FF7F4-8637-495B-995F-6A8A34514FD0}" type="pres">
      <dgm:prSet presAssocID="{B121BE58-7FC3-432F-95F7-69E1EB1295EE}" presName="levelTx" presStyleLbl="revTx" presStyleIdx="0" presStyleCnt="0">
        <dgm:presLayoutVars>
          <dgm:chMax val="1"/>
          <dgm:bulletEnabled val="1"/>
        </dgm:presLayoutVars>
      </dgm:prSet>
      <dgm:spPr/>
    </dgm:pt>
    <dgm:pt modelId="{E2C49475-B3F0-408C-9AC9-CB6A18BACB8D}" type="pres">
      <dgm:prSet presAssocID="{2BCE7C2A-DFFA-494C-97F2-A70846717846}" presName="Name8" presStyleCnt="0"/>
      <dgm:spPr/>
    </dgm:pt>
    <dgm:pt modelId="{2C241777-D7C6-4B85-8FDA-D84C56B8F319}" type="pres">
      <dgm:prSet presAssocID="{2BCE7C2A-DFFA-494C-97F2-A70846717846}" presName="level" presStyleLbl="node1" presStyleIdx="2" presStyleCnt="3">
        <dgm:presLayoutVars>
          <dgm:chMax val="1"/>
          <dgm:bulletEnabled val="1"/>
        </dgm:presLayoutVars>
      </dgm:prSet>
      <dgm:spPr/>
    </dgm:pt>
    <dgm:pt modelId="{63730E9F-BEF8-43EB-B846-654329465CC9}" type="pres">
      <dgm:prSet presAssocID="{2BCE7C2A-DFFA-494C-97F2-A70846717846}" presName="levelTx" presStyleLbl="revTx" presStyleIdx="0" presStyleCnt="0">
        <dgm:presLayoutVars>
          <dgm:chMax val="1"/>
          <dgm:bulletEnabled val="1"/>
        </dgm:presLayoutVars>
      </dgm:prSet>
      <dgm:spPr/>
    </dgm:pt>
  </dgm:ptLst>
  <dgm:cxnLst>
    <dgm:cxn modelId="{ADEF9360-A64A-42B8-A712-DE10A0C68898}" type="presOf" srcId="{8789EA84-C56E-46DB-8F90-466E30BCDCCF}" destId="{4D722156-E8D1-400B-95A0-18C90520C4F7}" srcOrd="0" destOrd="0" presId="urn:microsoft.com/office/officeart/2005/8/layout/pyramid1"/>
    <dgm:cxn modelId="{B2567889-6CD1-4438-BA5D-00EE59D35E10}" type="presOf" srcId="{930800AE-4C1C-478C-BBEF-7DE6B63ACD8C}" destId="{5D7C0D57-1FA8-488F-B309-2F0573C4B88C}" srcOrd="0" destOrd="0" presId="urn:microsoft.com/office/officeart/2005/8/layout/pyramid1"/>
    <dgm:cxn modelId="{2A882EA9-46D2-4201-AF9D-FAF2D8A3A5D4}" type="presOf" srcId="{2BCE7C2A-DFFA-494C-97F2-A70846717846}" destId="{63730E9F-BEF8-43EB-B846-654329465CC9}" srcOrd="1" destOrd="0" presId="urn:microsoft.com/office/officeart/2005/8/layout/pyramid1"/>
    <dgm:cxn modelId="{CEC172B7-8175-45F1-A374-CF133DF42958}" type="presOf" srcId="{B121BE58-7FC3-432F-95F7-69E1EB1295EE}" destId="{A61FF7F4-8637-495B-995F-6A8A34514FD0}" srcOrd="1" destOrd="0" presId="urn:microsoft.com/office/officeart/2005/8/layout/pyramid1"/>
    <dgm:cxn modelId="{EF579DC7-3793-467C-B2CB-A776DFB1BB0A}" srcId="{930800AE-4C1C-478C-BBEF-7DE6B63ACD8C}" destId="{B121BE58-7FC3-432F-95F7-69E1EB1295EE}" srcOrd="1" destOrd="0" parTransId="{9266D2D2-6820-4E0A-9B30-BC6CD69921AF}" sibTransId="{055EEA35-7B4C-4F3E-8D7F-C674E94E2E2D}"/>
    <dgm:cxn modelId="{D2D1E7D2-5DF5-41F3-B352-1B943274048C}" type="presOf" srcId="{2BCE7C2A-DFFA-494C-97F2-A70846717846}" destId="{2C241777-D7C6-4B85-8FDA-D84C56B8F319}" srcOrd="0" destOrd="0" presId="urn:microsoft.com/office/officeart/2005/8/layout/pyramid1"/>
    <dgm:cxn modelId="{034DE0DB-EEFC-4CAD-A85F-2DEA7027C078}" srcId="{930800AE-4C1C-478C-BBEF-7DE6B63ACD8C}" destId="{2BCE7C2A-DFFA-494C-97F2-A70846717846}" srcOrd="2" destOrd="0" parTransId="{DE0D970D-4989-4B66-B9FE-CDB55F729B01}" sibTransId="{FE083006-FE48-4978-994E-BB0DBC6BD66C}"/>
    <dgm:cxn modelId="{7A269DE3-B91A-451D-B556-D57E2E89C456}" type="presOf" srcId="{8789EA84-C56E-46DB-8F90-466E30BCDCCF}" destId="{51DA5567-4971-4B27-92A0-66211D484D3E}" srcOrd="1" destOrd="0" presId="urn:microsoft.com/office/officeart/2005/8/layout/pyramid1"/>
    <dgm:cxn modelId="{407091E5-93AB-4B58-B7E1-44E7B049CDD7}" srcId="{930800AE-4C1C-478C-BBEF-7DE6B63ACD8C}" destId="{8789EA84-C56E-46DB-8F90-466E30BCDCCF}" srcOrd="0" destOrd="0" parTransId="{4C4EAD23-8A8B-454E-BC58-A50EB9755C21}" sibTransId="{D01C4DE6-3CDB-492B-9BB0-D552DEBD56C7}"/>
    <dgm:cxn modelId="{1C564CE8-38E0-4358-8B04-4F149DBCD1DE}" type="presOf" srcId="{B121BE58-7FC3-432F-95F7-69E1EB1295EE}" destId="{15751414-85AF-41EC-9031-A48A00494C7B}" srcOrd="0" destOrd="0" presId="urn:microsoft.com/office/officeart/2005/8/layout/pyramid1"/>
    <dgm:cxn modelId="{BBC2D2A6-DFA2-4C52-BBFA-5DA7F2FBB02C}" type="presParOf" srcId="{5D7C0D57-1FA8-488F-B309-2F0573C4B88C}" destId="{D3F5880A-1A44-41A5-93F7-434C5427F823}" srcOrd="0" destOrd="0" presId="urn:microsoft.com/office/officeart/2005/8/layout/pyramid1"/>
    <dgm:cxn modelId="{B77357B2-5F4D-46A9-ACAC-EAEE6ABFB945}" type="presParOf" srcId="{D3F5880A-1A44-41A5-93F7-434C5427F823}" destId="{4D722156-E8D1-400B-95A0-18C90520C4F7}" srcOrd="0" destOrd="0" presId="urn:microsoft.com/office/officeart/2005/8/layout/pyramid1"/>
    <dgm:cxn modelId="{6644FFB2-24DF-44D3-9553-E70EB63B507D}" type="presParOf" srcId="{D3F5880A-1A44-41A5-93F7-434C5427F823}" destId="{51DA5567-4971-4B27-92A0-66211D484D3E}" srcOrd="1" destOrd="0" presId="urn:microsoft.com/office/officeart/2005/8/layout/pyramid1"/>
    <dgm:cxn modelId="{B13E95EB-CD20-4D9F-9CDD-DEB7BAE3F38E}" type="presParOf" srcId="{5D7C0D57-1FA8-488F-B309-2F0573C4B88C}" destId="{A85ABF15-048A-42CF-978F-C22F3C5F9EF8}" srcOrd="1" destOrd="0" presId="urn:microsoft.com/office/officeart/2005/8/layout/pyramid1"/>
    <dgm:cxn modelId="{B146FD6C-5EE2-4883-9C25-C2968A2EF73A}" type="presParOf" srcId="{A85ABF15-048A-42CF-978F-C22F3C5F9EF8}" destId="{15751414-85AF-41EC-9031-A48A00494C7B}" srcOrd="0" destOrd="0" presId="urn:microsoft.com/office/officeart/2005/8/layout/pyramid1"/>
    <dgm:cxn modelId="{9C8F7300-4AD1-4DEC-B379-85CF567D69F4}" type="presParOf" srcId="{A85ABF15-048A-42CF-978F-C22F3C5F9EF8}" destId="{A61FF7F4-8637-495B-995F-6A8A34514FD0}" srcOrd="1" destOrd="0" presId="urn:microsoft.com/office/officeart/2005/8/layout/pyramid1"/>
    <dgm:cxn modelId="{5554DC2D-B4B0-4618-9CA4-0913E2DD0DED}" type="presParOf" srcId="{5D7C0D57-1FA8-488F-B309-2F0573C4B88C}" destId="{E2C49475-B3F0-408C-9AC9-CB6A18BACB8D}" srcOrd="2" destOrd="0" presId="urn:microsoft.com/office/officeart/2005/8/layout/pyramid1"/>
    <dgm:cxn modelId="{D5A9C69F-8A1E-4F71-9CAE-C2C34333CF58}" type="presParOf" srcId="{E2C49475-B3F0-408C-9AC9-CB6A18BACB8D}" destId="{2C241777-D7C6-4B85-8FDA-D84C56B8F319}" srcOrd="0" destOrd="0" presId="urn:microsoft.com/office/officeart/2005/8/layout/pyramid1"/>
    <dgm:cxn modelId="{C788CEAD-6724-4F4D-AD6B-E8B5F1204B5F}" type="presParOf" srcId="{E2C49475-B3F0-408C-9AC9-CB6A18BACB8D}" destId="{63730E9F-BEF8-43EB-B846-654329465CC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22156-E8D1-400B-95A0-18C90520C4F7}">
      <dsp:nvSpPr>
        <dsp:cNvPr id="0" name=""/>
        <dsp:cNvSpPr/>
      </dsp:nvSpPr>
      <dsp:spPr>
        <a:xfrm>
          <a:off x="2149813" y="0"/>
          <a:ext cx="2149813" cy="1572638"/>
        </a:xfrm>
        <a:prstGeom prst="trapezoid">
          <a:avLst>
            <a:gd name="adj" fmla="val 68351"/>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solidFill>
                <a:schemeClr val="bg1">
                  <a:lumMod val="95000"/>
                </a:schemeClr>
              </a:solidFill>
            </a:rPr>
            <a:t>Policies</a:t>
          </a:r>
        </a:p>
      </dsp:txBody>
      <dsp:txXfrm>
        <a:off x="2149813" y="0"/>
        <a:ext cx="2149813" cy="1572638"/>
      </dsp:txXfrm>
    </dsp:sp>
    <dsp:sp modelId="{15751414-85AF-41EC-9031-A48A00494C7B}">
      <dsp:nvSpPr>
        <dsp:cNvPr id="0" name=""/>
        <dsp:cNvSpPr/>
      </dsp:nvSpPr>
      <dsp:spPr>
        <a:xfrm>
          <a:off x="1074906" y="1572638"/>
          <a:ext cx="4299626" cy="1572638"/>
        </a:xfrm>
        <a:prstGeom prst="trapezoid">
          <a:avLst>
            <a:gd name="adj" fmla="val 68351"/>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p>
        <a:p>
          <a:pPr marL="0" lvl="0" indent="0" algn="ctr" defTabSz="1955800">
            <a:lnSpc>
              <a:spcPct val="90000"/>
            </a:lnSpc>
            <a:spcBef>
              <a:spcPct val="0"/>
            </a:spcBef>
            <a:spcAft>
              <a:spcPct val="35000"/>
            </a:spcAft>
            <a:buNone/>
          </a:pPr>
          <a:r>
            <a:rPr lang="en-US" sz="3600" kern="1200" dirty="0">
              <a:solidFill>
                <a:schemeClr val="bg1">
                  <a:lumMod val="95000"/>
                </a:schemeClr>
              </a:solidFill>
            </a:rPr>
            <a:t>Regulations</a:t>
          </a:r>
        </a:p>
      </dsp:txBody>
      <dsp:txXfrm>
        <a:off x="1827341" y="1572638"/>
        <a:ext cx="2794756" cy="1572638"/>
      </dsp:txXfrm>
    </dsp:sp>
    <dsp:sp modelId="{2C241777-D7C6-4B85-8FDA-D84C56B8F319}">
      <dsp:nvSpPr>
        <dsp:cNvPr id="0" name=""/>
        <dsp:cNvSpPr/>
      </dsp:nvSpPr>
      <dsp:spPr>
        <a:xfrm>
          <a:off x="0" y="3145276"/>
          <a:ext cx="6449439" cy="1572638"/>
        </a:xfrm>
        <a:prstGeom prst="trapezoid">
          <a:avLst>
            <a:gd name="adj" fmla="val 68351"/>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US" sz="4600" kern="1200" dirty="0"/>
        </a:p>
        <a:p>
          <a:pPr marL="0" lvl="0" indent="0" algn="ctr" defTabSz="2044700">
            <a:lnSpc>
              <a:spcPct val="90000"/>
            </a:lnSpc>
            <a:spcBef>
              <a:spcPct val="0"/>
            </a:spcBef>
            <a:spcAft>
              <a:spcPct val="35000"/>
            </a:spcAft>
            <a:buNone/>
          </a:pPr>
          <a:r>
            <a:rPr lang="en-US" sz="4600" kern="1200" dirty="0">
              <a:solidFill>
                <a:schemeClr val="bg1">
                  <a:lumMod val="95000"/>
                </a:schemeClr>
              </a:solidFill>
            </a:rPr>
            <a:t>Law/Statute</a:t>
          </a:r>
        </a:p>
      </dsp:txBody>
      <dsp:txXfrm>
        <a:off x="1128651" y="3145276"/>
        <a:ext cx="4192135" cy="15726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59" tIns="46580" rIns="93159" bIns="46580" rtlCol="0"/>
          <a:lstStyle>
            <a:lvl1pPr algn="r">
              <a:defRPr sz="1200"/>
            </a:lvl1pPr>
          </a:lstStyle>
          <a:p>
            <a:fld id="{74570A44-D420-472C-9255-50C8DB50CFE3}" type="datetimeFigureOut">
              <a:rPr lang="en-US" smtClean="0"/>
              <a:t>4/16/2020</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59" tIns="46580" rIns="93159" bIns="46580" rtlCol="0" anchor="b"/>
          <a:lstStyle>
            <a:lvl1pPr algn="l">
              <a:defRPr sz="1200"/>
            </a:lvl1pPr>
          </a:lstStyle>
          <a:p>
            <a:endParaRPr lang="en-US" dirty="0"/>
          </a:p>
        </p:txBody>
      </p:sp>
    </p:spTree>
    <p:extLst>
      <p:ext uri="{BB962C8B-B14F-4D97-AF65-F5344CB8AC3E}">
        <p14:creationId xmlns:p14="http://schemas.microsoft.com/office/powerpoint/2010/main" val="3943833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9" tIns="46580" rIns="93159" bIns="46580" rtlCol="0"/>
          <a:lstStyle>
            <a:lvl1pPr algn="r">
              <a:defRPr sz="1200"/>
            </a:lvl1pPr>
          </a:lstStyle>
          <a:p>
            <a:fld id="{510C889C-E0B1-474A-9948-CA5D99D8444F}" type="datetimeFigureOut">
              <a:rPr lang="en-US" smtClean="0"/>
              <a:t>4/16/2020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9" tIns="46580" rIns="93159" bIns="465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9" tIns="46580" rIns="93159" bIns="46580" rtlCol="0" anchor="b"/>
          <a:lstStyle>
            <a:lvl1pPr algn="r">
              <a:defRPr sz="1200"/>
            </a:lvl1pPr>
          </a:lstStyle>
          <a:p>
            <a:fld id="{9C12D694-EDC7-46A6-A444-14FECF7FF808}" type="slidenum">
              <a:rPr lang="en-US" smtClean="0"/>
              <a:t>‹#›</a:t>
            </a:fld>
            <a:endParaRPr lang="en-US" dirty="0"/>
          </a:p>
        </p:txBody>
      </p:sp>
    </p:spTree>
    <p:extLst>
      <p:ext uri="{BB962C8B-B14F-4D97-AF65-F5344CB8AC3E}">
        <p14:creationId xmlns:p14="http://schemas.microsoft.com/office/powerpoint/2010/main" val="1878728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b="1" dirty="0">
                <a:latin typeface="Arial" panose="020B0604020202020204" pitchFamily="34" charset="0"/>
                <a:cs typeface="Arial" panose="020B0604020202020204" pitchFamily="34" charset="0"/>
              </a:rPr>
              <a:t>Instructor Note: </a:t>
            </a:r>
          </a:p>
          <a:p>
            <a:endParaRPr lang="en-US"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dirty="0">
                <a:latin typeface="Arial" panose="020B0604020202020204" pitchFamily="34" charset="0"/>
                <a:cs typeface="Arial" panose="020B0604020202020204" pitchFamily="34" charset="0"/>
              </a:rPr>
              <a:t>Explain that the</a:t>
            </a:r>
            <a:r>
              <a:rPr lang="en-US" baseline="0" dirty="0">
                <a:latin typeface="Arial" panose="020B0604020202020204" pitchFamily="34" charset="0"/>
                <a:cs typeface="Arial" panose="020B0604020202020204" pitchFamily="34" charset="0"/>
              </a:rPr>
              <a:t> following section defines the PA </a:t>
            </a:r>
            <a:r>
              <a:rPr lang="en-US" dirty="0">
                <a:latin typeface="Arial" panose="020B0604020202020204" pitchFamily="34" charset="0"/>
                <a:cs typeface="Arial" panose="020B0604020202020204" pitchFamily="34" charset="0"/>
              </a:rPr>
              <a:t>“eligibility</a:t>
            </a:r>
            <a:r>
              <a:rPr lang="en-US" baseline="0" dirty="0">
                <a:latin typeface="Arial" panose="020B0604020202020204" pitchFamily="34" charset="0"/>
                <a:cs typeface="Arial" panose="020B0604020202020204" pitchFamily="34" charset="0"/>
              </a:rPr>
              <a:t> pyramid”.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44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a:t>
            </a:r>
          </a:p>
          <a:p>
            <a:endParaRPr lang="en-US" sz="1100" dirty="0"/>
          </a:p>
          <a:p>
            <a:pPr marL="174674" indent="-174674">
              <a:buFont typeface="Arial" panose="020B0604020202020204" pitchFamily="34" charset="0"/>
              <a:buChar char="•"/>
            </a:pPr>
            <a:r>
              <a:rPr lang="en-US" sz="1100" dirty="0"/>
              <a:t>Pre-disaster design is the capacity or function of a facility as originally constructed or subsequently modified.</a:t>
            </a:r>
          </a:p>
          <a:p>
            <a:pPr marL="174674" indent="-174674">
              <a:buFont typeface="Arial" panose="020B0604020202020204" pitchFamily="34" charset="0"/>
              <a:buChar char="•"/>
            </a:pPr>
            <a:r>
              <a:rPr lang="en-US" sz="1100" dirty="0"/>
              <a:t>It is not the capacity at which the Applicant was using the facility at the time of the incident if different from the most recent designed capacity.</a:t>
            </a:r>
          </a:p>
        </p:txBody>
      </p:sp>
    </p:spTree>
    <p:extLst>
      <p:ext uri="{BB962C8B-B14F-4D97-AF65-F5344CB8AC3E}">
        <p14:creationId xmlns:p14="http://schemas.microsoft.com/office/powerpoint/2010/main" val="51110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a:t>
            </a:r>
          </a:p>
          <a:p>
            <a:endParaRPr lang="en-US" sz="1100" dirty="0"/>
          </a:p>
          <a:p>
            <a:pPr marL="174674" indent="-174674">
              <a:buFont typeface="Arial" panose="020B0604020202020204" pitchFamily="34" charset="0"/>
              <a:buChar char="•"/>
            </a:pPr>
            <a:r>
              <a:rPr lang="en-US" sz="1100" dirty="0"/>
              <a:t>Discuss the example on the slide with the participants and ask if there are any questions. </a:t>
            </a:r>
          </a:p>
          <a:p>
            <a:endParaRPr lang="en-US" sz="1100" dirty="0"/>
          </a:p>
          <a:p>
            <a:pPr marL="174674" indent="-174674">
              <a:buFont typeface="Arial" panose="020B0604020202020204" pitchFamily="34" charset="0"/>
              <a:buChar char="•"/>
            </a:pPr>
            <a:r>
              <a:rPr lang="en-US" sz="1100" dirty="0"/>
              <a:t>Example: Restoring to Pre-Disaster Design.</a:t>
            </a:r>
          </a:p>
          <a:p>
            <a:pPr marL="640471" lvl="1" indent="-174674">
              <a:buFont typeface="Arial" panose="020B0604020202020204" pitchFamily="34" charset="0"/>
              <a:buChar char="•"/>
            </a:pPr>
            <a:r>
              <a:rPr lang="en-US" sz="1100" dirty="0"/>
              <a:t>If a school designed for a capacity of 100 students is damaged beyond repair, the eligible funding for the replacement facility is limited to that necessary for 100 students, even if more than 100 students were attending the school prior to the event.</a:t>
            </a:r>
          </a:p>
        </p:txBody>
      </p:sp>
    </p:spTree>
    <p:extLst>
      <p:ext uri="{BB962C8B-B14F-4D97-AF65-F5344CB8AC3E}">
        <p14:creationId xmlns:p14="http://schemas.microsoft.com/office/powerpoint/2010/main" val="118240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a:t>
            </a:r>
          </a:p>
          <a:p>
            <a:endParaRPr lang="en-US" sz="1100" b="1" dirty="0"/>
          </a:p>
          <a:p>
            <a:pPr marL="174674" indent="-174674">
              <a:buFont typeface="Arial" panose="020B0604020202020204" pitchFamily="34" charset="0"/>
              <a:buChar char="•"/>
            </a:pPr>
            <a:r>
              <a:rPr lang="en-US" sz="1100" dirty="0"/>
              <a:t>For example, if an Applicant designed and constructed an administrative building, but later altered it in accordance with applicable construction standards to use as a school, the pre-disaster function would be as a school. </a:t>
            </a:r>
          </a:p>
          <a:p>
            <a:pPr marL="174674" indent="-174674">
              <a:buFont typeface="Arial" panose="020B0604020202020204" pitchFamily="34" charset="0"/>
              <a:buChar char="•"/>
            </a:pPr>
            <a:endParaRPr lang="en-US" sz="1100" dirty="0"/>
          </a:p>
          <a:p>
            <a:pPr marL="174674" indent="-174674">
              <a:buFont typeface="Arial" panose="020B0604020202020204" pitchFamily="34" charset="0"/>
              <a:buChar char="•"/>
            </a:pPr>
            <a:r>
              <a:rPr lang="en-US" sz="1100" dirty="0"/>
              <a:t>Pre-disaster function is the function for which the facility was originally designed or subsequently modified.</a:t>
            </a:r>
          </a:p>
          <a:p>
            <a:pPr marL="640471" lvl="1" indent="-174674">
              <a:buFont typeface="Arial" panose="020B0604020202020204" pitchFamily="34" charset="0"/>
              <a:buChar char="•"/>
            </a:pPr>
            <a:r>
              <a:rPr lang="en-US" sz="1100" dirty="0"/>
              <a:t>If the facility was serving an alternative function at the time of the incident, (but was not altered to provide that function) FEMA provides Public Assistance funding to restore the facility either to the original pre-disaster function or to the pre-disaster alternate function, whichever costs less.</a:t>
            </a:r>
          </a:p>
        </p:txBody>
      </p:sp>
    </p:spTree>
    <p:extLst>
      <p:ext uri="{BB962C8B-B14F-4D97-AF65-F5344CB8AC3E}">
        <p14:creationId xmlns:p14="http://schemas.microsoft.com/office/powerpoint/2010/main" val="16941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a:t>
            </a:r>
          </a:p>
          <a:p>
            <a:endParaRPr lang="en-US" sz="1100" b="1" dirty="0"/>
          </a:p>
          <a:p>
            <a:pPr marL="174674" indent="-174674">
              <a:buFont typeface="Arial" panose="020B0604020202020204" pitchFamily="34" charset="0"/>
              <a:buChar char="•"/>
            </a:pPr>
            <a:r>
              <a:rPr lang="en-US" sz="1100" dirty="0"/>
              <a:t>Public Assistance funding is always based on restoring to pre-disaster design and function. </a:t>
            </a:r>
            <a:endParaRPr lang="en-US" sz="1100" i="1" dirty="0"/>
          </a:p>
          <a:p>
            <a:pPr marL="174674" indent="-174674">
              <a:buFont typeface="Arial" panose="020B0604020202020204" pitchFamily="34" charset="0"/>
              <a:buChar char="•"/>
            </a:pPr>
            <a:r>
              <a:rPr lang="en-US" sz="1100" dirty="0"/>
              <a:t>For the changes to be eligible, the Applicant must show that the changes are reasonable based on the type and extent of repair and consistent with the Applicant’s general construction practices.</a:t>
            </a:r>
          </a:p>
          <a:p>
            <a:pPr marL="640471" lvl="1" indent="-174674">
              <a:buFont typeface="Arial" panose="020B0604020202020204" pitchFamily="34" charset="0"/>
              <a:buChar char="•"/>
            </a:pPr>
            <a:r>
              <a:rPr lang="en-US" sz="1100" dirty="0"/>
              <a:t>Some examples include work required to tie in to existing infrastructure or work necessitated by site conditions, access issues, or availability of materials.</a:t>
            </a:r>
          </a:p>
        </p:txBody>
      </p:sp>
    </p:spTree>
    <p:extLst>
      <p:ext uri="{BB962C8B-B14F-4D97-AF65-F5344CB8AC3E}">
        <p14:creationId xmlns:p14="http://schemas.microsoft.com/office/powerpoint/2010/main" val="110218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sz="1100" b="1" dirty="0"/>
              <a:t>Instructor Note:</a:t>
            </a:r>
          </a:p>
          <a:p>
            <a:endParaRPr lang="en-US" sz="1100" i="1" dirty="0"/>
          </a:p>
          <a:p>
            <a:pPr marL="174674" indent="-174674">
              <a:buFont typeface="Arial" panose="020B0604020202020204" pitchFamily="34" charset="0"/>
              <a:buChar char="•"/>
            </a:pPr>
            <a:r>
              <a:rPr lang="en-US" sz="1100" dirty="0"/>
              <a:t>Public Assistance funding is always based on restoring to pre-disaster design and function. </a:t>
            </a:r>
          </a:p>
          <a:p>
            <a:pPr marL="174674" indent="-174674">
              <a:buFont typeface="Arial" panose="020B0604020202020204" pitchFamily="34" charset="0"/>
              <a:buChar char="•"/>
            </a:pPr>
            <a:r>
              <a:rPr lang="en-US" sz="1100" dirty="0"/>
              <a:t>Explain to the participants the red flags they may see in Permanent work. </a:t>
            </a:r>
          </a:p>
        </p:txBody>
      </p:sp>
    </p:spTree>
    <p:extLst>
      <p:ext uri="{BB962C8B-B14F-4D97-AF65-F5344CB8AC3E}">
        <p14:creationId xmlns:p14="http://schemas.microsoft.com/office/powerpoint/2010/main" val="411935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96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t>
            </a:r>
            <a:r>
              <a:rPr lang="en-US" b="1" baseline="0" dirty="0"/>
              <a:t> </a:t>
            </a:r>
            <a:r>
              <a:rPr lang="en-US" b="1" dirty="0"/>
              <a:t>Sector-based Recovery Organization</a:t>
            </a:r>
          </a:p>
          <a:p>
            <a:r>
              <a:rPr lang="en-US" dirty="0"/>
              <a:t>In alignment with the National Disaster Recovery Framework, the Puerto Rico JRO is taking a sector-based approach in supporting Puerto Rico by coordinating recovery resources across the federal interagency, private sector, and nongovernmental organizations. Each Sector will identify key partners, assess the impacts, identifying resource needs and priorities, convene key partners to form solution-based teams, develop proposed solutions (or courses of action), finalize solutions that are effective, resilient, mutually supportive, and determine available funding mechanisms and lines of effort to complete proposed work. Ultimately all contributors will move away from the concept of a project-based recovery to a solution-based recovery where importance is placed on the unified solution versus an individual program and/or project.</a:t>
            </a:r>
          </a:p>
          <a:p>
            <a:endParaRPr lang="en-US" dirty="0"/>
          </a:p>
          <a:p>
            <a:r>
              <a:rPr lang="en-US" b="1" dirty="0"/>
              <a:t>B.</a:t>
            </a:r>
            <a:r>
              <a:rPr lang="en-US" b="1" baseline="0" dirty="0"/>
              <a:t> </a:t>
            </a:r>
            <a:r>
              <a:rPr lang="en-US" b="1" dirty="0"/>
              <a:t>FEMA Program Staff Roles and Responsibilities</a:t>
            </a:r>
          </a:p>
          <a:p>
            <a:r>
              <a:rPr lang="en-US" dirty="0"/>
              <a:t>The Solution Based Team(s) within each Sector will convene key partners and develop recovery strategies that work toward unified outcomes, and ultimately enable the application of the right resource to the right need. Through this collaborative effort, funds from the federal interagency, private sector, and nongovernmental organizations will be brought to bear in executing solution based team outcomes. Eligible funds through FEMA grant programs are one of a variety of funding sources that will be available to Puerto Rico in recovery.  </a:t>
            </a:r>
          </a:p>
          <a:p>
            <a:r>
              <a:rPr lang="en-US" dirty="0"/>
              <a:t>FEMA program staff will report directly to the FEMA Sector Lead. In addition, Public Assistance, Mitigation, and EHP subject matter experts facilitate the overall processes and provide a policy advisory role, reporting directly to the FCO/FDRC and/or Deputy Directors.</a:t>
            </a:r>
          </a:p>
          <a:p>
            <a:r>
              <a:rPr lang="en-US" dirty="0"/>
              <a:t>Integrating FEMA program staff within each Sector enables the agency to provide unified support to </a:t>
            </a:r>
            <a:r>
              <a:rPr lang="en-US" dirty="0" err="1"/>
              <a:t>Subrecipients</a:t>
            </a:r>
            <a:r>
              <a:rPr lang="en-US" dirty="0"/>
              <a:t> as program specialists in Public Assistance, Mitigation, and EHP will work together from day one by attending site visits, reviewing risks, and identifying any potential environmental or historic preservation impacts to  inform and influence efficient project formulation and facilitate the identification of mitigation opportunities and reviews for environmental compliance, decision making, and grant execution.</a:t>
            </a:r>
          </a:p>
          <a:p>
            <a:r>
              <a:rPr lang="en-US" dirty="0"/>
              <a:t>EHP Leads and Specialists will be cross-trained in Public Assistance and Hazard Mitigation to provide them with a better understanding on how the full project formulation/development process works.</a:t>
            </a:r>
          </a:p>
          <a:p>
            <a:r>
              <a:rPr lang="en-US" dirty="0"/>
              <a:t>PA Operations Support and PA Policy Team (along with Mitigation and EHP operations cells) support the operational execution components for all project worksheets (PWs), correspondence and ensure program integrity by providing program guidance and as needed policy interpretation.</a:t>
            </a:r>
          </a:p>
          <a:p>
            <a:endParaRPr lang="en-US" dirty="0"/>
          </a:p>
          <a:p>
            <a:r>
              <a:rPr lang="en-US" b="1" dirty="0"/>
              <a:t>C.</a:t>
            </a:r>
            <a:r>
              <a:rPr lang="en-US" b="1" baseline="0" dirty="0"/>
              <a:t> </a:t>
            </a:r>
            <a:r>
              <a:rPr lang="en-US" b="1" dirty="0"/>
              <a:t>Integration with Hazard Mitigation Grant Program   </a:t>
            </a:r>
          </a:p>
          <a:p>
            <a:r>
              <a:rPr lang="en-US" dirty="0"/>
              <a:t>The recovery efforts in Puerto Rico are seeking to align implementation of hazard mitigation under the Public Assistance program and the HMGP. Grant funding under the HMGP must be prioritized toward protecting federal investments in Puerto Rico’s public infrastructure.   Mitigation staff will be cross-trained in understanding hazard mitigation under the Public Assistance program and Hazard Mitigation Grant Program (HMGP), as defined in Sections 406 and 404 of the Stafford Act. Mitigation staff bring technical expertise in risk analysis and benefit cost analysis, and can provide recommended feasible, effective, and cost effective mitigation actions that reduce risk. Rather than FEMA’s grant programs driving solutions, </a:t>
            </a:r>
            <a:r>
              <a:rPr lang="en-US" dirty="0" err="1"/>
              <a:t>Subrecipients</a:t>
            </a:r>
            <a:r>
              <a:rPr lang="en-US" dirty="0"/>
              <a:t> will work with the Solution Based Team to identify their solutions, and Mitigation staff will then determine eligibility under Public Assistance (Section 406) and/or the Hazard Mitigation Grant Program (Section 404).  Appendix A includes considerations for the Solutions Based Teams to better understand grant requirements under the HMGP.</a:t>
            </a:r>
          </a:p>
          <a:p>
            <a:endParaRPr lang="en-US" dirty="0"/>
          </a:p>
        </p:txBody>
      </p:sp>
    </p:spTree>
    <p:extLst>
      <p:ext uri="{BB962C8B-B14F-4D97-AF65-F5344CB8AC3E}">
        <p14:creationId xmlns:p14="http://schemas.microsoft.com/office/powerpoint/2010/main" val="429187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
            </a:r>
            <a:r>
              <a:rPr lang="en-US" b="1" baseline="0" dirty="0"/>
              <a:t> </a:t>
            </a:r>
            <a:r>
              <a:rPr lang="en-US" b="1" dirty="0"/>
              <a:t>Unified Federal Review Process</a:t>
            </a:r>
          </a:p>
          <a:p>
            <a:r>
              <a:rPr lang="en-US" dirty="0"/>
              <a:t>The Unified Federal Review (UFR) process aims to coordinate EHP reviews across the federal interagency to expedite planning and decision-making for disaster recovery projects. EHP program staff within each Sector will work with the JRO’s UFR Advisor and Sector Leads to identify where broader compliance activities should or may be coordinated to enhance efficiency in delivering assistance to the Recipient and </a:t>
            </a:r>
            <a:r>
              <a:rPr lang="en-US" dirty="0" err="1"/>
              <a:t>Subrecipients</a:t>
            </a:r>
            <a:r>
              <a:rPr lang="en-US" dirty="0"/>
              <a:t>. Such coordination may include creation of interagency agreements for streamlining processes between resource/regulatory agencies. The UFR Advisor will work with relevant program staff and Sector Leads in facilitating compliance reviews with the resource/regulatory agencies where needed.</a:t>
            </a:r>
          </a:p>
          <a:p>
            <a:endParaRPr lang="en-US" dirty="0"/>
          </a:p>
          <a:p>
            <a:r>
              <a:rPr lang="en-US" b="1" dirty="0"/>
              <a:t>E.</a:t>
            </a:r>
            <a:r>
              <a:rPr lang="en-US" b="1" baseline="0" dirty="0"/>
              <a:t> </a:t>
            </a:r>
            <a:r>
              <a:rPr lang="en-US" b="1" dirty="0"/>
              <a:t>Inclusive Whole Community Approach </a:t>
            </a:r>
          </a:p>
          <a:p>
            <a:r>
              <a:rPr lang="en-US" dirty="0"/>
              <a:t>Disability Integration personnel are FEMA trained to serve as advisors on the elimination of barriers to equal access. These barriers may be found in communication, physical, or programmatic access. The elimination of these barriers creates a whole community approach which is inclusive of individuals with disabilities, their families and others with access and function needs.  Disability Integration staff will serve as subject-matter experts, providing training and technical assistance, to help carry out FEMA’s responsibility for equal access under applicable laws and authorities.</a:t>
            </a:r>
          </a:p>
          <a:p>
            <a:endParaRPr lang="en-US" dirty="0"/>
          </a:p>
          <a:p>
            <a:endParaRPr lang="en-US" dirty="0"/>
          </a:p>
          <a:p>
            <a:endParaRPr lang="en-US" dirty="0"/>
          </a:p>
        </p:txBody>
      </p:sp>
    </p:spTree>
    <p:extLst>
      <p:ext uri="{BB962C8B-B14F-4D97-AF65-F5344CB8AC3E}">
        <p14:creationId xmlns:p14="http://schemas.microsoft.com/office/powerpoint/2010/main" val="250066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199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b="1" dirty="0">
                <a:latin typeface="Arial" panose="020B0604020202020204" pitchFamily="34" charset="0"/>
                <a:cs typeface="Arial" panose="020B0604020202020204" pitchFamily="34" charset="0"/>
              </a:rPr>
              <a:t>Instructor Note:</a:t>
            </a:r>
            <a:r>
              <a:rPr lang="en-US" b="1" baseline="0"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defTabSz="931594">
              <a:defRPr/>
            </a:pPr>
            <a:endParaRPr lang="en-US" dirty="0"/>
          </a:p>
          <a:p>
            <a:pPr marL="174674" indent="-174674" defTabSz="931594">
              <a:buFont typeface="Arial" panose="020B0604020202020204" pitchFamily="34" charset="0"/>
              <a:buChar char="•"/>
              <a:defRPr/>
            </a:pPr>
            <a:r>
              <a:rPr lang="en-US" dirty="0"/>
              <a:t>Ask participants to research Applicant</a:t>
            </a:r>
            <a:r>
              <a:rPr lang="en-US" baseline="0" dirty="0"/>
              <a:t> </a:t>
            </a:r>
            <a:r>
              <a:rPr lang="en-US" dirty="0"/>
              <a:t>of described scenario to determine if they are eligible and why. Participants will be asked to reference the PAPPG and explain their reasoning. </a:t>
            </a:r>
          </a:p>
          <a:p>
            <a:pPr marL="174674" indent="-174674" defTabSz="931594">
              <a:buFont typeface="Arial" panose="020B0604020202020204" pitchFamily="34" charset="0"/>
              <a:buChar char="•"/>
              <a:defRPr/>
            </a:pPr>
            <a:endParaRPr lang="en-US" dirty="0"/>
          </a:p>
          <a:p>
            <a:pPr marL="174674" indent="-174674">
              <a:spcAft>
                <a:spcPts val="2445"/>
              </a:spcAft>
              <a:buFont typeface="Arial" panose="020B0604020202020204" pitchFamily="34" charset="0"/>
              <a:buChar char="•"/>
            </a:pPr>
            <a:r>
              <a:rPr lang="en-US" b="0" dirty="0">
                <a:latin typeface="Arial" panose="020B0604020202020204" pitchFamily="34" charset="0"/>
                <a:cs typeface="Arial" panose="020B0604020202020204" pitchFamily="34" charset="0"/>
              </a:rPr>
              <a:t>In August, a hurricane made landfall along the east coast. An eligible private non-profit (PNP) homeless shelter was severely damaged in a declared jurisdiction such that the facility was rendered inaccessible. </a:t>
            </a:r>
          </a:p>
          <a:p>
            <a:pPr marL="640471" lvl="1" indent="-174674">
              <a:spcAft>
                <a:spcPts val="2445"/>
              </a:spcAft>
              <a:buFont typeface="Arial" panose="020B0604020202020204" pitchFamily="34" charset="0"/>
              <a:buChar char="•"/>
            </a:pPr>
            <a:r>
              <a:rPr lang="en-US" b="0" dirty="0">
                <a:latin typeface="Arial" panose="020B0604020202020204" pitchFamily="34" charset="0"/>
                <a:cs typeface="Arial" panose="020B0604020202020204" pitchFamily="34" charset="0"/>
              </a:rPr>
              <a:t>The PNP owned and operated the facility, and had to relocate temporarily while the damage could be repaired. </a:t>
            </a:r>
          </a:p>
          <a:p>
            <a:pPr marL="640471" lvl="1" indent="-174674">
              <a:spcAft>
                <a:spcPts val="2445"/>
              </a:spcAft>
              <a:buFont typeface="Arial" panose="020B0604020202020204" pitchFamily="34" charset="0"/>
              <a:buChar char="•"/>
            </a:pPr>
            <a:r>
              <a:rPr lang="en-US" b="0" dirty="0">
                <a:latin typeface="Arial" panose="020B0604020202020204" pitchFamily="34" charset="0"/>
                <a:cs typeface="Arial" panose="020B0604020202020204" pitchFamily="34" charset="0"/>
              </a:rPr>
              <a:t>In this case, would the temporary relocation be eligible for Public Assistance (PA) funding?  Why or why not?</a:t>
            </a:r>
          </a:p>
          <a:p>
            <a:endParaRPr lang="en-US" dirty="0"/>
          </a:p>
        </p:txBody>
      </p:sp>
    </p:spTree>
    <p:extLst>
      <p:ext uri="{BB962C8B-B14F-4D97-AF65-F5344CB8AC3E}">
        <p14:creationId xmlns:p14="http://schemas.microsoft.com/office/powerpoint/2010/main" val="80447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 </a:t>
            </a:r>
          </a:p>
          <a:p>
            <a:endParaRPr lang="en-US" sz="1100" b="1" dirty="0"/>
          </a:p>
          <a:p>
            <a:pPr marL="174674" indent="-174674">
              <a:buFont typeface="Arial" panose="020B0604020202020204" pitchFamily="34" charset="0"/>
              <a:buChar char="•"/>
            </a:pPr>
            <a:r>
              <a:rPr lang="en-US" sz="1100" dirty="0"/>
              <a:t>Identify the importance of referencing the Public Assistance Program and Policy Guide while functioning as a Program Delivery Manager. Refer participants to Chapter 2 or page 9 of the Public Assistance Program and Policy Guide.</a:t>
            </a:r>
          </a:p>
          <a:p>
            <a:pPr marL="174674" indent="-174674">
              <a:buFont typeface="Arial" panose="020B0604020202020204" pitchFamily="34" charset="0"/>
              <a:buChar char="•"/>
            </a:pPr>
            <a:r>
              <a:rPr lang="en-US" sz="1100" dirty="0"/>
              <a:t>Emphasize that a Program Delivery Manager must be familiar with the basics of eligibility to successfully identify issues and questions</a:t>
            </a:r>
          </a:p>
          <a:p>
            <a:r>
              <a:rPr lang="en-US" sz="1100" dirty="0"/>
              <a:t> </a:t>
            </a:r>
          </a:p>
          <a:p>
            <a:pPr marL="174674" indent="-174674">
              <a:buFont typeface="Arial" panose="020B0604020202020204" pitchFamily="34" charset="0"/>
              <a:buChar char="•"/>
            </a:pPr>
            <a:r>
              <a:rPr lang="en-US" sz="1100" dirty="0"/>
              <a:t>The four basic components of eligibility are the (refer to the pyramid):</a:t>
            </a:r>
          </a:p>
          <a:p>
            <a:pPr marL="640471" lvl="1" indent="-174674">
              <a:buFont typeface="Arial" panose="020B0604020202020204" pitchFamily="34" charset="0"/>
              <a:buChar char="•"/>
            </a:pPr>
            <a:r>
              <a:rPr lang="en-US" sz="1100" dirty="0"/>
              <a:t>Applicant</a:t>
            </a:r>
          </a:p>
          <a:p>
            <a:pPr marL="640471" lvl="1" indent="-174674">
              <a:buFont typeface="Arial" panose="020B0604020202020204" pitchFamily="34" charset="0"/>
              <a:buChar char="•"/>
            </a:pPr>
            <a:r>
              <a:rPr lang="en-US" sz="1100" dirty="0"/>
              <a:t>Facility</a:t>
            </a:r>
          </a:p>
          <a:p>
            <a:pPr marL="640471" lvl="1" indent="-174674">
              <a:buFont typeface="Arial" panose="020B0604020202020204" pitchFamily="34" charset="0"/>
              <a:buChar char="•"/>
            </a:pPr>
            <a:r>
              <a:rPr lang="en-US" sz="1100" dirty="0"/>
              <a:t>Work </a:t>
            </a:r>
          </a:p>
          <a:p>
            <a:pPr marL="640471" lvl="1" indent="-174674">
              <a:buFont typeface="Arial" panose="020B0604020202020204" pitchFamily="34" charset="0"/>
              <a:buChar char="•"/>
            </a:pPr>
            <a:r>
              <a:rPr lang="en-US" sz="1100" dirty="0"/>
              <a:t>Cost</a:t>
            </a:r>
          </a:p>
          <a:p>
            <a:r>
              <a:rPr lang="en-US" sz="1100" dirty="0"/>
              <a:t> </a:t>
            </a:r>
          </a:p>
          <a:p>
            <a:pPr marL="174674" indent="-174674">
              <a:buFont typeface="Arial" panose="020B0604020202020204" pitchFamily="34" charset="0"/>
              <a:buChar char="•"/>
            </a:pPr>
            <a:r>
              <a:rPr lang="en-US" sz="1100" dirty="0"/>
              <a:t>FEMA refers to these components as the building blocks of the eligibility pyramid. Generally, FEMA must determine whether each building block is eligible, starting at the foundation (Applicant) and working up to the top of the pyramid (cost).</a:t>
            </a:r>
          </a:p>
          <a:p>
            <a:r>
              <a:rPr lang="en-US" sz="1100" dirty="0"/>
              <a:t>Continued….</a:t>
            </a:r>
          </a:p>
          <a:p>
            <a:pPr marL="174674" indent="-174674">
              <a:buFont typeface="Arial" panose="020B0604020202020204" pitchFamily="34" charset="0"/>
              <a:buChar char="•"/>
            </a:pPr>
            <a:endParaRPr lang="en-US" sz="1100" dirty="0"/>
          </a:p>
          <a:p>
            <a:pPr marL="174674" indent="-174674">
              <a:buFont typeface="Arial" panose="020B0604020202020204" pitchFamily="34" charset="0"/>
              <a:buChar char="•"/>
            </a:pPr>
            <a:r>
              <a:rPr lang="en-US" sz="1100" dirty="0"/>
              <a:t>The Applicant is responsible for demonstrating that each component of the pyramid is eligible by providing supporting documentation. </a:t>
            </a:r>
          </a:p>
          <a:p>
            <a:pPr marL="174674" indent="-174674">
              <a:buFont typeface="Arial" panose="020B0604020202020204" pitchFamily="34" charset="0"/>
              <a:buChar char="•"/>
            </a:pPr>
            <a:r>
              <a:rPr lang="en-US" sz="1100" dirty="0"/>
              <a:t>FEMA accepts a variety of documentation to substantiate eligibility.</a:t>
            </a:r>
          </a:p>
          <a:p>
            <a:pPr marL="174674" indent="-174674">
              <a:buFont typeface="Arial" panose="020B0604020202020204" pitchFamily="34" charset="0"/>
              <a:buChar char="•"/>
            </a:pPr>
            <a:r>
              <a:rPr lang="en-US" sz="1100" dirty="0"/>
              <a:t>In some cases, FEMA requires specific documentation to support eligibility.</a:t>
            </a:r>
          </a:p>
        </p:txBody>
      </p:sp>
    </p:spTree>
    <p:extLst>
      <p:ext uri="{BB962C8B-B14F-4D97-AF65-F5344CB8AC3E}">
        <p14:creationId xmlns:p14="http://schemas.microsoft.com/office/powerpoint/2010/main" val="1723977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sz="1100" b="1" dirty="0"/>
              <a:t>Instructor Note: </a:t>
            </a:r>
          </a:p>
          <a:p>
            <a:endParaRPr lang="en-US" sz="1100" dirty="0"/>
          </a:p>
          <a:p>
            <a:pPr marL="174674" indent="-174674">
              <a:buFont typeface="Arial" panose="020B0604020202020204" pitchFamily="34" charset="0"/>
              <a:buChar char="•"/>
            </a:pPr>
            <a:r>
              <a:rPr lang="en-US" sz="1100" dirty="0"/>
              <a:t>Have participants research eligibility of described projects to determine if they are eligible and why. Participants will be asked to reference the </a:t>
            </a:r>
            <a:r>
              <a:rPr lang="en-US" sz="1100" dirty="0" err="1"/>
              <a:t>PAPPG</a:t>
            </a:r>
            <a:r>
              <a:rPr lang="en-US" sz="1100" dirty="0"/>
              <a:t> and explain their reasoning. </a:t>
            </a:r>
          </a:p>
          <a:p>
            <a:pPr marL="174674" indent="-174674">
              <a:buFont typeface="Arial" panose="020B0604020202020204" pitchFamily="34" charset="0"/>
              <a:buChar char="•"/>
            </a:pPr>
            <a:endParaRPr lang="en-US" sz="1100" dirty="0"/>
          </a:p>
          <a:p>
            <a:pPr marL="174674" indent="-174674">
              <a:spcAft>
                <a:spcPts val="3057"/>
              </a:spcAft>
              <a:buFont typeface="Arial" panose="020B0604020202020204" pitchFamily="34" charset="0"/>
              <a:buChar char="•"/>
            </a:pPr>
            <a:r>
              <a:rPr lang="en-US" sz="1100" dirty="0"/>
              <a:t>In August, a hurricane made landfall along the East Coast. A road was flooded and it resulted in the need for emergency barricades, to protect public safety.</a:t>
            </a:r>
          </a:p>
          <a:p>
            <a:pPr marL="640471" lvl="1" indent="-174674">
              <a:buFont typeface="Arial" panose="020B0604020202020204" pitchFamily="34" charset="0"/>
              <a:buChar char="•"/>
            </a:pPr>
            <a:r>
              <a:rPr lang="en-US" sz="1100" dirty="0"/>
              <a:t>In this case, would the emergency barricades be eligible for Public Assistance (PA) funding?  Why or why not?</a:t>
            </a:r>
          </a:p>
          <a:p>
            <a:pPr marL="174674" indent="-17467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67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sz="1100" b="1" dirty="0"/>
              <a:t>Instructor Note: </a:t>
            </a:r>
          </a:p>
          <a:p>
            <a:endParaRPr lang="en-US" sz="1100" dirty="0"/>
          </a:p>
          <a:p>
            <a:pPr marL="174674" indent="-174674">
              <a:buFont typeface="Arial" panose="020B0604020202020204" pitchFamily="34" charset="0"/>
              <a:buChar char="•"/>
            </a:pPr>
            <a:r>
              <a:rPr lang="en-US" sz="1100" dirty="0"/>
              <a:t>Have participants research eligibility of described projects to describe if they are eligible and why. Participants will be asked to reference the PAPPG and explain their reasoning. </a:t>
            </a:r>
          </a:p>
          <a:p>
            <a:endParaRPr lang="en-US" sz="1100" dirty="0"/>
          </a:p>
          <a:p>
            <a:pPr marL="174674" indent="-174674">
              <a:spcAft>
                <a:spcPts val="2445"/>
              </a:spcAft>
              <a:buFont typeface="Arial" panose="020B0604020202020204" pitchFamily="34" charset="0"/>
              <a:buChar char="•"/>
            </a:pPr>
            <a:r>
              <a:rPr lang="en-US" sz="1100" dirty="0"/>
              <a:t>In August, a hurricane made landfall along the East Coast necessitating the use of an Emergency Operations Center (EOC) to direct and coordinate the response activities. The Applicant did not have a designated EOC so they had to lease a facility. Additionally, they had to purchase supplies to operate the facility, including meals for the individuals manning the facility.</a:t>
            </a:r>
          </a:p>
          <a:p>
            <a:pPr marL="640471" lvl="1" indent="-174674">
              <a:buFont typeface="Arial" panose="020B0604020202020204" pitchFamily="34" charset="0"/>
              <a:buChar char="•"/>
            </a:pPr>
            <a:r>
              <a:rPr lang="en-US" sz="1100" dirty="0"/>
              <a:t>In this case, would the lease and supplies (including meals) be eligible for Public Assistance (PA) funding?  Why or why not?</a:t>
            </a:r>
          </a:p>
          <a:p>
            <a:endParaRPr lang="en-US" dirty="0"/>
          </a:p>
        </p:txBody>
      </p:sp>
    </p:spTree>
    <p:extLst>
      <p:ext uri="{BB962C8B-B14F-4D97-AF65-F5344CB8AC3E}">
        <p14:creationId xmlns:p14="http://schemas.microsoft.com/office/powerpoint/2010/main" val="3653889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b="1" dirty="0">
                <a:latin typeface="Arial" panose="020B0604020202020204" pitchFamily="34" charset="0"/>
                <a:cs typeface="Arial" panose="020B0604020202020204" pitchFamily="34" charset="0"/>
              </a:rPr>
              <a:t>Instructor Note:</a:t>
            </a:r>
            <a:r>
              <a:rPr lang="en-US" b="1" baseline="0" dirty="0">
                <a:latin typeface="Arial" panose="020B0604020202020204" pitchFamily="34" charset="0"/>
                <a:cs typeface="Arial" panose="020B0604020202020204" pitchFamily="34" charset="0"/>
              </a:rPr>
              <a:t> </a:t>
            </a:r>
          </a:p>
          <a:p>
            <a:pPr defTabSz="931594">
              <a:defRPr/>
            </a:pPr>
            <a:endParaRPr lang="en-US" b="1"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aseline="0" dirty="0">
                <a:latin typeface="Arial" panose="020B0604020202020204" pitchFamily="34" charset="0"/>
                <a:cs typeface="Arial" panose="020B0604020202020204" pitchFamily="34" charset="0"/>
              </a:rPr>
              <a:t>Encourage participation.</a:t>
            </a:r>
          </a:p>
          <a:p>
            <a:pPr marL="174674" indent="-174674">
              <a:spcAft>
                <a:spcPts val="2445"/>
              </a:spcAft>
              <a:buFont typeface="Arial" panose="020B0604020202020204" pitchFamily="34" charset="0"/>
              <a:buChar char="•"/>
            </a:pPr>
            <a:r>
              <a:rPr lang="en-US" dirty="0">
                <a:latin typeface="Arial" panose="020B0604020202020204" pitchFamily="34" charset="0"/>
                <a:cs typeface="Arial" panose="020B0604020202020204" pitchFamily="34" charset="0"/>
              </a:rPr>
              <a:t>County B experienced a flood that resulted in damage to the basement of the county’s courthouse. Many boxes of files and several computers were partially damaged, necessitating the recovery of the damaged hard-copies and the recovery of data from the water-damaged hard drives.</a:t>
            </a:r>
            <a:endParaRPr lang="en-US" b="1" dirty="0">
              <a:latin typeface="Arial" panose="020B0604020202020204" pitchFamily="34" charset="0"/>
              <a:cs typeface="Arial" panose="020B0604020202020204" pitchFamily="34" charset="0"/>
            </a:endParaRPr>
          </a:p>
          <a:p>
            <a:pPr marL="640471" lvl="1" indent="-174674">
              <a:buFont typeface="Arial" panose="020B0604020202020204" pitchFamily="34" charset="0"/>
              <a:buChar char="•"/>
            </a:pPr>
            <a:r>
              <a:rPr lang="en-US" b="0" dirty="0">
                <a:latin typeface="Arial" panose="020B0604020202020204" pitchFamily="34" charset="0"/>
                <a:cs typeface="Arial" panose="020B0604020202020204" pitchFamily="34" charset="0"/>
              </a:rPr>
              <a:t>In this case, would the required labor and equipment be eligible for Public Assistance (PA) funding?  </a:t>
            </a:r>
          </a:p>
          <a:p>
            <a:pPr marL="640471" lvl="1" indent="-174674">
              <a:buFont typeface="Arial" panose="020B0604020202020204" pitchFamily="34" charset="0"/>
              <a:buChar char="•"/>
            </a:pPr>
            <a:r>
              <a:rPr lang="en-US" b="0" dirty="0">
                <a:latin typeface="Arial" panose="020B0604020202020204" pitchFamily="34" charset="0"/>
                <a:cs typeface="Arial" panose="020B0604020202020204" pitchFamily="34" charset="0"/>
              </a:rPr>
              <a:t>Why or why not?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508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b="1" dirty="0">
                <a:latin typeface="Arial" panose="020B0604020202020204" pitchFamily="34" charset="0"/>
                <a:cs typeface="Arial" panose="020B0604020202020204" pitchFamily="34" charset="0"/>
              </a:rPr>
              <a:t>Instructor Note:</a:t>
            </a:r>
            <a:r>
              <a:rPr lang="en-US" b="1" baseline="0" dirty="0">
                <a:latin typeface="Arial" panose="020B0604020202020204" pitchFamily="34" charset="0"/>
                <a:cs typeface="Arial" panose="020B0604020202020204" pitchFamily="34" charset="0"/>
              </a:rPr>
              <a:t> </a:t>
            </a:r>
          </a:p>
          <a:p>
            <a:pPr defTabSz="931594">
              <a:defRPr/>
            </a:pPr>
            <a:endParaRPr lang="en-US" b="1"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aseline="0" dirty="0">
                <a:latin typeface="Arial" panose="020B0604020202020204" pitchFamily="34" charset="0"/>
                <a:cs typeface="Arial" panose="020B0604020202020204" pitchFamily="34" charset="0"/>
              </a:rPr>
              <a:t>Encourage participation.</a:t>
            </a:r>
          </a:p>
          <a:p>
            <a:pPr marL="174674" indent="-174674">
              <a:spcAft>
                <a:spcPts val="2445"/>
              </a:spcAft>
              <a:buFont typeface="Arial" panose="020B0604020202020204" pitchFamily="34" charset="0"/>
              <a:buChar char="•"/>
            </a:pPr>
            <a:r>
              <a:rPr lang="en-US" dirty="0">
                <a:latin typeface="Arial" panose="020B0604020202020204" pitchFamily="34" charset="0"/>
                <a:cs typeface="Arial" panose="020B0604020202020204" pitchFamily="34" charset="0"/>
              </a:rPr>
              <a:t>Township D claims that a hurricane deposited a significant amount of debris and silt in a storm water retention base. The Applicant told FEMA that prior to the incident the facility had no debris or silt buildup and was regularly maintained. </a:t>
            </a:r>
          </a:p>
          <a:p>
            <a:pPr marL="174674" indent="-174674">
              <a:spcAft>
                <a:spcPts val="2445"/>
              </a:spcAft>
              <a:buFont typeface="Arial" panose="020B0604020202020204" pitchFamily="34" charset="0"/>
              <a:buChar char="•"/>
            </a:pPr>
            <a:r>
              <a:rPr lang="en-US" dirty="0">
                <a:latin typeface="Arial" panose="020B0604020202020204" pitchFamily="34" charset="0"/>
                <a:cs typeface="Arial" panose="020B0604020202020204" pitchFamily="34" charset="0"/>
              </a:rPr>
              <a:t>They were able to provide the as-built plans of the basin showing the elevations of the bottom of the basin but they were unable to provide any documentation supporting regular maintenance or to support the pre-disaster sedimentation levels. </a:t>
            </a:r>
            <a:endParaRPr lang="en-US" b="1" dirty="0">
              <a:latin typeface="Arial" panose="020B0604020202020204" pitchFamily="34" charset="0"/>
              <a:cs typeface="Arial" panose="020B0604020202020204" pitchFamily="34" charset="0"/>
            </a:endParaRPr>
          </a:p>
          <a:p>
            <a:pPr marL="640471" lvl="1" indent="-174674">
              <a:buFont typeface="Arial" panose="020B0604020202020204" pitchFamily="34" charset="0"/>
              <a:buChar char="•"/>
            </a:pPr>
            <a:r>
              <a:rPr lang="en-US" b="0" dirty="0">
                <a:latin typeface="Arial" panose="020B0604020202020204" pitchFamily="34" charset="0"/>
                <a:cs typeface="Arial" panose="020B0604020202020204" pitchFamily="34" charset="0"/>
              </a:rPr>
              <a:t>In this case, is the restoration of the storm water detention basin eligible? </a:t>
            </a:r>
          </a:p>
          <a:p>
            <a:pPr marL="640471" lvl="1" indent="-174674">
              <a:buFont typeface="Arial" panose="020B0604020202020204" pitchFamily="34" charset="0"/>
              <a:buChar char="•"/>
            </a:pPr>
            <a:r>
              <a:rPr lang="en-US" b="0" dirty="0">
                <a:latin typeface="Arial" panose="020B0604020202020204" pitchFamily="34" charset="0"/>
                <a:cs typeface="Arial" panose="020B0604020202020204" pitchFamily="34" charset="0"/>
              </a:rPr>
              <a:t>Why or why not? </a:t>
            </a: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699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b="1" dirty="0">
                <a:latin typeface="Arial" panose="020B0604020202020204" pitchFamily="34" charset="0"/>
                <a:cs typeface="Arial" panose="020B0604020202020204" pitchFamily="34" charset="0"/>
              </a:rPr>
              <a:t>Instructor Note:</a:t>
            </a:r>
            <a:r>
              <a:rPr lang="en-US" b="1" baseline="0" dirty="0">
                <a:latin typeface="Arial" panose="020B0604020202020204" pitchFamily="34" charset="0"/>
                <a:cs typeface="Arial" panose="020B0604020202020204" pitchFamily="34" charset="0"/>
              </a:rPr>
              <a:t> </a:t>
            </a:r>
          </a:p>
          <a:p>
            <a:pPr defTabSz="931594">
              <a:defRPr/>
            </a:pPr>
            <a:endParaRPr lang="en-US" b="1"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aseline="0" dirty="0">
                <a:latin typeface="Arial" panose="020B0604020202020204" pitchFamily="34" charset="0"/>
                <a:cs typeface="Arial" panose="020B0604020202020204" pitchFamily="34" charset="0"/>
              </a:rPr>
              <a:t>Encourage participation.</a:t>
            </a:r>
          </a:p>
          <a:p>
            <a:pPr marL="174674" indent="-174674">
              <a:spcAft>
                <a:spcPts val="2445"/>
              </a:spcAft>
              <a:buFont typeface="Arial" panose="020B0604020202020204" pitchFamily="34" charset="0"/>
              <a:buChar char="•"/>
            </a:pPr>
            <a:r>
              <a:rPr lang="en-US" dirty="0">
                <a:latin typeface="Arial" panose="020B0604020202020204" pitchFamily="34" charset="0"/>
                <a:cs typeface="Arial" panose="020B0604020202020204" pitchFamily="34" charset="0"/>
              </a:rPr>
              <a:t>A flood caused significant damage to many of the roads throughout Township F, including damage to the surfaces, bases, and shoulders. A federal highway running through the town was damaged.</a:t>
            </a:r>
            <a:endParaRPr lang="en-US" b="1" dirty="0">
              <a:latin typeface="Arial" panose="020B0604020202020204" pitchFamily="34" charset="0"/>
              <a:cs typeface="Arial" panose="020B0604020202020204" pitchFamily="34" charset="0"/>
            </a:endParaRPr>
          </a:p>
          <a:p>
            <a:pPr marL="640471" lvl="1" indent="-174674">
              <a:buFont typeface="Arial" panose="020B0604020202020204" pitchFamily="34" charset="0"/>
              <a:buChar char="•"/>
            </a:pPr>
            <a:r>
              <a:rPr lang="en-US" b="0" dirty="0">
                <a:latin typeface="Arial" panose="020B0604020202020204" pitchFamily="34" charset="0"/>
                <a:cs typeface="Arial" panose="020B0604020202020204" pitchFamily="34" charset="0"/>
              </a:rPr>
              <a:t>In this case, are the repairs to the federal highway eligible?</a:t>
            </a:r>
          </a:p>
          <a:p>
            <a:pPr marL="174674" indent="-174674">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57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applying the site definition are there sites meeting LP threshold with disaster damage? YES</a:t>
            </a:r>
          </a:p>
          <a:p>
            <a:endParaRPr lang="en-US" dirty="0"/>
          </a:p>
          <a:p>
            <a:r>
              <a:rPr lang="en-US" dirty="0"/>
              <a:t>Does the damage at the sites meet the triggers in the local design guidelines? YES</a:t>
            </a:r>
          </a:p>
          <a:p>
            <a:endParaRPr lang="en-US" dirty="0"/>
          </a:p>
          <a:p>
            <a:r>
              <a:rPr lang="en-US" dirty="0"/>
              <a:t>Can</a:t>
            </a:r>
            <a:r>
              <a:rPr lang="en-US" baseline="0" dirty="0"/>
              <a:t> FEMA</a:t>
            </a:r>
            <a:r>
              <a:rPr lang="en-US" dirty="0"/>
              <a:t> fund the replacement of the combined sewer systems with separate sewer and storm water lines at each site that met the threshold?</a:t>
            </a:r>
          </a:p>
          <a:p>
            <a:endParaRPr lang="en-US" dirty="0"/>
          </a:p>
          <a:p>
            <a:r>
              <a:rPr lang="en-US" dirty="0"/>
              <a:t>Can the system function to industry standards without replacing the non-damaged sites? NO</a:t>
            </a:r>
            <a:r>
              <a:rPr lang="en-US" baseline="0" dirty="0"/>
              <a:t> S</a:t>
            </a:r>
            <a:r>
              <a:rPr lang="en-US" dirty="0"/>
              <a:t>ome non-damaged sections must also be replaced – those directly connected and part of a system within the entire system must also be replaced and we could fund that under BBA, but are not able to replace the entire system.  Must look at the damaged sites and how they relate to the un-damaged sites.</a:t>
            </a:r>
          </a:p>
        </p:txBody>
      </p:sp>
    </p:spTree>
    <p:extLst>
      <p:ext uri="{BB962C8B-B14F-4D97-AF65-F5344CB8AC3E}">
        <p14:creationId xmlns:p14="http://schemas.microsoft.com/office/powerpoint/2010/main" val="349111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247" y="4382755"/>
            <a:ext cx="6231467" cy="3660458"/>
          </a:xfrm>
        </p:spPr>
        <p:txBody>
          <a:bodyPr/>
          <a:lstStyle/>
          <a:p>
            <a:r>
              <a:rPr lang="en-US" sz="1100" b="1" dirty="0"/>
              <a:t>Instructor Note: </a:t>
            </a:r>
          </a:p>
          <a:p>
            <a:endParaRPr lang="en-US" sz="1100" b="1" dirty="0"/>
          </a:p>
          <a:p>
            <a:pPr marL="174674" indent="-174674">
              <a:buFont typeface="Arial" panose="020B0604020202020204" pitchFamily="34" charset="0"/>
              <a:buChar char="•"/>
            </a:pPr>
            <a:r>
              <a:rPr lang="en-US" sz="1100" dirty="0"/>
              <a:t>The first step in assessing the eligibility of a project is determining whether the Applicant is eligible.</a:t>
            </a:r>
          </a:p>
          <a:p>
            <a:pPr marL="174674" indent="-174674">
              <a:buFont typeface="Arial" panose="020B0604020202020204" pitchFamily="34" charset="0"/>
              <a:buChar char="•"/>
            </a:pPr>
            <a:r>
              <a:rPr lang="en-US" sz="1100" dirty="0"/>
              <a:t>Applicant eligibility is determined by the Public Assistance Group Supervisor with input from the Office of the Chief Counsel.</a:t>
            </a:r>
          </a:p>
          <a:p>
            <a:endParaRPr lang="en-US" sz="1100" dirty="0"/>
          </a:p>
          <a:p>
            <a:pPr marL="174674" indent="-174674">
              <a:buFont typeface="Arial" panose="020B0604020202020204" pitchFamily="34" charset="0"/>
              <a:buChar char="•"/>
            </a:pPr>
            <a:r>
              <a:rPr lang="en-US" sz="1100" dirty="0"/>
              <a:t>Applicants include:</a:t>
            </a:r>
          </a:p>
          <a:p>
            <a:pPr marL="640471" lvl="1" indent="-174674">
              <a:buFont typeface="Arial" panose="020B0604020202020204" pitchFamily="34" charset="0"/>
              <a:buChar char="•"/>
            </a:pPr>
            <a:r>
              <a:rPr lang="en-US" sz="1100" dirty="0"/>
              <a:t>State and Territorial governments, including the District of Columbia, American Samoa, the Commonwealth of the Northern Mariana Islands, Guam, Puerto Rico, and the U.S. Virgin Islands, are eligible Applicants</a:t>
            </a:r>
          </a:p>
          <a:p>
            <a:pPr marL="640471" lvl="1" indent="-174674">
              <a:buFont typeface="Arial" panose="020B0604020202020204" pitchFamily="34" charset="0"/>
              <a:buChar char="•"/>
            </a:pPr>
            <a:r>
              <a:rPr lang="en-US" sz="1100" dirty="0"/>
              <a:t>Tribal Governments - Alaska Native Corporations are not eligible as they are privately owned</a:t>
            </a:r>
          </a:p>
          <a:p>
            <a:pPr marL="640471" lvl="1" indent="-174674">
              <a:buFont typeface="Arial" panose="020B0604020202020204" pitchFamily="34" charset="0"/>
              <a:buChar char="•"/>
            </a:pPr>
            <a:r>
              <a:rPr lang="en-US" sz="1100" dirty="0"/>
              <a:t>Local governments - Page 10 of PAPPG has a lit of eligible local governments:</a:t>
            </a:r>
          </a:p>
          <a:p>
            <a:pPr marL="1106267" lvl="2" indent="-174674">
              <a:buFont typeface="Arial" panose="020B0604020202020204" pitchFamily="34" charset="0"/>
              <a:buChar char="•"/>
            </a:pPr>
            <a:r>
              <a:rPr lang="en-US" sz="1100" dirty="0"/>
              <a:t>Counties and parishes </a:t>
            </a:r>
          </a:p>
          <a:p>
            <a:pPr marL="1106267" lvl="2" indent="-174674">
              <a:buFont typeface="Arial" panose="020B0604020202020204" pitchFamily="34" charset="0"/>
              <a:buChar char="•"/>
            </a:pPr>
            <a:r>
              <a:rPr lang="en-US" sz="1100" dirty="0"/>
              <a:t>Municipalities, cities, towns, boroughs, and townships </a:t>
            </a:r>
          </a:p>
          <a:p>
            <a:pPr marL="1106267" lvl="2" indent="-174674">
              <a:buFont typeface="Arial" panose="020B0604020202020204" pitchFamily="34" charset="0"/>
              <a:buChar char="•"/>
            </a:pPr>
            <a:r>
              <a:rPr lang="en-US" sz="1100" dirty="0"/>
              <a:t>Local public authorities </a:t>
            </a:r>
          </a:p>
          <a:p>
            <a:pPr marL="1106267" lvl="2" indent="-174674">
              <a:buFont typeface="Arial" panose="020B0604020202020204" pitchFamily="34" charset="0"/>
              <a:buChar char="•"/>
            </a:pPr>
            <a:r>
              <a:rPr lang="en-US" sz="1100" dirty="0"/>
              <a:t>School districts</a:t>
            </a:r>
          </a:p>
          <a:p>
            <a:pPr marL="1106267" lvl="2" indent="-174674">
              <a:buFont typeface="Arial" panose="020B0604020202020204" pitchFamily="34" charset="0"/>
              <a:buChar char="•"/>
            </a:pPr>
            <a:r>
              <a:rPr lang="en-US" sz="1100" dirty="0"/>
              <a:t>Intrastate districts</a:t>
            </a:r>
          </a:p>
          <a:p>
            <a:pPr marL="17326" defTabSz="859959"/>
            <a:r>
              <a:rPr lang="en-US" sz="1100" dirty="0"/>
              <a:t>Continued…</a:t>
            </a:r>
          </a:p>
          <a:p>
            <a:pPr marL="1106267" lvl="2" indent="-174674">
              <a:buFont typeface="Arial" panose="020B0604020202020204" pitchFamily="34" charset="0"/>
              <a:buChar char="•"/>
            </a:pPr>
            <a:endParaRPr lang="en-US" sz="1100" dirty="0"/>
          </a:p>
          <a:p>
            <a:pPr marL="1106267" lvl="2" indent="-174674">
              <a:buFont typeface="Arial" panose="020B0604020202020204" pitchFamily="34" charset="0"/>
              <a:buChar char="•"/>
            </a:pPr>
            <a:r>
              <a:rPr lang="en-US" sz="1100" dirty="0"/>
              <a:t>Councils of governments (regardless of whether incorporated as nonprofit corporations under State law) </a:t>
            </a:r>
          </a:p>
          <a:p>
            <a:pPr marL="1106267" lvl="2" indent="-174674">
              <a:buFont typeface="Arial" panose="020B0604020202020204" pitchFamily="34" charset="0"/>
              <a:buChar char="•"/>
            </a:pPr>
            <a:r>
              <a:rPr lang="en-US" sz="1100" dirty="0"/>
              <a:t>Regional and interstate government entities </a:t>
            </a:r>
          </a:p>
          <a:p>
            <a:pPr marL="1106267" lvl="2" indent="-174674">
              <a:buFont typeface="Arial" panose="020B0604020202020204" pitchFamily="34" charset="0"/>
              <a:buChar char="•"/>
            </a:pPr>
            <a:r>
              <a:rPr lang="en-US" sz="1100" dirty="0"/>
              <a:t>Agencies or instrumentalities of local governments </a:t>
            </a:r>
          </a:p>
          <a:p>
            <a:pPr marL="1106267" lvl="2" indent="-174674">
              <a:buFont typeface="Arial" panose="020B0604020202020204" pitchFamily="34" charset="0"/>
              <a:buChar char="•"/>
            </a:pPr>
            <a:r>
              <a:rPr lang="en-US" sz="1100" dirty="0"/>
              <a:t>State-recognized Tribes </a:t>
            </a:r>
          </a:p>
          <a:p>
            <a:pPr marL="1106267" lvl="2" indent="-174674">
              <a:buFont typeface="Arial" panose="020B0604020202020204" pitchFamily="34" charset="0"/>
              <a:buChar char="•"/>
            </a:pPr>
            <a:r>
              <a:rPr lang="en-US" sz="1100" dirty="0"/>
              <a:t>Special districts established under State law </a:t>
            </a:r>
          </a:p>
          <a:p>
            <a:pPr marL="640471" lvl="1" indent="-174674">
              <a:buFont typeface="Arial" panose="020B0604020202020204" pitchFamily="34" charset="0"/>
              <a:buChar char="•"/>
            </a:pPr>
            <a:r>
              <a:rPr lang="en-US" sz="1100" dirty="0"/>
              <a:t>Only certain Private Nonprofit Organizations are eligible Applicants, which is discussed on the following slide.</a:t>
            </a:r>
          </a:p>
          <a:p>
            <a:endParaRPr lang="en-US" sz="1100" dirty="0"/>
          </a:p>
        </p:txBody>
      </p:sp>
    </p:spTree>
    <p:extLst>
      <p:ext uri="{BB962C8B-B14F-4D97-AF65-F5344CB8AC3E}">
        <p14:creationId xmlns:p14="http://schemas.microsoft.com/office/powerpoint/2010/main" val="236509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 </a:t>
            </a:r>
          </a:p>
          <a:p>
            <a:endParaRPr lang="en-US" sz="1100" dirty="0"/>
          </a:p>
          <a:p>
            <a:pPr marL="174674" indent="-174674">
              <a:buFont typeface="Arial" panose="020B0604020202020204" pitchFamily="34" charset="0"/>
              <a:buChar char="•"/>
            </a:pPr>
            <a:r>
              <a:rPr lang="en-US" sz="1100" dirty="0"/>
              <a:t>Introduce the participants to the PNP application process.</a:t>
            </a:r>
          </a:p>
          <a:p>
            <a:pPr marL="174674" indent="-174674">
              <a:buFont typeface="Arial" panose="020B0604020202020204" pitchFamily="34" charset="0"/>
              <a:buChar char="•"/>
            </a:pPr>
            <a:r>
              <a:rPr lang="en-US" sz="1100" dirty="0"/>
              <a:t>For private non-profits, the facility must be eligible in order for the work to be found eligible.</a:t>
            </a:r>
          </a:p>
          <a:p>
            <a:endParaRPr lang="en-US" sz="1100" dirty="0"/>
          </a:p>
          <a:p>
            <a:pPr marL="174674" indent="-174674">
              <a:buFont typeface="Arial" panose="020B0604020202020204" pitchFamily="34" charset="0"/>
              <a:buChar char="•"/>
            </a:pPr>
            <a:r>
              <a:rPr lang="en-US" sz="1100" dirty="0"/>
              <a:t>For state, territorial, tribal, and local governments, the facility must be found eligible in order for the Permanent Work, temporary repairs, or mold remediation to be found eligible.</a:t>
            </a:r>
          </a:p>
          <a:p>
            <a:pPr marL="174674" indent="-174674">
              <a:buFont typeface="Arial" panose="020B0604020202020204" pitchFamily="34" charset="0"/>
              <a:buChar char="•"/>
            </a:pPr>
            <a:r>
              <a:rPr lang="en-US" sz="1100" dirty="0"/>
              <a:t>Facility eligibility is not applicable to other types of Emergency Work.</a:t>
            </a:r>
          </a:p>
          <a:p>
            <a:endParaRPr lang="en-US" sz="1100" dirty="0"/>
          </a:p>
          <a:p>
            <a:pPr marL="174674" indent="-174674">
              <a:buFont typeface="Arial" panose="020B0604020202020204" pitchFamily="34" charset="0"/>
              <a:buChar char="•"/>
            </a:pPr>
            <a:r>
              <a:rPr lang="en-US" sz="1100" dirty="0"/>
              <a:t>The PAPPG has PNP info from page 10-16 and a list of tables on pages 12-14 that list:</a:t>
            </a:r>
          </a:p>
          <a:p>
            <a:pPr marL="640471" lvl="1" indent="-174674">
              <a:buFont typeface="Arial" panose="020B0604020202020204" pitchFamily="34" charset="0"/>
              <a:buChar char="•"/>
            </a:pPr>
            <a:r>
              <a:rPr lang="en-US" sz="1100" dirty="0"/>
              <a:t>PNP eligible critical services</a:t>
            </a:r>
          </a:p>
          <a:p>
            <a:pPr marL="640471" lvl="1" indent="-174674">
              <a:buFont typeface="Arial" panose="020B0604020202020204" pitchFamily="34" charset="0"/>
              <a:buChar char="•"/>
            </a:pPr>
            <a:r>
              <a:rPr lang="en-US" sz="1100" dirty="0"/>
              <a:t>PNP eligible non-critical, essential government-type services</a:t>
            </a:r>
          </a:p>
          <a:p>
            <a:pPr marL="640471" lvl="1" indent="-174674">
              <a:buFont typeface="Arial" panose="020B0604020202020204" pitchFamily="34" charset="0"/>
              <a:buChar char="•"/>
            </a:pPr>
            <a:r>
              <a:rPr lang="en-US" sz="1100" dirty="0"/>
              <a:t>PNP ineligible services</a:t>
            </a:r>
          </a:p>
          <a:p>
            <a:pPr marL="640471" lvl="1" indent="-174674">
              <a:buFont typeface="Arial" panose="020B0604020202020204" pitchFamily="34" charset="0"/>
              <a:buChar char="•"/>
            </a:pPr>
            <a:endParaRPr lang="en-US" sz="1100" dirty="0"/>
          </a:p>
          <a:p>
            <a:r>
              <a:rPr lang="en-US" sz="1100" dirty="0"/>
              <a:t>Continued…</a:t>
            </a:r>
          </a:p>
          <a:p>
            <a:endParaRPr lang="en-US" sz="1100" dirty="0"/>
          </a:p>
          <a:p>
            <a:endParaRPr lang="en-US" sz="1100" dirty="0"/>
          </a:p>
          <a:p>
            <a:endParaRPr lang="en-US" sz="1100" dirty="0"/>
          </a:p>
          <a:p>
            <a:pPr marL="174674" indent="-174674">
              <a:buFont typeface="Arial" panose="020B0604020202020204" pitchFamily="34" charset="0"/>
              <a:buChar char="•"/>
            </a:pPr>
            <a:r>
              <a:rPr lang="en-US" sz="1100" dirty="0"/>
              <a:t>The difference between critical and non-critical is important, because for PNPs that provide non- critical, essential governmental services, FEMA only provides PA funding for eligible Permanent Work costs that a Small Business Administration (SBA) loan will not cover. </a:t>
            </a:r>
          </a:p>
          <a:p>
            <a:endParaRPr lang="en-US" sz="1100" dirty="0"/>
          </a:p>
          <a:p>
            <a:pPr marL="174674" indent="-174674">
              <a:buFont typeface="Arial" panose="020B0604020202020204" pitchFamily="34" charset="0"/>
              <a:buChar char="•"/>
            </a:pPr>
            <a:r>
              <a:rPr lang="en-US" sz="1100" dirty="0"/>
              <a:t>PNPs that provide critical services can apply directly to FEMA without having to apply to SBA. </a:t>
            </a:r>
          </a:p>
        </p:txBody>
      </p:sp>
    </p:spTree>
    <p:extLst>
      <p:ext uri="{BB962C8B-B14F-4D97-AF65-F5344CB8AC3E}">
        <p14:creationId xmlns:p14="http://schemas.microsoft.com/office/powerpoint/2010/main" val="156664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247" y="4473892"/>
            <a:ext cx="6561368" cy="3660458"/>
          </a:xfrm>
        </p:spPr>
        <p:txBody>
          <a:bodyPr/>
          <a:lstStyle/>
          <a:p>
            <a:r>
              <a:rPr lang="en-US" b="1" dirty="0">
                <a:latin typeface="Arial" panose="020B0604020202020204" pitchFamily="34" charset="0"/>
                <a:cs typeface="Arial" panose="020B0604020202020204" pitchFamily="34" charset="0"/>
              </a:rPr>
              <a:t>Instructor Note:</a:t>
            </a:r>
          </a:p>
          <a:p>
            <a:endParaRPr lang="en-US" b="1"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i="0" kern="1200" dirty="0">
                <a:solidFill>
                  <a:schemeClr val="tx1"/>
                </a:solidFill>
                <a:effectLst/>
                <a:latin typeface="Arial" panose="020B0604020202020204" pitchFamily="34" charset="0"/>
                <a:cs typeface="Arial" panose="020B0604020202020204" pitchFamily="34" charset="0"/>
              </a:rPr>
              <a:t>Start by</a:t>
            </a:r>
            <a:r>
              <a:rPr lang="en-US" i="0" kern="1200" baseline="0" dirty="0">
                <a:solidFill>
                  <a:schemeClr val="tx1"/>
                </a:solidFill>
                <a:effectLst/>
                <a:latin typeface="Arial" panose="020B0604020202020204" pitchFamily="34" charset="0"/>
                <a:cs typeface="Arial" panose="020B0604020202020204" pitchFamily="34" charset="0"/>
              </a:rPr>
              <a:t> explaining to the participants what a facility is. </a:t>
            </a:r>
          </a:p>
          <a:p>
            <a:pPr marL="640471" lvl="1"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A facility is a building, public works, system, equipment (built or manufactured), or an improved and maintained natural feature.</a:t>
            </a:r>
          </a:p>
          <a:p>
            <a:pPr marL="465797" lvl="1"/>
            <a:endParaRPr lang="en-US" kern="1200" dirty="0">
              <a:solidFill>
                <a:schemeClr val="tx1"/>
              </a:solidFill>
              <a:effectLst/>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An example of a system that qualifies as a facility is a water distribution system:</a:t>
            </a:r>
          </a:p>
          <a:p>
            <a:pPr marL="640471" lvl="1"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Components of a qualified facility include mechanical, electrical, plumbing, and other systems.</a:t>
            </a:r>
          </a:p>
          <a:p>
            <a:pPr marL="174674" indent="-174674">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0" kern="1200" dirty="0">
                <a:solidFill>
                  <a:schemeClr val="tx1"/>
                </a:solidFill>
                <a:effectLst/>
                <a:latin typeface="Arial" panose="020B0604020202020204" pitchFamily="34" charset="0"/>
                <a:cs typeface="Arial" panose="020B0604020202020204" pitchFamily="34" charset="0"/>
              </a:rPr>
              <a:t>A natural feature is improved and maintained if it meets all of the following conditions:</a:t>
            </a:r>
          </a:p>
          <a:p>
            <a:pPr marL="640471" lvl="1"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The feature has designed and constructed improvements to its natural characteristics</a:t>
            </a:r>
          </a:p>
          <a:p>
            <a:pPr marL="640471" lvl="1"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The constructed improvement enhances the function of the unimproved natural feature</a:t>
            </a:r>
          </a:p>
          <a:p>
            <a:pPr marL="640471" lvl="1"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The Applicant maintains the improvement on a regular schedule to ensure the improvement performs as designed</a:t>
            </a:r>
          </a:p>
          <a:p>
            <a:pPr marL="1106267" lvl="2" indent="-174674">
              <a:buFont typeface="Arial" panose="020B0604020202020204" pitchFamily="34" charset="0"/>
              <a:buChar char="•"/>
            </a:pPr>
            <a:r>
              <a:rPr lang="en-US" b="0" kern="1200" dirty="0">
                <a:solidFill>
                  <a:schemeClr val="tx1"/>
                </a:solidFill>
                <a:effectLst/>
                <a:latin typeface="Arial" panose="020B0604020202020204" pitchFamily="34" charset="0"/>
                <a:cs typeface="Arial" panose="020B0604020202020204" pitchFamily="34" charset="0"/>
              </a:rPr>
              <a:t>Example: If 150 linear feet of a natural channel bank is armored with riprap and maintained, the eligible facility would be limited to</a:t>
            </a:r>
            <a:r>
              <a:rPr lang="en-US" b="0" kern="1200" baseline="0" dirty="0">
                <a:solidFill>
                  <a:schemeClr val="tx1"/>
                </a:solidFill>
                <a:effectLst/>
                <a:latin typeface="Arial" panose="020B0604020202020204" pitchFamily="34" charset="0"/>
                <a:cs typeface="Arial" panose="020B0604020202020204" pitchFamily="34" charset="0"/>
              </a:rPr>
              <a:t> the</a:t>
            </a:r>
            <a:r>
              <a:rPr lang="en-US" b="0" kern="1200" dirty="0">
                <a:solidFill>
                  <a:schemeClr val="tx1"/>
                </a:solidFill>
                <a:effectLst/>
                <a:latin typeface="Arial" panose="020B0604020202020204" pitchFamily="34" charset="0"/>
                <a:cs typeface="Arial" panose="020B0604020202020204" pitchFamily="34" charset="0"/>
              </a:rPr>
              <a:t> 150 linear foot</a:t>
            </a:r>
            <a:r>
              <a:rPr lang="en-US" b="0" kern="1200" baseline="0" dirty="0">
                <a:solidFill>
                  <a:schemeClr val="tx1"/>
                </a:solidFill>
                <a:effectLst/>
                <a:latin typeface="Arial" panose="020B0604020202020204" pitchFamily="34" charset="0"/>
                <a:cs typeface="Arial" panose="020B0604020202020204" pitchFamily="34" charset="0"/>
              </a:rPr>
              <a:t> section</a:t>
            </a:r>
            <a:endParaRPr lang="en-US" kern="1200" dirty="0">
              <a:solidFill>
                <a:schemeClr val="tx1"/>
              </a:solidFill>
              <a:effectLst/>
              <a:latin typeface="Arial" panose="020B0604020202020204" pitchFamily="34" charset="0"/>
              <a:cs typeface="Arial" panose="020B0604020202020204" pitchFamily="34" charset="0"/>
            </a:endParaRPr>
          </a:p>
          <a:p>
            <a:pPr defTabSz="914266">
              <a:defRPr/>
            </a:pPr>
            <a:r>
              <a:rPr lang="en-US" kern="1200" dirty="0">
                <a:solidFill>
                  <a:schemeClr val="tx1"/>
                </a:solidFill>
                <a:effectLst/>
                <a:latin typeface="Arial" panose="020B0604020202020204" pitchFamily="34" charset="0"/>
                <a:cs typeface="Arial" panose="020B0604020202020204" pitchFamily="34" charset="0"/>
              </a:rPr>
              <a:t>Continued…</a:t>
            </a:r>
            <a:endParaRPr lang="en-US" b="1" baseline="0"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endParaRPr lang="en-US" b="1" baseline="0"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1" baseline="0" dirty="0">
                <a:latin typeface="Arial" panose="020B0604020202020204" pitchFamily="34" charset="0"/>
                <a:cs typeface="Arial" panose="020B0604020202020204" pitchFamily="34" charset="0"/>
              </a:rPr>
              <a:t>Question 1</a:t>
            </a:r>
            <a:r>
              <a:rPr lang="en-US" baseline="0" dirty="0">
                <a:latin typeface="Arial" panose="020B0604020202020204" pitchFamily="34" charset="0"/>
                <a:cs typeface="Arial" panose="020B0604020202020204" pitchFamily="34" charset="0"/>
              </a:rPr>
              <a:t>:  What is an “improved and maintained, natural feature” is?  (Or solicit examples from the class).</a:t>
            </a:r>
          </a:p>
          <a:p>
            <a:pPr marL="640471" lvl="1" indent="-174674">
              <a:buFont typeface="Arial" panose="020B0604020202020204" pitchFamily="34" charset="0"/>
              <a:buChar char="•"/>
            </a:pPr>
            <a:r>
              <a:rPr lang="en-US" dirty="0">
                <a:latin typeface="Arial" panose="020B0604020202020204" pitchFamily="34" charset="0"/>
                <a:cs typeface="Arial" panose="020B0604020202020204" pitchFamily="34" charset="0"/>
              </a:rPr>
              <a:t>Designed and constructed improvement.</a:t>
            </a:r>
          </a:p>
          <a:p>
            <a:pPr marL="640471" lvl="1" indent="-174674">
              <a:buFont typeface="Arial" panose="020B0604020202020204" pitchFamily="34" charset="0"/>
              <a:buChar char="•"/>
            </a:pPr>
            <a:r>
              <a:rPr lang="en-US" dirty="0">
                <a:latin typeface="Arial" panose="020B0604020202020204" pitchFamily="34" charset="0"/>
                <a:cs typeface="Arial" panose="020B0604020202020204" pitchFamily="34" charset="0"/>
              </a:rPr>
              <a:t>Improvement enhances function of natural feature.</a:t>
            </a:r>
          </a:p>
          <a:p>
            <a:pPr marL="640471" lvl="1" indent="-174674">
              <a:buFont typeface="Arial" panose="020B0604020202020204" pitchFamily="34" charset="0"/>
              <a:buChar char="•"/>
            </a:pPr>
            <a:r>
              <a:rPr lang="en-US" dirty="0">
                <a:latin typeface="Arial" panose="020B0604020202020204" pitchFamily="34" charset="0"/>
                <a:cs typeface="Arial" panose="020B0604020202020204" pitchFamily="34" charset="0"/>
              </a:rPr>
              <a:t>Improvement is maintained regularly.</a:t>
            </a:r>
          </a:p>
          <a:p>
            <a:pPr marL="183339" indent="-174674">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Additional examples include a terraced slope or realigned channel</a:t>
            </a:r>
            <a:endParaRPr lang="en-US" dirty="0">
              <a:latin typeface="Arial" panose="020B0604020202020204" pitchFamily="34" charset="0"/>
              <a:cs typeface="Arial" panose="020B0604020202020204" pitchFamily="34" charset="0"/>
            </a:endParaRPr>
          </a:p>
          <a:p>
            <a:pPr marL="465797" lvl="1"/>
            <a:endParaRPr lang="en-US"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i="0" kern="1200" dirty="0">
                <a:solidFill>
                  <a:schemeClr val="tx1"/>
                </a:solidFill>
                <a:effectLst/>
                <a:latin typeface="Arial" panose="020B0604020202020204" pitchFamily="34" charset="0"/>
                <a:cs typeface="Arial" panose="020B0604020202020204" pitchFamily="34" charset="0"/>
              </a:rPr>
              <a:t>Refer to the PAPPG, page 14 for more information: Emphasize to participants that only the sections of a natural feature that meet the criteria below are eligible.</a:t>
            </a:r>
          </a:p>
        </p:txBody>
      </p:sp>
    </p:spTree>
    <p:extLst>
      <p:ext uri="{BB962C8B-B14F-4D97-AF65-F5344CB8AC3E}">
        <p14:creationId xmlns:p14="http://schemas.microsoft.com/office/powerpoint/2010/main" val="297761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a:t>
            </a:r>
          </a:p>
          <a:p>
            <a:endParaRPr lang="en-US" sz="1100" dirty="0"/>
          </a:p>
          <a:p>
            <a:pPr marL="174674" indent="-174674">
              <a:buFont typeface="Arial" panose="020B0604020202020204" pitchFamily="34" charset="0"/>
              <a:buChar char="•"/>
            </a:pPr>
            <a:r>
              <a:rPr lang="en-US" sz="1100" dirty="0"/>
              <a:t>What do you need to consider when determining eligibility of a facility? </a:t>
            </a:r>
          </a:p>
          <a:p>
            <a:pPr marL="640471" lvl="1" indent="-174674">
              <a:buFont typeface="Arial" panose="020B0604020202020204" pitchFamily="34" charset="0"/>
              <a:buChar char="•"/>
            </a:pPr>
            <a:r>
              <a:rPr lang="en-US" sz="1100" dirty="0"/>
              <a:t>Satisfy the definition of a facility.</a:t>
            </a:r>
          </a:p>
          <a:p>
            <a:pPr marL="640471" lvl="1" indent="-174674">
              <a:buFont typeface="Arial" panose="020B0604020202020204" pitchFamily="34" charset="0"/>
              <a:buChar char="•"/>
            </a:pPr>
            <a:r>
              <a:rPr lang="en-US" sz="1100" dirty="0"/>
              <a:t>Be the legal responsibility of an eligible Applicant.</a:t>
            </a:r>
          </a:p>
          <a:p>
            <a:pPr marL="640471" lvl="1" indent="-174674">
              <a:buFont typeface="Arial" panose="020B0604020202020204" pitchFamily="34" charset="0"/>
              <a:buChar char="•"/>
            </a:pPr>
            <a:r>
              <a:rPr lang="en-US" sz="1100" dirty="0"/>
              <a:t>Be located in a designated disaster area.</a:t>
            </a:r>
          </a:p>
          <a:p>
            <a:pPr marL="640471" lvl="1" indent="-174674">
              <a:buFont typeface="Arial" panose="020B0604020202020204" pitchFamily="34" charset="0"/>
              <a:buChar char="•"/>
            </a:pPr>
            <a:r>
              <a:rPr lang="en-US" sz="1100" dirty="0"/>
              <a:t>Not be under the authority of another Federal agency.</a:t>
            </a:r>
          </a:p>
          <a:p>
            <a:endParaRPr lang="en-US" sz="1100" dirty="0"/>
          </a:p>
          <a:p>
            <a:pPr marL="174674" indent="-174674">
              <a:buFont typeface="Arial" panose="020B0604020202020204" pitchFamily="34" charset="0"/>
              <a:buChar char="•"/>
            </a:pPr>
            <a:r>
              <a:rPr lang="en-US" sz="1100" dirty="0"/>
              <a:t>What are </a:t>
            </a:r>
            <a:r>
              <a:rPr lang="en-US" sz="1100" b="1" u="sng" dirty="0"/>
              <a:t>ineligible</a:t>
            </a:r>
            <a:r>
              <a:rPr lang="en-US" sz="1100" dirty="0"/>
              <a:t> </a:t>
            </a:r>
            <a:r>
              <a:rPr lang="en-US" sz="1100" b="1" dirty="0"/>
              <a:t>facilities</a:t>
            </a:r>
            <a:r>
              <a:rPr lang="en-US" sz="1100" dirty="0"/>
              <a:t>? </a:t>
            </a:r>
          </a:p>
          <a:p>
            <a:pPr marL="640471" lvl="1" indent="-174674">
              <a:buFont typeface="Arial" panose="020B0604020202020204" pitchFamily="34" charset="0"/>
              <a:buChar char="•"/>
            </a:pPr>
            <a:r>
              <a:rPr lang="en-US" sz="1100" dirty="0"/>
              <a:t>Unimproved properties such as a (e.g., a hillside or slope, forest, natural channel bank)</a:t>
            </a:r>
          </a:p>
          <a:p>
            <a:pPr marL="640471" lvl="1" indent="-174674">
              <a:buFont typeface="Arial" panose="020B0604020202020204" pitchFamily="34" charset="0"/>
              <a:buChar char="•"/>
            </a:pPr>
            <a:r>
              <a:rPr lang="en-US" sz="1100" dirty="0"/>
              <a:t>Land used for agricultural purposes</a:t>
            </a:r>
          </a:p>
          <a:p>
            <a:pPr marL="640471" lvl="1" indent="-174674">
              <a:buFont typeface="Arial" panose="020B0604020202020204" pitchFamily="34" charset="0"/>
              <a:buChar char="•"/>
            </a:pPr>
            <a:r>
              <a:rPr lang="en-US" sz="1100" dirty="0"/>
              <a:t>Inactive facilities</a:t>
            </a:r>
          </a:p>
          <a:p>
            <a:endParaRPr lang="en-US" sz="1100" dirty="0"/>
          </a:p>
        </p:txBody>
      </p:sp>
    </p:spTree>
    <p:extLst>
      <p:ext uri="{BB962C8B-B14F-4D97-AF65-F5344CB8AC3E}">
        <p14:creationId xmlns:p14="http://schemas.microsoft.com/office/powerpoint/2010/main" val="314852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Instructor Note: </a:t>
            </a:r>
          </a:p>
          <a:p>
            <a:endParaRPr lang="en-US" sz="1100" dirty="0"/>
          </a:p>
          <a:p>
            <a:pPr marL="174674" indent="-174674">
              <a:buFont typeface="Arial" panose="020B0604020202020204" pitchFamily="34" charset="0"/>
              <a:buChar char="•"/>
            </a:pPr>
            <a:r>
              <a:rPr lang="en-US" sz="1100" dirty="0"/>
              <a:t>Participants should remember the basic, minimum work eligibility criteria below. At a minimum, work must meet one of the following criteria:</a:t>
            </a:r>
          </a:p>
          <a:p>
            <a:pPr marL="640471" lvl="1" indent="-174674">
              <a:buFont typeface="Arial" panose="020B0604020202020204" pitchFamily="34" charset="0"/>
              <a:buChar char="•"/>
            </a:pPr>
            <a:r>
              <a:rPr lang="en-US" sz="1100" dirty="0"/>
              <a:t>It has to be required as a result of the disaster.</a:t>
            </a:r>
          </a:p>
          <a:p>
            <a:pPr marL="640471" lvl="1" indent="-174674">
              <a:buFont typeface="Arial" panose="020B0604020202020204" pitchFamily="34" charset="0"/>
              <a:buChar char="•"/>
            </a:pPr>
            <a:r>
              <a:rPr lang="en-US" sz="1100" dirty="0"/>
              <a:t>It must be located within the designated area, with the exception of sheltering and evacuation activities.</a:t>
            </a:r>
          </a:p>
          <a:p>
            <a:pPr marL="640471" lvl="1" indent="-174674">
              <a:buFont typeface="Arial" panose="020B0604020202020204" pitchFamily="34" charset="0"/>
              <a:buChar char="•"/>
            </a:pPr>
            <a:r>
              <a:rPr lang="en-US" sz="1100" dirty="0"/>
              <a:t>It must be the legal responsibility of the Applicant.</a:t>
            </a:r>
          </a:p>
          <a:p>
            <a:pPr marL="465797" lvl="1"/>
            <a:endParaRPr lang="en-US" sz="1100" dirty="0"/>
          </a:p>
          <a:p>
            <a:pPr marL="174674" indent="-174674">
              <a:buFont typeface="Arial" panose="020B0604020202020204" pitchFamily="34" charset="0"/>
              <a:buChar char="•"/>
            </a:pPr>
            <a:r>
              <a:rPr lang="en-US" sz="1100" dirty="0"/>
              <a:t>Legal Responsibility Example</a:t>
            </a:r>
          </a:p>
          <a:p>
            <a:pPr marL="640471" lvl="1" indent="-174674">
              <a:buFont typeface="Arial" panose="020B0604020202020204" pitchFamily="34" charset="0"/>
              <a:buChar char="•"/>
            </a:pPr>
            <a:r>
              <a:rPr lang="en-US" sz="1100" dirty="0"/>
              <a:t>On September 13, 2008, heavy rain, wind, and storm surge from Hurricane Ike damaged beaches in the City of Galveston (Applicant).  </a:t>
            </a:r>
          </a:p>
          <a:p>
            <a:pPr marL="640471" lvl="1" indent="-174674">
              <a:buFont typeface="Arial" panose="020B0604020202020204" pitchFamily="34" charset="0"/>
              <a:buChar char="•"/>
            </a:pPr>
            <a:r>
              <a:rPr lang="en-US" sz="1100" dirty="0"/>
              <a:t>Afterwards, the Applicant sought FEMA Public Assistance funding to repair punctured and deflated beach geotextile tubes (used to prevent erosion) and eroded sand dunes. </a:t>
            </a:r>
          </a:p>
          <a:p>
            <a:pPr marL="8664"/>
            <a:endParaRPr lang="en-US" sz="1100" dirty="0"/>
          </a:p>
          <a:p>
            <a:pPr marL="8664"/>
            <a:r>
              <a:rPr lang="en-US" sz="1100" dirty="0"/>
              <a:t>Continued…</a:t>
            </a:r>
          </a:p>
          <a:p>
            <a:pPr marL="465797" lvl="1"/>
            <a:endParaRPr lang="en-US" sz="1100" dirty="0"/>
          </a:p>
          <a:p>
            <a:pPr marL="465797" lvl="1"/>
            <a:endParaRPr lang="en-US" sz="1100" dirty="0"/>
          </a:p>
          <a:p>
            <a:pPr marL="465797" lvl="1"/>
            <a:endParaRPr lang="en-US" sz="1100" dirty="0"/>
          </a:p>
          <a:p>
            <a:pPr marL="465797" lvl="1"/>
            <a:endParaRPr lang="en-US" sz="1100" dirty="0"/>
          </a:p>
          <a:p>
            <a:pPr marL="465797" lvl="1"/>
            <a:endParaRPr lang="en-US" sz="1100" dirty="0"/>
          </a:p>
          <a:p>
            <a:pPr marL="640471" lvl="1" indent="-174674">
              <a:buFont typeface="Arial" panose="020B0604020202020204" pitchFamily="34" charset="0"/>
              <a:buChar char="•"/>
            </a:pPr>
            <a:r>
              <a:rPr lang="en-US" sz="1100" dirty="0"/>
              <a:t>FEMA representatives prepared several Project Worksheets (PWs) for the repair of the Applicant’s damaged facilities, including several geotextile tubes. However, FEMA did not prepare a PW for the geotextile tube located on one particular beach called Beachside Village Beach.  FEMA determined that this one particular beach was ineligible because the City of Galveston was not legally responsible for this portion of the geotextile tube. In other words, the Applicant had “no obligation to enhance, maintain, repair or replace” the Facility.</a:t>
            </a:r>
          </a:p>
          <a:p>
            <a:pPr lvl="0"/>
            <a:endParaRPr lang="en-US" sz="1100" dirty="0"/>
          </a:p>
          <a:p>
            <a:pPr lvl="0"/>
            <a:endParaRPr lang="en-US" sz="1100" dirty="0"/>
          </a:p>
          <a:p>
            <a:endParaRPr lang="en-US" sz="1100" dirty="0"/>
          </a:p>
        </p:txBody>
      </p:sp>
    </p:spTree>
    <p:extLst>
      <p:ext uri="{BB962C8B-B14F-4D97-AF65-F5344CB8AC3E}">
        <p14:creationId xmlns:p14="http://schemas.microsoft.com/office/powerpoint/2010/main" val="383054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4">
              <a:defRPr/>
            </a:pPr>
            <a:r>
              <a:rPr lang="en-US" sz="1100" b="1" dirty="0"/>
              <a:t>Instructor Note:</a:t>
            </a:r>
          </a:p>
          <a:p>
            <a:endParaRPr lang="en-US" sz="1100" dirty="0"/>
          </a:p>
          <a:p>
            <a:pPr marL="174674" indent="-174674">
              <a:buFont typeface="Arial" panose="020B0604020202020204" pitchFamily="34" charset="0"/>
              <a:buChar char="•"/>
            </a:pPr>
            <a:r>
              <a:rPr lang="en-US" sz="1100" dirty="0"/>
              <a:t>Normal maintenance is not eligible. Work to repair potholes or fatigue cracking is generally ineligible as this type of damage is rarely caused directly by one incident.</a:t>
            </a:r>
          </a:p>
          <a:p>
            <a:pPr marL="640471" lvl="1" indent="-174674">
              <a:buFont typeface="Arial" panose="020B0604020202020204" pitchFamily="34" charset="0"/>
              <a:buChar char="•"/>
            </a:pPr>
            <a:r>
              <a:rPr lang="en-US" sz="1100" dirty="0"/>
              <a:t>Direct participants to Appendix K of the PAPPG and ask them to look over Roads and Bridges (page 190).</a:t>
            </a:r>
          </a:p>
          <a:p>
            <a:pPr marL="640471" lvl="1" indent="-174674">
              <a:buFont typeface="Arial" panose="020B0604020202020204" pitchFamily="34" charset="0"/>
              <a:buChar char="•"/>
            </a:pPr>
            <a:r>
              <a:rPr lang="en-US" sz="1100" dirty="0"/>
              <a:t>Ask if the participants have any questions.</a:t>
            </a:r>
          </a:p>
          <a:p>
            <a:endParaRPr lang="en-US" sz="1100" dirty="0"/>
          </a:p>
          <a:p>
            <a:pPr marL="174674" indent="-174674">
              <a:buFont typeface="Arial" panose="020B0604020202020204" pitchFamily="34" charset="0"/>
              <a:buChar char="•"/>
            </a:pPr>
            <a:r>
              <a:rPr lang="en-US" sz="1100" dirty="0"/>
              <a:t>Distinguishing between minor disaster-related damage and pre-existing issues resulting from a lack of maintenance can be difficult. The Applicant must demonstrate that the damage was directly caused by the declared incident by providing:</a:t>
            </a:r>
          </a:p>
          <a:p>
            <a:pPr marL="640471" lvl="1" indent="-174674">
              <a:buFont typeface="Arial" panose="020B0604020202020204" pitchFamily="34" charset="0"/>
              <a:buChar char="•"/>
            </a:pPr>
            <a:r>
              <a:rPr lang="en-US" sz="1100" dirty="0"/>
              <a:t>Pre-event photos.</a:t>
            </a:r>
          </a:p>
          <a:p>
            <a:pPr marL="640471" lvl="1" indent="-174674">
              <a:buFont typeface="Arial" panose="020B0604020202020204" pitchFamily="34" charset="0"/>
              <a:buChar char="•"/>
            </a:pPr>
            <a:r>
              <a:rPr lang="en-US" sz="1100" dirty="0"/>
              <a:t>Inspection reports.</a:t>
            </a:r>
          </a:p>
          <a:p>
            <a:pPr marL="640471" lvl="1" indent="-174674">
              <a:buFont typeface="Arial" panose="020B0604020202020204" pitchFamily="34" charset="0"/>
              <a:buChar char="•"/>
            </a:pPr>
            <a:r>
              <a:rPr lang="en-US" sz="1100" dirty="0"/>
              <a:t>Maintenance records.</a:t>
            </a:r>
          </a:p>
        </p:txBody>
      </p:sp>
    </p:spTree>
    <p:extLst>
      <p:ext uri="{BB962C8B-B14F-4D97-AF65-F5344CB8AC3E}">
        <p14:creationId xmlns:p14="http://schemas.microsoft.com/office/powerpoint/2010/main" val="295583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Instructor Note</a:t>
            </a:r>
            <a:r>
              <a:rPr lang="en-US" baseline="0" dirty="0">
                <a:latin typeface="Arial" panose="020B0604020202020204" pitchFamily="34" charset="0"/>
                <a:cs typeface="Arial" panose="020B0604020202020204" pitchFamily="34" charset="0"/>
              </a:rPr>
              <a:t>:</a:t>
            </a:r>
          </a:p>
          <a:p>
            <a:endParaRPr lang="en-US" baseline="0" dirty="0">
              <a:latin typeface="Arial" panose="020B0604020202020204" pitchFamily="34" charset="0"/>
              <a:cs typeface="Arial" panose="020B0604020202020204" pitchFamily="34" charset="0"/>
            </a:endParaRPr>
          </a:p>
          <a:p>
            <a:pPr marL="174674" indent="-174674">
              <a:buFont typeface="Arial" panose="020B0604020202020204" pitchFamily="34" charset="0"/>
              <a:buChar char="•"/>
            </a:pPr>
            <a:r>
              <a:rPr lang="en-US" baseline="0" dirty="0">
                <a:latin typeface="Arial" panose="020B0604020202020204" pitchFamily="34" charset="0"/>
                <a:cs typeface="Arial" panose="020B0604020202020204" pitchFamily="34" charset="0"/>
              </a:rPr>
              <a:t>Provide participants with some examples of “ineligible work” that FEMA will not provide PA funding for:  </a:t>
            </a:r>
          </a:p>
          <a:p>
            <a:pPr marL="815143" lvl="1" indent="-349348">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Deterioration</a:t>
            </a:r>
          </a:p>
          <a:p>
            <a:pPr marL="1106267" lvl="2" indent="-174674">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Example: Alligator cracking of pavement on a bridge.</a:t>
            </a:r>
          </a:p>
          <a:p>
            <a:pPr marL="815143" lvl="1" indent="-349348">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Deferred Maintenance</a:t>
            </a:r>
          </a:p>
          <a:p>
            <a:pPr marL="1106267" lvl="2" indent="-174674">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Example: Bridge that previously failed pre-disaster inspection.</a:t>
            </a:r>
          </a:p>
          <a:p>
            <a:pPr marL="815143" lvl="1" indent="-349348">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Negligence</a:t>
            </a:r>
          </a:p>
          <a:p>
            <a:pPr marL="1106267" lvl="2" indent="-174674">
              <a:spcBef>
                <a:spcPts val="611"/>
              </a:spcBef>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rPr>
              <a:t>Example: Mold that was not a result of the disaster.</a:t>
            </a:r>
          </a:p>
          <a:p>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27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7B2C-D06D-4F30-A4E8-621976AC9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5CD47-183D-402A-A2D0-4E2FB8AFF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77F216-EF37-465E-A649-67A1453ABA71}"/>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AF86143D-4EFC-443C-83E9-298440375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86043-4ECC-4362-B371-7C45774DCC57}"/>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361758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D37A-56BC-4E6A-A91C-018A0375A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9CE28-1E4D-451B-84C9-8F183CA89B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FE07B-EF2F-49A4-9A67-4E39181F01EA}"/>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EDC26707-5355-4427-8735-7BAB4E1F4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5BD30-99DC-40E8-8624-BD183971A86E}"/>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360416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B0109-6B04-4496-8540-39A550C4C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03F25-93A8-41E6-B157-83AE0B5A6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155B5-641A-43CE-8075-D4242CE3A145}"/>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FBB4DCA2-3735-4A92-AB23-F8BACDCCF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DA635-8D1E-4E08-B7BD-AB8D8C70E837}"/>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277400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ourse Title"/>
          <p:cNvSpPr>
            <a:spLocks noGrp="1"/>
          </p:cNvSpPr>
          <p:nvPr>
            <p:ph type="ctrTitle"/>
          </p:nvPr>
        </p:nvSpPr>
        <p:spPr>
          <a:xfrm>
            <a:off x="457200" y="1023522"/>
            <a:ext cx="7772400" cy="672931"/>
          </a:xfrm>
        </p:spPr>
        <p:txBody>
          <a:bodyPr/>
          <a:lstStyle/>
          <a:p>
            <a:r>
              <a:rPr lang="en-US" dirty="0"/>
              <a:t>Click to edit Master title style</a:t>
            </a:r>
          </a:p>
        </p:txBody>
      </p:sp>
      <p:sp>
        <p:nvSpPr>
          <p:cNvPr id="3" name="Presentation/Unit Title"/>
          <p:cNvSpPr>
            <a:spLocks noGrp="1"/>
          </p:cNvSpPr>
          <p:nvPr>
            <p:ph type="subTitle" idx="1"/>
          </p:nvPr>
        </p:nvSpPr>
        <p:spPr>
          <a:xfrm>
            <a:off x="457200" y="2394285"/>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10"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cxnSp>
        <p:nvCxnSpPr>
          <p:cNvPr id="9" name="Straight Connector 8"/>
          <p:cNvCxnSpPr/>
          <p:nvPr userDrawn="1"/>
        </p:nvCxnSpPr>
        <p:spPr>
          <a:xfrm>
            <a:off x="533400" y="1727787"/>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8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3" name="Content"/>
          <p:cNvSpPr>
            <a:spLocks noGrp="1"/>
          </p:cNvSpPr>
          <p:nvPr>
            <p:ph idx="1"/>
          </p:nvPr>
        </p:nvSpPr>
        <p:spPr>
          <a:xfrm>
            <a:off x="457200" y="1068388"/>
            <a:ext cx="8229600" cy="926667"/>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5" name="Content"/>
          <p:cNvSpPr>
            <a:spLocks noGrp="1"/>
          </p:cNvSpPr>
          <p:nvPr>
            <p:ph sz="quarter" idx="10"/>
          </p:nvPr>
        </p:nvSpPr>
        <p:spPr>
          <a:xfrm>
            <a:off x="457200" y="2230438"/>
            <a:ext cx="8229600" cy="329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00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Unit Title">
    <p:spTree>
      <p:nvGrpSpPr>
        <p:cNvPr id="1" name=""/>
        <p:cNvGrpSpPr/>
        <p:nvPr/>
      </p:nvGrpSpPr>
      <p:grpSpPr>
        <a:xfrm>
          <a:off x="0" y="0"/>
          <a:ext cx="0" cy="0"/>
          <a:chOff x="0" y="0"/>
          <a:chExt cx="0" cy="0"/>
        </a:xfrm>
      </p:grpSpPr>
      <p:sp>
        <p:nvSpPr>
          <p:cNvPr id="2" name="Course Title"/>
          <p:cNvSpPr>
            <a:spLocks noGrp="1"/>
          </p:cNvSpPr>
          <p:nvPr>
            <p:ph type="ctrTitle"/>
          </p:nvPr>
        </p:nvSpPr>
        <p:spPr>
          <a:xfrm>
            <a:off x="692239" y="2685751"/>
            <a:ext cx="7772400" cy="672931"/>
          </a:xfrm>
        </p:spPr>
        <p:txBody>
          <a:bodyPr/>
          <a:lstStyle>
            <a:lvl1pPr algn="ctr">
              <a:defRPr/>
            </a:lvl1pPr>
          </a:lstStyle>
          <a:p>
            <a:r>
              <a:rPr lang="en-US" dirty="0"/>
              <a:t>Click to edit Master title style</a:t>
            </a:r>
          </a:p>
        </p:txBody>
      </p:sp>
      <p:sp>
        <p:nvSpPr>
          <p:cNvPr id="10"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sp>
        <p:nvSpPr>
          <p:cNvPr id="5"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2786068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3" name="Content"/>
          <p:cNvSpPr>
            <a:spLocks noGrp="1"/>
          </p:cNvSpPr>
          <p:nvPr>
            <p:ph idx="1"/>
          </p:nvPr>
        </p:nvSpPr>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37214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5" name="Activity Title"/>
          <p:cNvSpPr>
            <a:spLocks noGrp="1"/>
          </p:cNvSpPr>
          <p:nvPr>
            <p:ph type="body" sz="quarter" idx="10" hasCustomPrompt="1"/>
          </p:nvPr>
        </p:nvSpPr>
        <p:spPr>
          <a:xfrm>
            <a:off x="1916113" y="2853237"/>
            <a:ext cx="5311775" cy="389527"/>
          </a:xfrm>
        </p:spPr>
        <p:txBody>
          <a:bodyPr/>
          <a:lstStyle>
            <a:lvl1pPr marL="0" indent="0" algn="ctr">
              <a:buNone/>
              <a:defRPr baseline="0"/>
            </a:lvl1pPr>
          </a:lstStyle>
          <a:p>
            <a:pPr lvl="0"/>
            <a:r>
              <a:rPr lang="en-US" dirty="0"/>
              <a:t>“Activity Title”</a:t>
            </a:r>
          </a:p>
        </p:txBody>
      </p:sp>
    </p:spTree>
    <p:extLst>
      <p:ext uri="{BB962C8B-B14F-4D97-AF65-F5344CB8AC3E}">
        <p14:creationId xmlns:p14="http://schemas.microsoft.com/office/powerpoint/2010/main" val="221596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dirty="0"/>
              <a:t>Click to edit Master title style</a:t>
            </a:r>
          </a:p>
        </p:txBody>
      </p:sp>
      <p:sp>
        <p:nvSpPr>
          <p:cNvPr id="9"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3" name="Content 1"/>
          <p:cNvSpPr>
            <a:spLocks noGrp="1"/>
          </p:cNvSpPr>
          <p:nvPr>
            <p:ph sz="half" idx="1"/>
          </p:nvPr>
        </p:nvSpPr>
        <p:spPr>
          <a:xfrm>
            <a:off x="457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4" name="Content 2"/>
          <p:cNvSpPr>
            <a:spLocks noGrp="1"/>
          </p:cNvSpPr>
          <p:nvPr>
            <p:ph sz="half" idx="2"/>
          </p:nvPr>
        </p:nvSpPr>
        <p:spPr>
          <a:xfrm>
            <a:off x="4648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92938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3.</a:t>
            </a:r>
            <a:fld id="{167A036F-738C-4416-983E-5B04119587A4}" type="slidenum">
              <a:rPr lang="en-US" smtClean="0"/>
              <a:pPr>
                <a:defRPr/>
              </a:pPr>
              <a:t>‹#›</a:t>
            </a:fld>
            <a:endParaRPr lang="en-US" dirty="0"/>
          </a:p>
        </p:txBody>
      </p:sp>
      <p:sp>
        <p:nvSpPr>
          <p:cNvPr id="7" name="Picture Placeholder"/>
          <p:cNvSpPr>
            <a:spLocks noGrp="1"/>
          </p:cNvSpPr>
          <p:nvPr>
            <p:ph type="pic" sz="quarter" idx="13"/>
          </p:nvPr>
        </p:nvSpPr>
        <p:spPr>
          <a:xfrm>
            <a:off x="805543" y="1048513"/>
            <a:ext cx="7532914" cy="4634555"/>
          </a:xfrm>
        </p:spPr>
        <p:txBody>
          <a:bodyPr/>
          <a:lstStyle/>
          <a:p>
            <a:endParaRPr lang="en-US" dirty="0"/>
          </a:p>
        </p:txBody>
      </p:sp>
    </p:spTree>
    <p:extLst>
      <p:ext uri="{BB962C8B-B14F-4D97-AF65-F5344CB8AC3E}">
        <p14:creationId xmlns:p14="http://schemas.microsoft.com/office/powerpoint/2010/main" val="323884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8" name="Table Placeholder 7"/>
          <p:cNvSpPr>
            <a:spLocks noGrp="1"/>
          </p:cNvSpPr>
          <p:nvPr>
            <p:ph type="tbl" sz="quarter" idx="13" hasCustomPrompt="1"/>
          </p:nvPr>
        </p:nvSpPr>
        <p:spPr>
          <a:xfrm>
            <a:off x="872331" y="1452886"/>
            <a:ext cx="7399337" cy="3475038"/>
          </a:xfrm>
        </p:spPr>
        <p:txBody>
          <a:bodyPr/>
          <a:lstStyle>
            <a:lvl1pPr>
              <a:defRPr/>
            </a:lvl1pPr>
          </a:lstStyle>
          <a:p>
            <a:r>
              <a:rPr lang="en-US" dirty="0"/>
              <a:t>Insert Table Here</a:t>
            </a:r>
          </a:p>
        </p:txBody>
      </p:sp>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3.</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38032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6DD0-A4FE-43F8-BF39-4E0F3094B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6DF3F-227D-459D-BFFD-16F58C9D14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24671-C2CA-4C3B-A728-2067B30FE8DC}"/>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F17EFA08-705C-42BE-9DFC-D9C312EB7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83F6E-9284-4153-A395-1E542C3E78CB}"/>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163709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3.</a:t>
            </a:r>
            <a:fld id="{167A036F-738C-4416-983E-5B04119587A4}" type="slidenum">
              <a:rPr lang="en-US" smtClean="0"/>
              <a:pPr>
                <a:defRPr/>
              </a:pPr>
              <a:t>‹#›</a:t>
            </a:fld>
            <a:endParaRPr lang="en-US" dirty="0"/>
          </a:p>
        </p:txBody>
      </p:sp>
      <p:sp>
        <p:nvSpPr>
          <p:cNvPr id="7" name="Picture Placeholder"/>
          <p:cNvSpPr>
            <a:spLocks noGrp="1"/>
          </p:cNvSpPr>
          <p:nvPr>
            <p:ph type="pic" sz="quarter" idx="13" hasCustomPrompt="1"/>
          </p:nvPr>
        </p:nvSpPr>
        <p:spPr>
          <a:xfrm>
            <a:off x="1055914" y="1100765"/>
            <a:ext cx="7032171" cy="4263716"/>
          </a:xfrm>
        </p:spPr>
        <p:txBody>
          <a:bodyPr/>
          <a:lstStyle>
            <a:lvl1pPr marL="0" indent="0">
              <a:buNone/>
              <a:defRPr/>
            </a:lvl1pPr>
          </a:lstStyle>
          <a:p>
            <a:r>
              <a:rPr lang="en-US" dirty="0"/>
              <a:t>Image</a:t>
            </a:r>
          </a:p>
        </p:txBody>
      </p:sp>
      <p:sp>
        <p:nvSpPr>
          <p:cNvPr id="9" name="Image Title"/>
          <p:cNvSpPr>
            <a:spLocks noGrp="1"/>
          </p:cNvSpPr>
          <p:nvPr>
            <p:ph type="body" sz="quarter" idx="14" hasCustomPrompt="1"/>
          </p:nvPr>
        </p:nvSpPr>
        <p:spPr>
          <a:xfrm>
            <a:off x="3286917" y="5423853"/>
            <a:ext cx="2570163" cy="304800"/>
          </a:xfrm>
        </p:spPr>
        <p:txBody>
          <a:bodyPr/>
          <a:lstStyle>
            <a:lvl1pPr marL="0" indent="0" algn="ctr">
              <a:buNone/>
              <a:defRPr sz="1800"/>
            </a:lvl1pPr>
            <a:lvl5pPr>
              <a:defRPr/>
            </a:lvl5pPr>
          </a:lstStyle>
          <a:p>
            <a:pPr lvl="0"/>
            <a:r>
              <a:rPr lang="en-US" dirty="0"/>
              <a:t>Image Title</a:t>
            </a:r>
          </a:p>
        </p:txBody>
      </p:sp>
    </p:spTree>
    <p:extLst>
      <p:ext uri="{BB962C8B-B14F-4D97-AF65-F5344CB8AC3E}">
        <p14:creationId xmlns:p14="http://schemas.microsoft.com/office/powerpoint/2010/main" val="155008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lvl1pPr>
              <a:defRPr sz="3400">
                <a:latin typeface="+mn-lt"/>
              </a:defRPr>
            </a:lvl1p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3.</a:t>
            </a:r>
            <a:fld id="{167A036F-738C-4416-983E-5B04119587A4}" type="slidenum">
              <a:rPr lang="en-US" smtClean="0"/>
              <a:pPr>
                <a:defRPr/>
              </a:pPr>
              <a:t>‹#›</a:t>
            </a:fld>
            <a:endParaRPr lang="en-US" dirty="0"/>
          </a:p>
        </p:txBody>
      </p:sp>
      <p:sp>
        <p:nvSpPr>
          <p:cNvPr id="7" name="Image Placeholder 1"/>
          <p:cNvSpPr>
            <a:spLocks noGrp="1"/>
          </p:cNvSpPr>
          <p:nvPr>
            <p:ph type="pic" sz="quarter" idx="13"/>
          </p:nvPr>
        </p:nvSpPr>
        <p:spPr>
          <a:xfrm>
            <a:off x="1362302" y="1048748"/>
            <a:ext cx="2764971" cy="1872252"/>
          </a:xfrm>
        </p:spPr>
        <p:txBody>
          <a:bodyPr/>
          <a:lstStyle/>
          <a:p>
            <a:endParaRPr lang="en-US" dirty="0"/>
          </a:p>
        </p:txBody>
      </p:sp>
      <p:sp>
        <p:nvSpPr>
          <p:cNvPr id="8" name="Image Placeholder 2"/>
          <p:cNvSpPr>
            <a:spLocks noGrp="1"/>
          </p:cNvSpPr>
          <p:nvPr>
            <p:ph type="pic" sz="quarter" idx="14"/>
          </p:nvPr>
        </p:nvSpPr>
        <p:spPr>
          <a:xfrm>
            <a:off x="5046027" y="1048748"/>
            <a:ext cx="2764971" cy="1872252"/>
          </a:xfrm>
        </p:spPr>
        <p:txBody>
          <a:bodyPr/>
          <a:lstStyle/>
          <a:p>
            <a:endParaRPr lang="en-US" dirty="0"/>
          </a:p>
        </p:txBody>
      </p:sp>
      <p:sp>
        <p:nvSpPr>
          <p:cNvPr id="9" name="Image Placeholder 3"/>
          <p:cNvSpPr>
            <a:spLocks noGrp="1"/>
          </p:cNvSpPr>
          <p:nvPr>
            <p:ph type="pic" sz="quarter" idx="15"/>
          </p:nvPr>
        </p:nvSpPr>
        <p:spPr>
          <a:xfrm>
            <a:off x="1362301" y="3361736"/>
            <a:ext cx="2764971" cy="1933075"/>
          </a:xfrm>
        </p:spPr>
        <p:txBody>
          <a:bodyPr/>
          <a:lstStyle/>
          <a:p>
            <a:endParaRPr lang="en-US" dirty="0"/>
          </a:p>
        </p:txBody>
      </p:sp>
      <p:sp>
        <p:nvSpPr>
          <p:cNvPr id="10" name="Image Placeholder 4"/>
          <p:cNvSpPr>
            <a:spLocks noGrp="1"/>
          </p:cNvSpPr>
          <p:nvPr>
            <p:ph type="pic" sz="quarter" idx="16"/>
          </p:nvPr>
        </p:nvSpPr>
        <p:spPr>
          <a:xfrm>
            <a:off x="5046027" y="3361736"/>
            <a:ext cx="2764971" cy="1933075"/>
          </a:xfrm>
        </p:spPr>
        <p:txBody>
          <a:bodyPr/>
          <a:lstStyle/>
          <a:p>
            <a:endParaRPr lang="en-US" dirty="0"/>
          </a:p>
        </p:txBody>
      </p:sp>
      <p:sp>
        <p:nvSpPr>
          <p:cNvPr id="12" name="Image Title 1"/>
          <p:cNvSpPr>
            <a:spLocks noGrp="1"/>
          </p:cNvSpPr>
          <p:nvPr>
            <p:ph type="body" sz="quarter" idx="17" hasCustomPrompt="1"/>
          </p:nvPr>
        </p:nvSpPr>
        <p:spPr>
          <a:xfrm>
            <a:off x="2048667" y="2969373"/>
            <a:ext cx="1392238" cy="313736"/>
          </a:xfrm>
        </p:spPr>
        <p:txBody>
          <a:bodyPr/>
          <a:lstStyle>
            <a:lvl1pPr marL="0" indent="0" algn="ctr">
              <a:buNone/>
              <a:defRPr sz="1800"/>
            </a:lvl1pPr>
          </a:lstStyle>
          <a:p>
            <a:pPr lvl="0"/>
            <a:r>
              <a:rPr lang="en-US" dirty="0"/>
              <a:t>Image Title</a:t>
            </a:r>
          </a:p>
        </p:txBody>
      </p:sp>
      <p:sp>
        <p:nvSpPr>
          <p:cNvPr id="13" name="Image Title 2"/>
          <p:cNvSpPr>
            <a:spLocks noGrp="1"/>
          </p:cNvSpPr>
          <p:nvPr>
            <p:ph type="body" sz="quarter" idx="18" hasCustomPrompt="1"/>
          </p:nvPr>
        </p:nvSpPr>
        <p:spPr>
          <a:xfrm>
            <a:off x="5732393" y="2960892"/>
            <a:ext cx="1392238" cy="313736"/>
          </a:xfrm>
        </p:spPr>
        <p:txBody>
          <a:bodyPr/>
          <a:lstStyle>
            <a:lvl1pPr marL="0" indent="0" algn="ctr">
              <a:buNone/>
              <a:defRPr sz="1800"/>
            </a:lvl1pPr>
          </a:lstStyle>
          <a:p>
            <a:pPr lvl="0"/>
            <a:r>
              <a:rPr lang="en-US" dirty="0"/>
              <a:t>Image Title</a:t>
            </a:r>
          </a:p>
        </p:txBody>
      </p:sp>
      <p:sp>
        <p:nvSpPr>
          <p:cNvPr id="14" name="Image Title 3"/>
          <p:cNvSpPr>
            <a:spLocks noGrp="1"/>
          </p:cNvSpPr>
          <p:nvPr>
            <p:ph type="body" sz="quarter" idx="19" hasCustomPrompt="1"/>
          </p:nvPr>
        </p:nvSpPr>
        <p:spPr>
          <a:xfrm>
            <a:off x="2048667" y="5338171"/>
            <a:ext cx="1392238" cy="313736"/>
          </a:xfrm>
        </p:spPr>
        <p:txBody>
          <a:bodyPr/>
          <a:lstStyle>
            <a:lvl1pPr marL="0" indent="0" algn="ctr">
              <a:buNone/>
              <a:defRPr sz="1800"/>
            </a:lvl1pPr>
          </a:lstStyle>
          <a:p>
            <a:pPr lvl="0"/>
            <a:r>
              <a:rPr lang="en-US" dirty="0"/>
              <a:t>Image Title</a:t>
            </a:r>
          </a:p>
        </p:txBody>
      </p:sp>
      <p:sp>
        <p:nvSpPr>
          <p:cNvPr id="15" name="Image Title 4"/>
          <p:cNvSpPr>
            <a:spLocks noGrp="1"/>
          </p:cNvSpPr>
          <p:nvPr>
            <p:ph type="body" sz="quarter" idx="20" hasCustomPrompt="1"/>
          </p:nvPr>
        </p:nvSpPr>
        <p:spPr>
          <a:xfrm>
            <a:off x="5732393" y="5338171"/>
            <a:ext cx="1392238" cy="313736"/>
          </a:xfrm>
        </p:spPr>
        <p:txBody>
          <a:bodyPr/>
          <a:lstStyle>
            <a:lvl1pPr marL="0" indent="0" algn="ctr">
              <a:buNone/>
              <a:defRPr sz="1800"/>
            </a:lvl1pPr>
          </a:lstStyle>
          <a:p>
            <a:pPr lvl="0"/>
            <a:r>
              <a:rPr lang="en-US" dirty="0"/>
              <a:t>Image Title</a:t>
            </a:r>
          </a:p>
        </p:txBody>
      </p:sp>
    </p:spTree>
    <p:extLst>
      <p:ext uri="{BB962C8B-B14F-4D97-AF65-F5344CB8AC3E}">
        <p14:creationId xmlns:p14="http://schemas.microsoft.com/office/powerpoint/2010/main" val="235977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n-lt"/>
              </a:defRPr>
            </a:lvl1pPr>
          </a:lstStyle>
          <a:p>
            <a:r>
              <a:rPr lang="en-US" dirty="0"/>
              <a:t>Click to edit Master 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2683896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dirty="0"/>
              <a:t>Visual 3.</a:t>
            </a:r>
            <a:fld id="{167A036F-738C-4416-983E-5B04119587A4}" type="slidenum">
              <a:rPr lang="en-US" smtClean="0"/>
              <a:pPr>
                <a:defRPr/>
              </a:pPr>
              <a:t>‹#›</a:t>
            </a:fld>
            <a:endParaRPr lang="en-US" dirty="0"/>
          </a:p>
        </p:txBody>
      </p:sp>
      <p:sp>
        <p:nvSpPr>
          <p:cNvPr id="4" name="Title 1"/>
          <p:cNvSpPr>
            <a:spLocks noGrp="1"/>
          </p:cNvSpPr>
          <p:nvPr>
            <p:ph type="title" hasCustomPrompt="1"/>
          </p:nvPr>
        </p:nvSpPr>
        <p:spPr>
          <a:xfrm>
            <a:off x="457200" y="308082"/>
            <a:ext cx="8229600" cy="639763"/>
          </a:xfrm>
        </p:spPr>
        <p:txBody>
          <a:bodyPr/>
          <a:lstStyle>
            <a:lvl1pPr>
              <a:defRPr sz="3400">
                <a:latin typeface="+mn-lt"/>
              </a:defRPr>
            </a:lvl1pPr>
          </a:lstStyle>
          <a:p>
            <a:r>
              <a:rPr lang="en-US" dirty="0"/>
              <a:t>Title</a:t>
            </a:r>
            <a:endParaRPr lang="en-US" dirty="0">
              <a:solidFill>
                <a:schemeClr val="accent4"/>
              </a:solidFill>
            </a:endParaRPr>
          </a:p>
        </p:txBody>
      </p:sp>
      <p:sp>
        <p:nvSpPr>
          <p:cNvPr id="5" name="Content Placeholder 3"/>
          <p:cNvSpPr>
            <a:spLocks noGrp="1"/>
          </p:cNvSpPr>
          <p:nvPr>
            <p:ph idx="1" hasCustomPrompt="1"/>
          </p:nvPr>
        </p:nvSpPr>
        <p:spPr>
          <a:xfrm>
            <a:off x="457200" y="1590805"/>
            <a:ext cx="8229600" cy="4124194"/>
          </a:xfrm>
        </p:spPr>
        <p:txBody>
          <a:bodyPr/>
          <a:lstStyle>
            <a:lvl1pPr>
              <a:defRPr/>
            </a:lvl1pPr>
            <a:lvl2pPr>
              <a:defRPr/>
            </a:lvl2pPr>
          </a:lstStyle>
          <a:p>
            <a:r>
              <a:rPr lang="en-US" dirty="0"/>
              <a:t> </a:t>
            </a:r>
          </a:p>
          <a:p>
            <a:pPr lvl="1"/>
            <a:r>
              <a:rPr lang="en-US" dirty="0"/>
              <a:t> </a:t>
            </a:r>
          </a:p>
          <a:p>
            <a:pPr lvl="2"/>
            <a:r>
              <a:rPr lang="en-US" dirty="0"/>
              <a:t> </a:t>
            </a:r>
          </a:p>
        </p:txBody>
      </p:sp>
      <p:sp>
        <p:nvSpPr>
          <p:cNvPr id="10" name="Content Placeholder 9"/>
          <p:cNvSpPr>
            <a:spLocks noGrp="1"/>
          </p:cNvSpPr>
          <p:nvPr>
            <p:ph sz="quarter" idx="11" hasCustomPrompt="1"/>
          </p:nvPr>
        </p:nvSpPr>
        <p:spPr>
          <a:xfrm>
            <a:off x="457200" y="965200"/>
            <a:ext cx="8229600" cy="474663"/>
          </a:xfrm>
        </p:spPr>
        <p:txBody>
          <a:bodyPr/>
          <a:lstStyle>
            <a:lvl1pPr marL="0" indent="0">
              <a:buNone/>
              <a:defRPr sz="2800" b="1">
                <a:solidFill>
                  <a:schemeClr val="accent4"/>
                </a:solidFill>
                <a:latin typeface="+mn-lt"/>
              </a:defRPr>
            </a:lvl1pPr>
          </a:lstStyle>
          <a:p>
            <a:pPr lvl="0"/>
            <a:r>
              <a:rPr lang="en-US" sz="2800" dirty="0">
                <a:latin typeface="+mj-lt"/>
              </a:rPr>
              <a:t>Subtitle</a:t>
            </a:r>
            <a:endParaRPr lang="en-US" dirty="0"/>
          </a:p>
        </p:txBody>
      </p:sp>
    </p:spTree>
    <p:extLst>
      <p:ext uri="{BB962C8B-B14F-4D97-AF65-F5344CB8AC3E}">
        <p14:creationId xmlns:p14="http://schemas.microsoft.com/office/powerpoint/2010/main" val="118291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5" name="Question Mark"/>
          <p:cNvSpPr txBox="1"/>
          <p:nvPr userDrawn="1"/>
        </p:nvSpPr>
        <p:spPr>
          <a:xfrm>
            <a:off x="3627671" y="1543869"/>
            <a:ext cx="1888659" cy="3770263"/>
          </a:xfrm>
          <a:prstGeom prst="rect">
            <a:avLst/>
          </a:prstGeom>
          <a:noFill/>
        </p:spPr>
        <p:txBody>
          <a:bodyPr wrap="none" rtlCol="0">
            <a:spAutoFit/>
          </a:bodyPr>
          <a:lstStyle/>
          <a:p>
            <a:r>
              <a:rPr lang="en-US" sz="23900"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 name="TextBox 2"/>
          <p:cNvSpPr txBox="1"/>
          <p:nvPr userDrawn="1"/>
        </p:nvSpPr>
        <p:spPr>
          <a:xfrm>
            <a:off x="457200" y="286129"/>
            <a:ext cx="2582758" cy="615553"/>
          </a:xfrm>
          <a:prstGeom prst="rect">
            <a:avLst/>
          </a:prstGeom>
          <a:noFill/>
        </p:spPr>
        <p:txBody>
          <a:bodyPr wrap="none" rtlCol="0">
            <a:spAutoFit/>
          </a:bodyPr>
          <a:lstStyle/>
          <a:p>
            <a:r>
              <a:rPr lang="en-US" sz="3400" b="1" dirty="0">
                <a:solidFill>
                  <a:schemeClr val="accent1"/>
                </a:solidFill>
                <a:latin typeface="+mn-lt"/>
                <a:ea typeface="+mj-ea"/>
                <a:cs typeface="+mj-cs"/>
              </a:rPr>
              <a:t>Questions</a:t>
            </a:r>
            <a:r>
              <a:rPr lang="en-US" sz="3400" b="1" kern="1200" dirty="0">
                <a:solidFill>
                  <a:schemeClr val="accent1"/>
                </a:solidFill>
                <a:latin typeface="+mn-lt"/>
                <a:ea typeface="+mj-ea"/>
                <a:cs typeface="+mj-cs"/>
              </a:rPr>
              <a:t>?</a:t>
            </a:r>
          </a:p>
        </p:txBody>
      </p:sp>
    </p:spTree>
    <p:extLst>
      <p:ext uri="{BB962C8B-B14F-4D97-AF65-F5344CB8AC3E}">
        <p14:creationId xmlns:p14="http://schemas.microsoft.com/office/powerpoint/2010/main" val="371780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4C48CF3-3B19-4E20-BC0B-D785419279D7}" type="slidenum">
              <a:rPr lang="en-US" altLang="en-US"/>
              <a:pPr>
                <a:defRPr/>
              </a:pPr>
              <a:t>‹#›</a:t>
            </a:fld>
            <a:endParaRPr lang="en-US" altLang="en-US" dirty="0"/>
          </a:p>
        </p:txBody>
      </p:sp>
    </p:spTree>
    <p:extLst>
      <p:ext uri="{BB962C8B-B14F-4D97-AF65-F5344CB8AC3E}">
        <p14:creationId xmlns:p14="http://schemas.microsoft.com/office/powerpoint/2010/main" val="395121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ourse Title"/>
          <p:cNvSpPr>
            <a:spLocks noGrp="1"/>
          </p:cNvSpPr>
          <p:nvPr>
            <p:ph type="ctrTitle"/>
          </p:nvPr>
        </p:nvSpPr>
        <p:spPr>
          <a:xfrm>
            <a:off x="457200" y="1023522"/>
            <a:ext cx="7772400" cy="672931"/>
          </a:xfrm>
        </p:spPr>
        <p:txBody>
          <a:bodyPr/>
          <a:lstStyle/>
          <a:p>
            <a:r>
              <a:rPr lang="en-US" dirty="0"/>
              <a:t>Click to edit Master title style</a:t>
            </a:r>
          </a:p>
        </p:txBody>
      </p:sp>
      <p:sp>
        <p:nvSpPr>
          <p:cNvPr id="3" name="Presentation/Unit Title"/>
          <p:cNvSpPr>
            <a:spLocks noGrp="1"/>
          </p:cNvSpPr>
          <p:nvPr>
            <p:ph type="subTitle" idx="1"/>
          </p:nvPr>
        </p:nvSpPr>
        <p:spPr>
          <a:xfrm>
            <a:off x="457200" y="2394285"/>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10"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prstClr val="black"/>
              </a:solidFill>
            </a:endParaRPr>
          </a:p>
        </p:txBody>
      </p:sp>
      <p:cxnSp>
        <p:nvCxnSpPr>
          <p:cNvPr id="9" name="Straight Connector 8"/>
          <p:cNvCxnSpPr/>
          <p:nvPr userDrawn="1"/>
        </p:nvCxnSpPr>
        <p:spPr>
          <a:xfrm>
            <a:off x="533400" y="1727787"/>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03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p:cNvSpPr>
            <a:spLocks noGrp="1"/>
          </p:cNvSpPr>
          <p:nvPr>
            <p:ph idx="1"/>
          </p:nvPr>
        </p:nvSpPr>
        <p:spPr>
          <a:xfrm>
            <a:off x="457200" y="1068388"/>
            <a:ext cx="8229600" cy="926667"/>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5" name="Content"/>
          <p:cNvSpPr>
            <a:spLocks noGrp="1"/>
          </p:cNvSpPr>
          <p:nvPr>
            <p:ph sz="quarter" idx="10"/>
          </p:nvPr>
        </p:nvSpPr>
        <p:spPr>
          <a:xfrm>
            <a:off x="457200" y="2230438"/>
            <a:ext cx="8229600" cy="329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70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Unit Title">
    <p:spTree>
      <p:nvGrpSpPr>
        <p:cNvPr id="1" name=""/>
        <p:cNvGrpSpPr/>
        <p:nvPr/>
      </p:nvGrpSpPr>
      <p:grpSpPr>
        <a:xfrm>
          <a:off x="0" y="0"/>
          <a:ext cx="0" cy="0"/>
          <a:chOff x="0" y="0"/>
          <a:chExt cx="0" cy="0"/>
        </a:xfrm>
      </p:grpSpPr>
      <p:sp>
        <p:nvSpPr>
          <p:cNvPr id="2" name="Course Title"/>
          <p:cNvSpPr>
            <a:spLocks noGrp="1"/>
          </p:cNvSpPr>
          <p:nvPr>
            <p:ph type="ctrTitle"/>
          </p:nvPr>
        </p:nvSpPr>
        <p:spPr>
          <a:xfrm>
            <a:off x="692239" y="2685751"/>
            <a:ext cx="7772400" cy="672931"/>
          </a:xfrm>
        </p:spPr>
        <p:txBody>
          <a:bodyPr/>
          <a:lstStyle>
            <a:lvl1pPr algn="ctr">
              <a:defRPr/>
            </a:lvl1pPr>
          </a:lstStyle>
          <a:p>
            <a:r>
              <a:rPr lang="en-US" dirty="0"/>
              <a:t>Click to edit Master title style</a:t>
            </a:r>
          </a:p>
        </p:txBody>
      </p:sp>
      <p:sp>
        <p:nvSpPr>
          <p:cNvPr id="10"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prstClr val="black"/>
              </a:solidFill>
            </a:endParaRPr>
          </a:p>
        </p:txBody>
      </p:sp>
    </p:spTree>
    <p:extLst>
      <p:ext uri="{BB962C8B-B14F-4D97-AF65-F5344CB8AC3E}">
        <p14:creationId xmlns:p14="http://schemas.microsoft.com/office/powerpoint/2010/main" val="139815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p:cNvSpPr>
            <a:spLocks noGrp="1"/>
          </p:cNvSpPr>
          <p:nvPr>
            <p:ph idx="1"/>
          </p:nvPr>
        </p:nvSpPr>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110454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990E-C15D-4BDA-ADDA-7C5BDBAB7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1EF1EE-B3BA-4C2A-B593-5F7BF99AB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8747BC-055E-4C3A-B651-9715D6504E7E}"/>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DAAD1D69-8009-4163-84ED-F9D456957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A63ED-D48D-40D9-9C09-D37D4D6628E3}"/>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3061211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5" name="Activity Title"/>
          <p:cNvSpPr>
            <a:spLocks noGrp="1"/>
          </p:cNvSpPr>
          <p:nvPr>
            <p:ph type="body" sz="quarter" idx="10" hasCustomPrompt="1"/>
          </p:nvPr>
        </p:nvSpPr>
        <p:spPr>
          <a:xfrm>
            <a:off x="1916113" y="2853237"/>
            <a:ext cx="5311775" cy="389527"/>
          </a:xfrm>
        </p:spPr>
        <p:txBody>
          <a:bodyPr/>
          <a:lstStyle>
            <a:lvl1pPr marL="0" indent="0" algn="ctr">
              <a:buNone/>
              <a:defRPr baseline="0"/>
            </a:lvl1pPr>
          </a:lstStyle>
          <a:p>
            <a:pPr lvl="0"/>
            <a:r>
              <a:rPr lang="en-US" dirty="0"/>
              <a:t>“Activity Title”</a:t>
            </a:r>
          </a:p>
        </p:txBody>
      </p:sp>
    </p:spTree>
    <p:extLst>
      <p:ext uri="{BB962C8B-B14F-4D97-AF65-F5344CB8AC3E}">
        <p14:creationId xmlns:p14="http://schemas.microsoft.com/office/powerpoint/2010/main" val="2569566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9"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1"/>
          <p:cNvSpPr>
            <a:spLocks noGrp="1"/>
          </p:cNvSpPr>
          <p:nvPr>
            <p:ph sz="half" idx="1"/>
          </p:nvPr>
        </p:nvSpPr>
        <p:spPr>
          <a:xfrm>
            <a:off x="457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4" name="Content 2"/>
          <p:cNvSpPr>
            <a:spLocks noGrp="1"/>
          </p:cNvSpPr>
          <p:nvPr>
            <p:ph sz="half" idx="2"/>
          </p:nvPr>
        </p:nvSpPr>
        <p:spPr>
          <a:xfrm>
            <a:off x="4648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2589306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Picture Placeholder"/>
          <p:cNvSpPr>
            <a:spLocks noGrp="1"/>
          </p:cNvSpPr>
          <p:nvPr>
            <p:ph type="pic" sz="quarter" idx="13"/>
          </p:nvPr>
        </p:nvSpPr>
        <p:spPr>
          <a:xfrm>
            <a:off x="805543" y="1048513"/>
            <a:ext cx="7532914" cy="4634555"/>
          </a:xfrm>
        </p:spPr>
        <p:txBody>
          <a:bodyPr/>
          <a:lstStyle/>
          <a:p>
            <a:endParaRPr lang="en-US" dirty="0"/>
          </a:p>
        </p:txBody>
      </p:sp>
    </p:spTree>
    <p:extLst>
      <p:ext uri="{BB962C8B-B14F-4D97-AF65-F5344CB8AC3E}">
        <p14:creationId xmlns:p14="http://schemas.microsoft.com/office/powerpoint/2010/main" val="165268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8" name="Table Placeholder 7"/>
          <p:cNvSpPr>
            <a:spLocks noGrp="1"/>
          </p:cNvSpPr>
          <p:nvPr>
            <p:ph type="tbl" sz="quarter" idx="13" hasCustomPrompt="1"/>
          </p:nvPr>
        </p:nvSpPr>
        <p:spPr>
          <a:xfrm>
            <a:off x="872331" y="1452886"/>
            <a:ext cx="7399337" cy="3475038"/>
          </a:xfrm>
        </p:spPr>
        <p:txBody>
          <a:bodyPr/>
          <a:lstStyle>
            <a:lvl1pPr>
              <a:defRPr/>
            </a:lvl1pPr>
          </a:lstStyle>
          <a:p>
            <a:r>
              <a:rPr lang="en-US" dirty="0"/>
              <a:t>Insert Table Here</a:t>
            </a:r>
          </a:p>
        </p:txBody>
      </p:sp>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1237631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Picture Placeholder"/>
          <p:cNvSpPr>
            <a:spLocks noGrp="1"/>
          </p:cNvSpPr>
          <p:nvPr>
            <p:ph type="pic" sz="quarter" idx="13" hasCustomPrompt="1"/>
          </p:nvPr>
        </p:nvSpPr>
        <p:spPr>
          <a:xfrm>
            <a:off x="1055914" y="1100765"/>
            <a:ext cx="7032171" cy="4263716"/>
          </a:xfrm>
        </p:spPr>
        <p:txBody>
          <a:bodyPr/>
          <a:lstStyle>
            <a:lvl1pPr marL="0" indent="0">
              <a:buNone/>
              <a:defRPr/>
            </a:lvl1pPr>
          </a:lstStyle>
          <a:p>
            <a:r>
              <a:rPr lang="en-US" dirty="0"/>
              <a:t>Image</a:t>
            </a:r>
          </a:p>
        </p:txBody>
      </p:sp>
      <p:sp>
        <p:nvSpPr>
          <p:cNvPr id="9" name="Image Title"/>
          <p:cNvSpPr>
            <a:spLocks noGrp="1"/>
          </p:cNvSpPr>
          <p:nvPr>
            <p:ph type="body" sz="quarter" idx="14" hasCustomPrompt="1"/>
          </p:nvPr>
        </p:nvSpPr>
        <p:spPr>
          <a:xfrm>
            <a:off x="3286917" y="5423853"/>
            <a:ext cx="2570163" cy="304800"/>
          </a:xfrm>
        </p:spPr>
        <p:txBody>
          <a:bodyPr/>
          <a:lstStyle>
            <a:lvl1pPr marL="0" indent="0" algn="ctr">
              <a:buNone/>
              <a:defRPr sz="1800"/>
            </a:lvl1pPr>
            <a:lvl5pPr>
              <a:defRPr/>
            </a:lvl5pPr>
          </a:lstStyle>
          <a:p>
            <a:pPr lvl="0"/>
            <a:r>
              <a:rPr lang="en-US" dirty="0"/>
              <a:t>Image Title</a:t>
            </a:r>
          </a:p>
        </p:txBody>
      </p:sp>
    </p:spTree>
    <p:extLst>
      <p:ext uri="{BB962C8B-B14F-4D97-AF65-F5344CB8AC3E}">
        <p14:creationId xmlns:p14="http://schemas.microsoft.com/office/powerpoint/2010/main" val="1035551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Image Placeholder 1"/>
          <p:cNvSpPr>
            <a:spLocks noGrp="1"/>
          </p:cNvSpPr>
          <p:nvPr>
            <p:ph type="pic" sz="quarter" idx="13"/>
          </p:nvPr>
        </p:nvSpPr>
        <p:spPr>
          <a:xfrm>
            <a:off x="1362302" y="1048748"/>
            <a:ext cx="2764971" cy="1872252"/>
          </a:xfrm>
        </p:spPr>
        <p:txBody>
          <a:bodyPr/>
          <a:lstStyle/>
          <a:p>
            <a:endParaRPr lang="en-US" dirty="0"/>
          </a:p>
        </p:txBody>
      </p:sp>
      <p:sp>
        <p:nvSpPr>
          <p:cNvPr id="8" name="Image Placeholder 2"/>
          <p:cNvSpPr>
            <a:spLocks noGrp="1"/>
          </p:cNvSpPr>
          <p:nvPr>
            <p:ph type="pic" sz="quarter" idx="14"/>
          </p:nvPr>
        </p:nvSpPr>
        <p:spPr>
          <a:xfrm>
            <a:off x="5046027" y="1048748"/>
            <a:ext cx="2764971" cy="1872252"/>
          </a:xfrm>
        </p:spPr>
        <p:txBody>
          <a:bodyPr/>
          <a:lstStyle/>
          <a:p>
            <a:endParaRPr lang="en-US" dirty="0"/>
          </a:p>
        </p:txBody>
      </p:sp>
      <p:sp>
        <p:nvSpPr>
          <p:cNvPr id="9" name="Image Placeholder 3"/>
          <p:cNvSpPr>
            <a:spLocks noGrp="1"/>
          </p:cNvSpPr>
          <p:nvPr>
            <p:ph type="pic" sz="quarter" idx="15"/>
          </p:nvPr>
        </p:nvSpPr>
        <p:spPr>
          <a:xfrm>
            <a:off x="1362301" y="3361736"/>
            <a:ext cx="2764971" cy="1933075"/>
          </a:xfrm>
        </p:spPr>
        <p:txBody>
          <a:bodyPr/>
          <a:lstStyle/>
          <a:p>
            <a:endParaRPr lang="en-US" dirty="0"/>
          </a:p>
        </p:txBody>
      </p:sp>
      <p:sp>
        <p:nvSpPr>
          <p:cNvPr id="10" name="Image Placeholder 4"/>
          <p:cNvSpPr>
            <a:spLocks noGrp="1"/>
          </p:cNvSpPr>
          <p:nvPr>
            <p:ph type="pic" sz="quarter" idx="16"/>
          </p:nvPr>
        </p:nvSpPr>
        <p:spPr>
          <a:xfrm>
            <a:off x="5046027" y="3361736"/>
            <a:ext cx="2764971" cy="1933075"/>
          </a:xfrm>
        </p:spPr>
        <p:txBody>
          <a:bodyPr/>
          <a:lstStyle/>
          <a:p>
            <a:endParaRPr lang="en-US" dirty="0"/>
          </a:p>
        </p:txBody>
      </p:sp>
      <p:sp>
        <p:nvSpPr>
          <p:cNvPr id="12" name="Image Title 1"/>
          <p:cNvSpPr>
            <a:spLocks noGrp="1"/>
          </p:cNvSpPr>
          <p:nvPr>
            <p:ph type="body" sz="quarter" idx="17" hasCustomPrompt="1"/>
          </p:nvPr>
        </p:nvSpPr>
        <p:spPr>
          <a:xfrm>
            <a:off x="2048667" y="2969373"/>
            <a:ext cx="1392238" cy="313736"/>
          </a:xfrm>
        </p:spPr>
        <p:txBody>
          <a:bodyPr/>
          <a:lstStyle>
            <a:lvl1pPr marL="0" indent="0" algn="ctr">
              <a:buNone/>
              <a:defRPr sz="1800"/>
            </a:lvl1pPr>
          </a:lstStyle>
          <a:p>
            <a:pPr lvl="0"/>
            <a:r>
              <a:rPr lang="en-US" dirty="0"/>
              <a:t>Image Title</a:t>
            </a:r>
          </a:p>
        </p:txBody>
      </p:sp>
      <p:sp>
        <p:nvSpPr>
          <p:cNvPr id="13" name="Image Title 2"/>
          <p:cNvSpPr>
            <a:spLocks noGrp="1"/>
          </p:cNvSpPr>
          <p:nvPr>
            <p:ph type="body" sz="quarter" idx="18" hasCustomPrompt="1"/>
          </p:nvPr>
        </p:nvSpPr>
        <p:spPr>
          <a:xfrm>
            <a:off x="5732393" y="2960892"/>
            <a:ext cx="1392238" cy="313736"/>
          </a:xfrm>
        </p:spPr>
        <p:txBody>
          <a:bodyPr/>
          <a:lstStyle>
            <a:lvl1pPr marL="0" indent="0" algn="ctr">
              <a:buNone/>
              <a:defRPr sz="1800"/>
            </a:lvl1pPr>
          </a:lstStyle>
          <a:p>
            <a:pPr lvl="0"/>
            <a:r>
              <a:rPr lang="en-US" dirty="0"/>
              <a:t>Image Title</a:t>
            </a:r>
          </a:p>
        </p:txBody>
      </p:sp>
      <p:sp>
        <p:nvSpPr>
          <p:cNvPr id="14" name="Image Title 3"/>
          <p:cNvSpPr>
            <a:spLocks noGrp="1"/>
          </p:cNvSpPr>
          <p:nvPr>
            <p:ph type="body" sz="quarter" idx="19" hasCustomPrompt="1"/>
          </p:nvPr>
        </p:nvSpPr>
        <p:spPr>
          <a:xfrm>
            <a:off x="2048667" y="5338171"/>
            <a:ext cx="1392238" cy="313736"/>
          </a:xfrm>
        </p:spPr>
        <p:txBody>
          <a:bodyPr/>
          <a:lstStyle>
            <a:lvl1pPr marL="0" indent="0" algn="ctr">
              <a:buNone/>
              <a:defRPr sz="1800"/>
            </a:lvl1pPr>
          </a:lstStyle>
          <a:p>
            <a:pPr lvl="0"/>
            <a:r>
              <a:rPr lang="en-US" dirty="0"/>
              <a:t>Image Title</a:t>
            </a:r>
          </a:p>
        </p:txBody>
      </p:sp>
      <p:sp>
        <p:nvSpPr>
          <p:cNvPr id="15" name="Image Title 4"/>
          <p:cNvSpPr>
            <a:spLocks noGrp="1"/>
          </p:cNvSpPr>
          <p:nvPr>
            <p:ph type="body" sz="quarter" idx="20" hasCustomPrompt="1"/>
          </p:nvPr>
        </p:nvSpPr>
        <p:spPr>
          <a:xfrm>
            <a:off x="5732393" y="5338171"/>
            <a:ext cx="1392238" cy="313736"/>
          </a:xfrm>
        </p:spPr>
        <p:txBody>
          <a:bodyPr/>
          <a:lstStyle>
            <a:lvl1pPr marL="0" indent="0" algn="ctr">
              <a:buNone/>
              <a:defRPr sz="1800"/>
            </a:lvl1pPr>
          </a:lstStyle>
          <a:p>
            <a:pPr lvl="0"/>
            <a:r>
              <a:rPr lang="en-US" dirty="0"/>
              <a:t>Image Title</a:t>
            </a:r>
          </a:p>
        </p:txBody>
      </p:sp>
    </p:spTree>
    <p:extLst>
      <p:ext uri="{BB962C8B-B14F-4D97-AF65-F5344CB8AC3E}">
        <p14:creationId xmlns:p14="http://schemas.microsoft.com/office/powerpoint/2010/main" val="12779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310988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5" name="Question Mark"/>
          <p:cNvSpPr txBox="1"/>
          <p:nvPr userDrawn="1"/>
        </p:nvSpPr>
        <p:spPr>
          <a:xfrm>
            <a:off x="3627671" y="1543869"/>
            <a:ext cx="1888659" cy="3770263"/>
          </a:xfrm>
          <a:prstGeom prst="rect">
            <a:avLst/>
          </a:prstGeom>
          <a:noFill/>
        </p:spPr>
        <p:txBody>
          <a:bodyPr wrap="none" rtlCol="0">
            <a:spAutoFit/>
          </a:bodyPr>
          <a:lstStyle/>
          <a:p>
            <a:r>
              <a:rPr lang="en-US" sz="23900" b="1" dirty="0">
                <a:solidFill>
                  <a:srgbClr val="003366"/>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 name="TextBox 2"/>
          <p:cNvSpPr txBox="1"/>
          <p:nvPr userDrawn="1"/>
        </p:nvSpPr>
        <p:spPr>
          <a:xfrm>
            <a:off x="457200" y="286129"/>
            <a:ext cx="2864887" cy="677108"/>
          </a:xfrm>
          <a:prstGeom prst="rect">
            <a:avLst/>
          </a:prstGeom>
          <a:noFill/>
        </p:spPr>
        <p:txBody>
          <a:bodyPr wrap="none" rtlCol="0">
            <a:spAutoFit/>
          </a:bodyPr>
          <a:lstStyle/>
          <a:p>
            <a:r>
              <a:rPr lang="en-US" sz="3800" b="1" dirty="0">
                <a:solidFill>
                  <a:srgbClr val="003366"/>
                </a:solidFill>
                <a:latin typeface="+mn-lt"/>
              </a:rPr>
              <a:t>Questions?</a:t>
            </a:r>
          </a:p>
        </p:txBody>
      </p:sp>
    </p:spTree>
    <p:extLst>
      <p:ext uri="{BB962C8B-B14F-4D97-AF65-F5344CB8AC3E}">
        <p14:creationId xmlns:p14="http://schemas.microsoft.com/office/powerpoint/2010/main" val="1468604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dirty="0"/>
              <a:t>Visual 2.</a:t>
            </a:r>
            <a:fld id="{167A036F-738C-4416-983E-5B04119587A4}" type="slidenum">
              <a:rPr lang="en-US" smtClean="0"/>
              <a:pPr>
                <a:defRPr/>
              </a:pPr>
              <a:t>‹#›</a:t>
            </a:fld>
            <a:endParaRPr lang="en-US" dirty="0"/>
          </a:p>
        </p:txBody>
      </p:sp>
      <p:sp>
        <p:nvSpPr>
          <p:cNvPr id="4" name="Title 1"/>
          <p:cNvSpPr>
            <a:spLocks noGrp="1"/>
          </p:cNvSpPr>
          <p:nvPr>
            <p:ph type="title" hasCustomPrompt="1"/>
          </p:nvPr>
        </p:nvSpPr>
        <p:spPr>
          <a:xfrm>
            <a:off x="457200" y="308082"/>
            <a:ext cx="8229600" cy="639763"/>
          </a:xfrm>
        </p:spPr>
        <p:txBody>
          <a:bodyPr/>
          <a:lstStyle>
            <a:lvl1pPr>
              <a:defRPr/>
            </a:lvl1pPr>
          </a:lstStyle>
          <a:p>
            <a:r>
              <a:rPr lang="en-US" dirty="0"/>
              <a:t>Title</a:t>
            </a:r>
            <a:endParaRPr lang="en-US" dirty="0">
              <a:solidFill>
                <a:schemeClr val="accent4"/>
              </a:solidFill>
            </a:endParaRPr>
          </a:p>
        </p:txBody>
      </p:sp>
      <p:sp>
        <p:nvSpPr>
          <p:cNvPr id="5" name="Content Placeholder 3"/>
          <p:cNvSpPr>
            <a:spLocks noGrp="1"/>
          </p:cNvSpPr>
          <p:nvPr>
            <p:ph idx="1" hasCustomPrompt="1"/>
          </p:nvPr>
        </p:nvSpPr>
        <p:spPr>
          <a:xfrm>
            <a:off x="457200" y="1590805"/>
            <a:ext cx="8229600" cy="4124194"/>
          </a:xfrm>
        </p:spPr>
        <p:txBody>
          <a:bodyPr/>
          <a:lstStyle>
            <a:lvl1pPr>
              <a:defRPr/>
            </a:lvl1pPr>
            <a:lvl2pPr>
              <a:defRPr/>
            </a:lvl2pPr>
          </a:lstStyle>
          <a:p>
            <a:r>
              <a:rPr lang="en-US" dirty="0"/>
              <a:t> </a:t>
            </a:r>
          </a:p>
          <a:p>
            <a:pPr lvl="1"/>
            <a:r>
              <a:rPr lang="en-US" dirty="0"/>
              <a:t> </a:t>
            </a:r>
          </a:p>
          <a:p>
            <a:pPr lvl="2"/>
            <a:r>
              <a:rPr lang="en-US" dirty="0"/>
              <a:t> </a:t>
            </a:r>
          </a:p>
        </p:txBody>
      </p:sp>
      <p:sp>
        <p:nvSpPr>
          <p:cNvPr id="10" name="Content Placeholder 9"/>
          <p:cNvSpPr>
            <a:spLocks noGrp="1"/>
          </p:cNvSpPr>
          <p:nvPr>
            <p:ph sz="quarter" idx="11" hasCustomPrompt="1"/>
          </p:nvPr>
        </p:nvSpPr>
        <p:spPr>
          <a:xfrm>
            <a:off x="457200" y="965200"/>
            <a:ext cx="8229600" cy="474663"/>
          </a:xfrm>
        </p:spPr>
        <p:txBody>
          <a:bodyPr/>
          <a:lstStyle>
            <a:lvl1pPr marL="0" indent="0">
              <a:buNone/>
              <a:defRPr sz="2800" b="1">
                <a:solidFill>
                  <a:schemeClr val="accent4"/>
                </a:solidFill>
                <a:latin typeface="+mj-lt"/>
              </a:defRPr>
            </a:lvl1pPr>
          </a:lstStyle>
          <a:p>
            <a:pPr lvl="0"/>
            <a:r>
              <a:rPr lang="en-US" sz="2800" dirty="0">
                <a:latin typeface="+mj-lt"/>
              </a:rPr>
              <a:t>Subtitle</a:t>
            </a:r>
            <a:endParaRPr lang="en-US" dirty="0"/>
          </a:p>
        </p:txBody>
      </p:sp>
    </p:spTree>
    <p:extLst>
      <p:ext uri="{BB962C8B-B14F-4D97-AF65-F5344CB8AC3E}">
        <p14:creationId xmlns:p14="http://schemas.microsoft.com/office/powerpoint/2010/main" val="3366946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ourse Title"/>
          <p:cNvSpPr>
            <a:spLocks noGrp="1"/>
          </p:cNvSpPr>
          <p:nvPr>
            <p:ph type="ctrTitle"/>
          </p:nvPr>
        </p:nvSpPr>
        <p:spPr>
          <a:xfrm>
            <a:off x="457200" y="1023522"/>
            <a:ext cx="7772400" cy="672931"/>
          </a:xfrm>
        </p:spPr>
        <p:txBody>
          <a:bodyPr/>
          <a:lstStyle/>
          <a:p>
            <a:r>
              <a:rPr lang="en-US" dirty="0"/>
              <a:t>Click to edit Master title style</a:t>
            </a:r>
          </a:p>
        </p:txBody>
      </p:sp>
      <p:sp>
        <p:nvSpPr>
          <p:cNvPr id="3" name="Presentation/Unit Title"/>
          <p:cNvSpPr>
            <a:spLocks noGrp="1"/>
          </p:cNvSpPr>
          <p:nvPr>
            <p:ph type="subTitle" idx="1"/>
          </p:nvPr>
        </p:nvSpPr>
        <p:spPr>
          <a:xfrm>
            <a:off x="457200" y="2394285"/>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10" name="Blank Shape"/>
          <p:cNvSpPr/>
          <p:nvPr/>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cxnSp>
        <p:nvCxnSpPr>
          <p:cNvPr id="9" name="Straight Connector 8"/>
          <p:cNvCxnSpPr/>
          <p:nvPr/>
        </p:nvCxnSpPr>
        <p:spPr>
          <a:xfrm>
            <a:off x="533400" y="1727787"/>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prstClr val="black"/>
              </a:solidFill>
            </a:endParaRPr>
          </a:p>
        </p:txBody>
      </p:sp>
      <p:cxnSp>
        <p:nvCxnSpPr>
          <p:cNvPr id="11" name="Straight Connector 10"/>
          <p:cNvCxnSpPr/>
          <p:nvPr userDrawn="1"/>
        </p:nvCxnSpPr>
        <p:spPr>
          <a:xfrm>
            <a:off x="533400" y="1727787"/>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A1A3-F38A-42D9-B93A-505C838CE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A21E6-53C3-4B93-A4BA-AD7050BDD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7B1CB-831C-49F8-B098-1899CF47BA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D9402-9C3B-4C08-A82A-89D26CBF520B}"/>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6" name="Footer Placeholder 5">
            <a:extLst>
              <a:ext uri="{FF2B5EF4-FFF2-40B4-BE49-F238E27FC236}">
                <a16:creationId xmlns:a16="http://schemas.microsoft.com/office/drawing/2014/main" id="{CC947DEF-6B16-4403-9DE5-0B262EFD5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C072A-74E9-4A3E-9411-852D9F9165D9}"/>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2957435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p:cNvSpPr>
            <a:spLocks noGrp="1"/>
          </p:cNvSpPr>
          <p:nvPr>
            <p:ph idx="1"/>
          </p:nvPr>
        </p:nvSpPr>
        <p:spPr>
          <a:xfrm>
            <a:off x="457200" y="1068388"/>
            <a:ext cx="8229600" cy="926667"/>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5" name="Content"/>
          <p:cNvSpPr>
            <a:spLocks noGrp="1"/>
          </p:cNvSpPr>
          <p:nvPr>
            <p:ph sz="quarter" idx="10"/>
          </p:nvPr>
        </p:nvSpPr>
        <p:spPr>
          <a:xfrm>
            <a:off x="457200" y="2230438"/>
            <a:ext cx="8229600" cy="329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079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ub-Unit Title">
    <p:spTree>
      <p:nvGrpSpPr>
        <p:cNvPr id="1" name=""/>
        <p:cNvGrpSpPr/>
        <p:nvPr/>
      </p:nvGrpSpPr>
      <p:grpSpPr>
        <a:xfrm>
          <a:off x="0" y="0"/>
          <a:ext cx="0" cy="0"/>
          <a:chOff x="0" y="0"/>
          <a:chExt cx="0" cy="0"/>
        </a:xfrm>
      </p:grpSpPr>
      <p:sp>
        <p:nvSpPr>
          <p:cNvPr id="2" name="Course Title"/>
          <p:cNvSpPr>
            <a:spLocks noGrp="1"/>
          </p:cNvSpPr>
          <p:nvPr>
            <p:ph type="ctrTitle"/>
          </p:nvPr>
        </p:nvSpPr>
        <p:spPr>
          <a:xfrm>
            <a:off x="692239" y="2685751"/>
            <a:ext cx="7772400" cy="672931"/>
          </a:xfrm>
        </p:spPr>
        <p:txBody>
          <a:bodyPr/>
          <a:lstStyle>
            <a:lvl1pPr algn="ctr">
              <a:defRPr/>
            </a:lvl1pPr>
          </a:lstStyle>
          <a:p>
            <a:r>
              <a:rPr lang="en-US" dirty="0"/>
              <a:t>Click to edit Master title style</a:t>
            </a:r>
          </a:p>
        </p:txBody>
      </p:sp>
      <p:sp>
        <p:nvSpPr>
          <p:cNvPr id="10" name="Blank Shape"/>
          <p:cNvSpPr/>
          <p:nvPr/>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p:txBody>
      </p:sp>
      <p:sp>
        <p:nvSpPr>
          <p:cNvPr id="4" name="Blank Shape"/>
          <p:cNvSpPr/>
          <p:nvPr userDrawn="1"/>
        </p:nvSpPr>
        <p:spPr bwMode="auto">
          <a:xfrm>
            <a:off x="128789" y="772732"/>
            <a:ext cx="8899301" cy="3606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prstClr val="black"/>
              </a:solidFill>
            </a:endParaRPr>
          </a:p>
        </p:txBody>
      </p:sp>
    </p:spTree>
    <p:extLst>
      <p:ext uri="{BB962C8B-B14F-4D97-AF65-F5344CB8AC3E}">
        <p14:creationId xmlns:p14="http://schemas.microsoft.com/office/powerpoint/2010/main" val="4097737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p:cNvSpPr>
            <a:spLocks noGrp="1"/>
          </p:cNvSpPr>
          <p:nvPr>
            <p:ph idx="1"/>
          </p:nvPr>
        </p:nvSpPr>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solidFill>
                  <a:schemeClr val="accent1"/>
                </a:solidFill>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a:defRPr b="0">
                <a:solidFill>
                  <a:schemeClr val="accent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2591669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dirty="0"/>
              <a:t>Click to edit Master title style</a:t>
            </a:r>
          </a:p>
        </p:txBody>
      </p:sp>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5" name="Activity Title"/>
          <p:cNvSpPr>
            <a:spLocks noGrp="1"/>
          </p:cNvSpPr>
          <p:nvPr>
            <p:ph type="body" sz="quarter" idx="10" hasCustomPrompt="1"/>
          </p:nvPr>
        </p:nvSpPr>
        <p:spPr>
          <a:xfrm>
            <a:off x="1916113" y="2853237"/>
            <a:ext cx="5311775" cy="389527"/>
          </a:xfrm>
        </p:spPr>
        <p:txBody>
          <a:bodyPr/>
          <a:lstStyle>
            <a:lvl1pPr marL="0" indent="0" algn="ctr">
              <a:buNone/>
              <a:defRPr baseline="0"/>
            </a:lvl1pPr>
          </a:lstStyle>
          <a:p>
            <a:pPr lvl="0"/>
            <a:r>
              <a:rPr lang="en-US" dirty="0"/>
              <a:t>“Activity Title”</a:t>
            </a:r>
          </a:p>
        </p:txBody>
      </p:sp>
    </p:spTree>
    <p:extLst>
      <p:ext uri="{BB962C8B-B14F-4D97-AF65-F5344CB8AC3E}">
        <p14:creationId xmlns:p14="http://schemas.microsoft.com/office/powerpoint/2010/main" val="2765722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9"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3" name="Content 1"/>
          <p:cNvSpPr>
            <a:spLocks noGrp="1"/>
          </p:cNvSpPr>
          <p:nvPr>
            <p:ph sz="half" idx="1"/>
          </p:nvPr>
        </p:nvSpPr>
        <p:spPr>
          <a:xfrm>
            <a:off x="457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
        <p:nvSpPr>
          <p:cNvPr id="4" name="Content 2"/>
          <p:cNvSpPr>
            <a:spLocks noGrp="1"/>
          </p:cNvSpPr>
          <p:nvPr>
            <p:ph sz="half" idx="2"/>
          </p:nvPr>
        </p:nvSpPr>
        <p:spPr>
          <a:xfrm>
            <a:off x="4648200" y="1068388"/>
            <a:ext cx="4038600" cy="4646612"/>
          </a:xfrm>
        </p:spPr>
        <p:txBody>
          <a:bodyPr/>
          <a:lst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800"/>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400"/>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2000"/>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800"/>
            </a:lvl4pPr>
            <a:lvl5pPr>
              <a:defRPr sz="1800"/>
            </a:lvl5pPr>
            <a:lvl6pPr>
              <a:defRPr sz="1800"/>
            </a:lvl6pPr>
            <a:lvl7pPr>
              <a:defRPr sz="1800"/>
            </a:lvl7pPr>
            <a:lvl8pPr>
              <a:defRPr sz="1800"/>
            </a:lvl8pPr>
            <a:lvl9pPr>
              <a:defRPr sz="1800"/>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a:pPr>
            <a:r>
              <a:rPr kumimoji="0" lang="en-US" sz="2200" b="0" i="0" u="none" strike="noStrike" kern="0" cap="none" spc="0" normalizeH="0" baseline="0" noProof="0" dirty="0">
                <a:ln>
                  <a:noFill/>
                </a:ln>
                <a:solidFill>
                  <a:srgbClr val="003366"/>
                </a:solidFill>
                <a:effectLst/>
                <a:uLnTx/>
                <a:uFillTx/>
                <a:latin typeface="+mn-lt"/>
                <a:ea typeface="+mn-ea"/>
                <a:cs typeface="+mn-cs"/>
              </a:rPr>
              <a:t>Click to edit Master text styles</a:t>
            </a:r>
          </a:p>
          <a:p>
            <a:pPr marL="694944"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a:pPr>
            <a:r>
              <a:rPr kumimoji="0" lang="en-US" sz="2000" b="0" i="0" u="none" strike="noStrike" kern="0" cap="none" spc="0" normalizeH="0" baseline="0" noProof="0" dirty="0">
                <a:ln>
                  <a:noFill/>
                </a:ln>
                <a:solidFill>
                  <a:srgbClr val="003366"/>
                </a:solidFill>
                <a:effectLst/>
                <a:uLnTx/>
                <a:uFillTx/>
                <a:latin typeface="+mn-lt"/>
                <a:cs typeface="+mn-cs"/>
              </a:rPr>
              <a:t>Second level</a:t>
            </a:r>
          </a:p>
          <a:p>
            <a:pPr marL="1042416" marR="0" lvl="2"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a:pPr>
            <a:r>
              <a:rPr kumimoji="0" lang="en-US" sz="1800" b="0" i="0" u="none" strike="noStrike" kern="0" cap="none" spc="0" normalizeH="0" baseline="0" noProof="0" dirty="0">
                <a:ln>
                  <a:noFill/>
                </a:ln>
                <a:solidFill>
                  <a:srgbClr val="003366"/>
                </a:solidFill>
                <a:effectLst/>
                <a:uLnTx/>
                <a:uFillTx/>
                <a:latin typeface="+mn-lt"/>
                <a:cs typeface="+mn-cs"/>
              </a:rPr>
              <a:t>Third level</a:t>
            </a:r>
          </a:p>
          <a:p>
            <a:pPr marL="1389888" marR="0" lvl="3"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a:pPr>
            <a:r>
              <a:rPr kumimoji="0" lang="en-US" sz="1600" b="0" i="0" u="none" strike="noStrike" kern="0" cap="none" spc="0" normalizeH="0" baseline="0" noProof="0" dirty="0">
                <a:ln>
                  <a:noFill/>
                </a:ln>
                <a:solidFill>
                  <a:srgbClr val="003366"/>
                </a:solidFill>
                <a:effectLst/>
                <a:uLnTx/>
                <a:uFillTx/>
                <a:latin typeface="+mn-lt"/>
                <a:cs typeface="+mn-cs"/>
              </a:rPr>
              <a:t>Fourth level</a:t>
            </a:r>
          </a:p>
        </p:txBody>
      </p:sp>
    </p:spTree>
    <p:extLst>
      <p:ext uri="{BB962C8B-B14F-4D97-AF65-F5344CB8AC3E}">
        <p14:creationId xmlns:p14="http://schemas.microsoft.com/office/powerpoint/2010/main" val="3919307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Picture Placeholder"/>
          <p:cNvSpPr>
            <a:spLocks noGrp="1"/>
          </p:cNvSpPr>
          <p:nvPr>
            <p:ph type="pic" sz="quarter" idx="13"/>
          </p:nvPr>
        </p:nvSpPr>
        <p:spPr>
          <a:xfrm>
            <a:off x="805543" y="1048513"/>
            <a:ext cx="7532914" cy="4634555"/>
          </a:xfrm>
        </p:spPr>
        <p:txBody>
          <a:bodyPr/>
          <a:lstStyle/>
          <a:p>
            <a:endParaRPr lang="en-US" dirty="0"/>
          </a:p>
        </p:txBody>
      </p:sp>
    </p:spTree>
    <p:extLst>
      <p:ext uri="{BB962C8B-B14F-4D97-AF65-F5344CB8AC3E}">
        <p14:creationId xmlns:p14="http://schemas.microsoft.com/office/powerpoint/2010/main" val="305315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ingle Table">
    <p:spTree>
      <p:nvGrpSpPr>
        <p:cNvPr id="1" name=""/>
        <p:cNvGrpSpPr/>
        <p:nvPr/>
      </p:nvGrpSpPr>
      <p:grpSpPr>
        <a:xfrm>
          <a:off x="0" y="0"/>
          <a:ext cx="0" cy="0"/>
          <a:chOff x="0" y="0"/>
          <a:chExt cx="0" cy="0"/>
        </a:xfrm>
      </p:grpSpPr>
      <p:sp>
        <p:nvSpPr>
          <p:cNvPr id="8" name="Table Placeholder 7"/>
          <p:cNvSpPr>
            <a:spLocks noGrp="1"/>
          </p:cNvSpPr>
          <p:nvPr>
            <p:ph type="tbl" sz="quarter" idx="13" hasCustomPrompt="1"/>
          </p:nvPr>
        </p:nvSpPr>
        <p:spPr>
          <a:xfrm>
            <a:off x="872331" y="1452886"/>
            <a:ext cx="7399337" cy="3475038"/>
          </a:xfrm>
        </p:spPr>
        <p:txBody>
          <a:bodyPr/>
          <a:lstStyle>
            <a:lvl1pPr>
              <a:defRPr/>
            </a:lvl1pPr>
          </a:lstStyle>
          <a:p>
            <a:r>
              <a:rPr lang="en-US" dirty="0"/>
              <a:t>Insert Table Here</a:t>
            </a:r>
          </a:p>
        </p:txBody>
      </p:sp>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696599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and Title">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Picture Placeholder"/>
          <p:cNvSpPr>
            <a:spLocks noGrp="1"/>
          </p:cNvSpPr>
          <p:nvPr>
            <p:ph type="pic" sz="quarter" idx="13" hasCustomPrompt="1"/>
          </p:nvPr>
        </p:nvSpPr>
        <p:spPr>
          <a:xfrm>
            <a:off x="1055914" y="1100765"/>
            <a:ext cx="7032171" cy="4263716"/>
          </a:xfrm>
        </p:spPr>
        <p:txBody>
          <a:bodyPr/>
          <a:lstStyle>
            <a:lvl1pPr marL="0" indent="0">
              <a:buNone/>
              <a:defRPr/>
            </a:lvl1pPr>
          </a:lstStyle>
          <a:p>
            <a:r>
              <a:rPr lang="en-US" dirty="0"/>
              <a:t>Image</a:t>
            </a:r>
          </a:p>
        </p:txBody>
      </p:sp>
      <p:sp>
        <p:nvSpPr>
          <p:cNvPr id="9" name="Image Title"/>
          <p:cNvSpPr>
            <a:spLocks noGrp="1"/>
          </p:cNvSpPr>
          <p:nvPr>
            <p:ph type="body" sz="quarter" idx="14" hasCustomPrompt="1"/>
          </p:nvPr>
        </p:nvSpPr>
        <p:spPr>
          <a:xfrm>
            <a:off x="3286917" y="5423853"/>
            <a:ext cx="2570163" cy="304800"/>
          </a:xfrm>
        </p:spPr>
        <p:txBody>
          <a:bodyPr/>
          <a:lstStyle>
            <a:lvl1pPr marL="0" indent="0" algn="ctr">
              <a:buNone/>
              <a:defRPr sz="1800"/>
            </a:lvl1pPr>
            <a:lvl5pPr>
              <a:defRPr/>
            </a:lvl5pPr>
          </a:lstStyle>
          <a:p>
            <a:pPr lvl="0"/>
            <a:r>
              <a:rPr lang="en-US" dirty="0"/>
              <a:t>Image Title</a:t>
            </a:r>
          </a:p>
        </p:txBody>
      </p:sp>
    </p:spTree>
    <p:extLst>
      <p:ext uri="{BB962C8B-B14F-4D97-AF65-F5344CB8AC3E}">
        <p14:creationId xmlns:p14="http://schemas.microsoft.com/office/powerpoint/2010/main" val="156042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2" name="Slide Title"/>
          <p:cNvSpPr>
            <a:spLocks noGrp="1"/>
          </p:cNvSpPr>
          <p:nvPr>
            <p:ph type="title"/>
          </p:nvPr>
        </p:nvSpPr>
        <p:spPr/>
        <p:txBody>
          <a:bodyPr/>
          <a:lstStyle/>
          <a:p>
            <a:r>
              <a:rPr lang="en-US"/>
              <a:t>Click to edit Master title style</a:t>
            </a:r>
          </a:p>
        </p:txBody>
      </p:sp>
      <p:sp>
        <p:nvSpPr>
          <p:cNvPr id="5" name="Slide Number"/>
          <p:cNvSpPr>
            <a:spLocks noGrp="1"/>
          </p:cNvSpPr>
          <p:nvPr>
            <p:ph type="sldNum" sz="quarter" idx="12"/>
          </p:nvPr>
        </p:nvSpPr>
        <p:spPr/>
        <p:txBody>
          <a:bodyPr/>
          <a:lstStyle/>
          <a:p>
            <a:pPr>
              <a:defRPr/>
            </a:pPr>
            <a:r>
              <a:rPr lang="en-US" dirty="0"/>
              <a:t>Visual 2.</a:t>
            </a:r>
            <a:fld id="{167A036F-738C-4416-983E-5B04119587A4}" type="slidenum">
              <a:rPr lang="en-US" smtClean="0"/>
              <a:pPr>
                <a:defRPr/>
              </a:pPr>
              <a:t>‹#›</a:t>
            </a:fld>
            <a:endParaRPr lang="en-US" dirty="0"/>
          </a:p>
        </p:txBody>
      </p:sp>
      <p:sp>
        <p:nvSpPr>
          <p:cNvPr id="7" name="Image Placeholder 1"/>
          <p:cNvSpPr>
            <a:spLocks noGrp="1"/>
          </p:cNvSpPr>
          <p:nvPr>
            <p:ph type="pic" sz="quarter" idx="13"/>
          </p:nvPr>
        </p:nvSpPr>
        <p:spPr>
          <a:xfrm>
            <a:off x="1362302" y="1048748"/>
            <a:ext cx="2764971" cy="1872252"/>
          </a:xfrm>
        </p:spPr>
        <p:txBody>
          <a:bodyPr/>
          <a:lstStyle/>
          <a:p>
            <a:endParaRPr lang="en-US" dirty="0"/>
          </a:p>
        </p:txBody>
      </p:sp>
      <p:sp>
        <p:nvSpPr>
          <p:cNvPr id="8" name="Image Placeholder 2"/>
          <p:cNvSpPr>
            <a:spLocks noGrp="1"/>
          </p:cNvSpPr>
          <p:nvPr>
            <p:ph type="pic" sz="quarter" idx="14"/>
          </p:nvPr>
        </p:nvSpPr>
        <p:spPr>
          <a:xfrm>
            <a:off x="5046027" y="1048748"/>
            <a:ext cx="2764971" cy="1872252"/>
          </a:xfrm>
        </p:spPr>
        <p:txBody>
          <a:bodyPr/>
          <a:lstStyle/>
          <a:p>
            <a:endParaRPr lang="en-US" dirty="0"/>
          </a:p>
        </p:txBody>
      </p:sp>
      <p:sp>
        <p:nvSpPr>
          <p:cNvPr id="9" name="Image Placeholder 3"/>
          <p:cNvSpPr>
            <a:spLocks noGrp="1"/>
          </p:cNvSpPr>
          <p:nvPr>
            <p:ph type="pic" sz="quarter" idx="15"/>
          </p:nvPr>
        </p:nvSpPr>
        <p:spPr>
          <a:xfrm>
            <a:off x="1362301" y="3361736"/>
            <a:ext cx="2764971" cy="1933075"/>
          </a:xfrm>
        </p:spPr>
        <p:txBody>
          <a:bodyPr/>
          <a:lstStyle/>
          <a:p>
            <a:endParaRPr lang="en-US" dirty="0"/>
          </a:p>
        </p:txBody>
      </p:sp>
      <p:sp>
        <p:nvSpPr>
          <p:cNvPr id="10" name="Image Placeholder 4"/>
          <p:cNvSpPr>
            <a:spLocks noGrp="1"/>
          </p:cNvSpPr>
          <p:nvPr>
            <p:ph type="pic" sz="quarter" idx="16"/>
          </p:nvPr>
        </p:nvSpPr>
        <p:spPr>
          <a:xfrm>
            <a:off x="5046027" y="3361736"/>
            <a:ext cx="2764971" cy="1933075"/>
          </a:xfrm>
        </p:spPr>
        <p:txBody>
          <a:bodyPr/>
          <a:lstStyle/>
          <a:p>
            <a:endParaRPr lang="en-US" dirty="0"/>
          </a:p>
        </p:txBody>
      </p:sp>
      <p:sp>
        <p:nvSpPr>
          <p:cNvPr id="12" name="Image Title 1"/>
          <p:cNvSpPr>
            <a:spLocks noGrp="1"/>
          </p:cNvSpPr>
          <p:nvPr>
            <p:ph type="body" sz="quarter" idx="17" hasCustomPrompt="1"/>
          </p:nvPr>
        </p:nvSpPr>
        <p:spPr>
          <a:xfrm>
            <a:off x="2048667" y="2969373"/>
            <a:ext cx="1392238" cy="313736"/>
          </a:xfrm>
        </p:spPr>
        <p:txBody>
          <a:bodyPr/>
          <a:lstStyle>
            <a:lvl1pPr marL="0" indent="0" algn="ctr">
              <a:buNone/>
              <a:defRPr sz="1800"/>
            </a:lvl1pPr>
          </a:lstStyle>
          <a:p>
            <a:pPr lvl="0"/>
            <a:r>
              <a:rPr lang="en-US" dirty="0"/>
              <a:t>Image Title</a:t>
            </a:r>
          </a:p>
        </p:txBody>
      </p:sp>
      <p:sp>
        <p:nvSpPr>
          <p:cNvPr id="13" name="Image Title 2"/>
          <p:cNvSpPr>
            <a:spLocks noGrp="1"/>
          </p:cNvSpPr>
          <p:nvPr>
            <p:ph type="body" sz="quarter" idx="18" hasCustomPrompt="1"/>
          </p:nvPr>
        </p:nvSpPr>
        <p:spPr>
          <a:xfrm>
            <a:off x="5732393" y="2960892"/>
            <a:ext cx="1392238" cy="313736"/>
          </a:xfrm>
        </p:spPr>
        <p:txBody>
          <a:bodyPr/>
          <a:lstStyle>
            <a:lvl1pPr marL="0" indent="0" algn="ctr">
              <a:buNone/>
              <a:defRPr sz="1800"/>
            </a:lvl1pPr>
          </a:lstStyle>
          <a:p>
            <a:pPr lvl="0"/>
            <a:r>
              <a:rPr lang="en-US" dirty="0"/>
              <a:t>Image Title</a:t>
            </a:r>
          </a:p>
        </p:txBody>
      </p:sp>
      <p:sp>
        <p:nvSpPr>
          <p:cNvPr id="14" name="Image Title 3"/>
          <p:cNvSpPr>
            <a:spLocks noGrp="1"/>
          </p:cNvSpPr>
          <p:nvPr>
            <p:ph type="body" sz="quarter" idx="19" hasCustomPrompt="1"/>
          </p:nvPr>
        </p:nvSpPr>
        <p:spPr>
          <a:xfrm>
            <a:off x="2048667" y="5338171"/>
            <a:ext cx="1392238" cy="313736"/>
          </a:xfrm>
        </p:spPr>
        <p:txBody>
          <a:bodyPr/>
          <a:lstStyle>
            <a:lvl1pPr marL="0" indent="0" algn="ctr">
              <a:buNone/>
              <a:defRPr sz="1800"/>
            </a:lvl1pPr>
          </a:lstStyle>
          <a:p>
            <a:pPr lvl="0"/>
            <a:r>
              <a:rPr lang="en-US" dirty="0"/>
              <a:t>Image Title</a:t>
            </a:r>
          </a:p>
        </p:txBody>
      </p:sp>
      <p:sp>
        <p:nvSpPr>
          <p:cNvPr id="15" name="Image Title 4"/>
          <p:cNvSpPr>
            <a:spLocks noGrp="1"/>
          </p:cNvSpPr>
          <p:nvPr>
            <p:ph type="body" sz="quarter" idx="20" hasCustomPrompt="1"/>
          </p:nvPr>
        </p:nvSpPr>
        <p:spPr>
          <a:xfrm>
            <a:off x="5732393" y="5338171"/>
            <a:ext cx="1392238" cy="313736"/>
          </a:xfrm>
        </p:spPr>
        <p:txBody>
          <a:bodyPr/>
          <a:lstStyle>
            <a:lvl1pPr marL="0" indent="0" algn="ctr">
              <a:buNone/>
              <a:defRPr sz="1800"/>
            </a:lvl1pPr>
          </a:lstStyle>
          <a:p>
            <a:pPr lvl="0"/>
            <a:r>
              <a:rPr lang="en-US" dirty="0"/>
              <a:t>Image Title</a:t>
            </a:r>
          </a:p>
        </p:txBody>
      </p:sp>
    </p:spTree>
    <p:extLst>
      <p:ext uri="{BB962C8B-B14F-4D97-AF65-F5344CB8AC3E}">
        <p14:creationId xmlns:p14="http://schemas.microsoft.com/office/powerpoint/2010/main" val="1650766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166328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1ED8-3B51-4A21-A2CB-C4CF2AD3FF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3C76D1-154B-4CD9-A1FE-9A199E402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EE8F3-04FE-4A7E-9B8D-7F24F4BA30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28067-77B2-4445-9A66-08E459853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869CB-52FE-4B5E-8AEC-915C96D909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1C29D-E8B1-4BB2-AC9F-D3AE34F2C596}"/>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8" name="Footer Placeholder 7">
            <a:extLst>
              <a:ext uri="{FF2B5EF4-FFF2-40B4-BE49-F238E27FC236}">
                <a16:creationId xmlns:a16="http://schemas.microsoft.com/office/drawing/2014/main" id="{33EAE868-49DE-4EF3-A3C6-C8AD17F56D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44D0A-BC94-490A-802C-3D39E1A8009A}"/>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2495801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a:solidFill>
                  <a:srgbClr val="F4F8FE"/>
                </a:solidFill>
              </a:defRPr>
            </a:lvl1pPr>
          </a:lstStyle>
          <a:p>
            <a:pPr>
              <a:defRPr/>
            </a:pPr>
            <a:r>
              <a:rPr lang="en-US" dirty="0"/>
              <a:t>Visual 2.</a:t>
            </a:r>
            <a:fld id="{167A036F-738C-4416-983E-5B04119587A4}" type="slidenum">
              <a:rPr lang="en-US" smtClean="0"/>
              <a:pPr>
                <a:defRPr/>
              </a:pPr>
              <a:t>‹#›</a:t>
            </a:fld>
            <a:endParaRPr lang="en-US" dirty="0"/>
          </a:p>
        </p:txBody>
      </p:sp>
      <p:sp>
        <p:nvSpPr>
          <p:cNvPr id="5" name="Question Mark"/>
          <p:cNvSpPr txBox="1"/>
          <p:nvPr/>
        </p:nvSpPr>
        <p:spPr>
          <a:xfrm>
            <a:off x="3627671" y="1543869"/>
            <a:ext cx="1888659" cy="3770263"/>
          </a:xfrm>
          <a:prstGeom prst="rect">
            <a:avLst/>
          </a:prstGeom>
          <a:noFill/>
        </p:spPr>
        <p:txBody>
          <a:bodyPr wrap="none" rtlCol="0">
            <a:spAutoFit/>
          </a:bodyPr>
          <a:lstStyle/>
          <a:p>
            <a:r>
              <a:rPr lang="en-US" sz="23900"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7" name="Question Mark"/>
          <p:cNvSpPr txBox="1"/>
          <p:nvPr userDrawn="1"/>
        </p:nvSpPr>
        <p:spPr>
          <a:xfrm>
            <a:off x="3627671" y="1543869"/>
            <a:ext cx="1888659" cy="3770263"/>
          </a:xfrm>
          <a:prstGeom prst="rect">
            <a:avLst/>
          </a:prstGeom>
          <a:noFill/>
        </p:spPr>
        <p:txBody>
          <a:bodyPr wrap="none" rtlCol="0">
            <a:spAutoFit/>
          </a:bodyPr>
          <a:lstStyle/>
          <a:p>
            <a:r>
              <a:rPr lang="en-US" sz="23900" b="1" dirty="0">
                <a:solidFill>
                  <a:srgbClr val="003366"/>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8" name="TextBox 7"/>
          <p:cNvSpPr txBox="1"/>
          <p:nvPr userDrawn="1"/>
        </p:nvSpPr>
        <p:spPr>
          <a:xfrm>
            <a:off x="457200" y="286129"/>
            <a:ext cx="2582758" cy="615553"/>
          </a:xfrm>
          <a:prstGeom prst="rect">
            <a:avLst/>
          </a:prstGeom>
          <a:noFill/>
        </p:spPr>
        <p:txBody>
          <a:bodyPr wrap="none" rtlCol="0">
            <a:spAutoFit/>
          </a:bodyPr>
          <a:lstStyle/>
          <a:p>
            <a:r>
              <a:rPr lang="en-US" sz="3400" b="1" dirty="0">
                <a:solidFill>
                  <a:srgbClr val="003366"/>
                </a:solidFill>
                <a:latin typeface="+mn-lt"/>
              </a:rPr>
              <a:t>Questions?</a:t>
            </a:r>
          </a:p>
        </p:txBody>
      </p:sp>
    </p:spTree>
    <p:extLst>
      <p:ext uri="{BB962C8B-B14F-4D97-AF65-F5344CB8AC3E}">
        <p14:creationId xmlns:p14="http://schemas.microsoft.com/office/powerpoint/2010/main" val="2850605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dirty="0"/>
              <a:t>Visual 2.</a:t>
            </a:r>
            <a:fld id="{167A036F-738C-4416-983E-5B04119587A4}" type="slidenum">
              <a:rPr lang="en-US" smtClean="0"/>
              <a:pPr>
                <a:defRPr/>
              </a:pPr>
              <a:t>‹#›</a:t>
            </a:fld>
            <a:endParaRPr lang="en-US" dirty="0"/>
          </a:p>
        </p:txBody>
      </p:sp>
      <p:sp>
        <p:nvSpPr>
          <p:cNvPr id="4" name="Title 1"/>
          <p:cNvSpPr>
            <a:spLocks noGrp="1"/>
          </p:cNvSpPr>
          <p:nvPr>
            <p:ph type="title" hasCustomPrompt="1"/>
          </p:nvPr>
        </p:nvSpPr>
        <p:spPr>
          <a:xfrm>
            <a:off x="457200" y="308082"/>
            <a:ext cx="8229600" cy="639763"/>
          </a:xfrm>
        </p:spPr>
        <p:txBody>
          <a:bodyPr/>
          <a:lstStyle>
            <a:lvl1pPr>
              <a:defRPr/>
            </a:lvl1pPr>
          </a:lstStyle>
          <a:p>
            <a:r>
              <a:rPr lang="en-US" dirty="0"/>
              <a:t>Title</a:t>
            </a:r>
            <a:endParaRPr lang="en-US" dirty="0">
              <a:solidFill>
                <a:schemeClr val="accent4"/>
              </a:solidFill>
            </a:endParaRPr>
          </a:p>
        </p:txBody>
      </p:sp>
      <p:sp>
        <p:nvSpPr>
          <p:cNvPr id="5" name="Content Placeholder 3"/>
          <p:cNvSpPr>
            <a:spLocks noGrp="1"/>
          </p:cNvSpPr>
          <p:nvPr>
            <p:ph idx="1" hasCustomPrompt="1"/>
          </p:nvPr>
        </p:nvSpPr>
        <p:spPr>
          <a:xfrm>
            <a:off x="457200" y="1590805"/>
            <a:ext cx="8229600" cy="4124194"/>
          </a:xfrm>
        </p:spPr>
        <p:txBody>
          <a:bodyPr/>
          <a:lstStyle>
            <a:lvl1pPr>
              <a:defRPr/>
            </a:lvl1pPr>
            <a:lvl2pPr>
              <a:defRPr/>
            </a:lvl2pPr>
          </a:lstStyle>
          <a:p>
            <a:r>
              <a:rPr lang="en-US" dirty="0"/>
              <a:t> </a:t>
            </a:r>
          </a:p>
          <a:p>
            <a:pPr lvl="1"/>
            <a:r>
              <a:rPr lang="en-US" dirty="0"/>
              <a:t> </a:t>
            </a:r>
          </a:p>
          <a:p>
            <a:pPr lvl="2"/>
            <a:r>
              <a:rPr lang="en-US" dirty="0"/>
              <a:t> </a:t>
            </a:r>
          </a:p>
        </p:txBody>
      </p:sp>
      <p:sp>
        <p:nvSpPr>
          <p:cNvPr id="10" name="Content Placeholder 9"/>
          <p:cNvSpPr>
            <a:spLocks noGrp="1"/>
          </p:cNvSpPr>
          <p:nvPr>
            <p:ph sz="quarter" idx="11" hasCustomPrompt="1"/>
          </p:nvPr>
        </p:nvSpPr>
        <p:spPr>
          <a:xfrm>
            <a:off x="457200" y="1033270"/>
            <a:ext cx="8229600" cy="474663"/>
          </a:xfrm>
        </p:spPr>
        <p:txBody>
          <a:bodyPr/>
          <a:lstStyle>
            <a:lvl1pPr marL="0" indent="0">
              <a:buNone/>
              <a:defRPr sz="2800" b="1">
                <a:solidFill>
                  <a:schemeClr val="accent4"/>
                </a:solidFill>
                <a:latin typeface="+mn-lt"/>
              </a:defRPr>
            </a:lvl1pPr>
          </a:lstStyle>
          <a:p>
            <a:pPr lvl="0"/>
            <a:r>
              <a:rPr lang="en-US" sz="2800" dirty="0">
                <a:latin typeface="+mj-lt"/>
              </a:rPr>
              <a:t>Subtitle</a:t>
            </a:r>
            <a:endParaRPr lang="en-US" dirty="0"/>
          </a:p>
        </p:txBody>
      </p:sp>
    </p:spTree>
    <p:extLst>
      <p:ext uri="{BB962C8B-B14F-4D97-AF65-F5344CB8AC3E}">
        <p14:creationId xmlns:p14="http://schemas.microsoft.com/office/powerpoint/2010/main" val="129557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CBFA-3152-4365-B1A4-A1AC85B3C3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FFA27-E930-4A73-8C8B-E4947BE5342A}"/>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4" name="Footer Placeholder 3">
            <a:extLst>
              <a:ext uri="{FF2B5EF4-FFF2-40B4-BE49-F238E27FC236}">
                <a16:creationId xmlns:a16="http://schemas.microsoft.com/office/drawing/2014/main" id="{2F6CD4AB-903D-4BDB-B285-5DC4699CFC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41CE49-89BC-428D-8A5F-FACCB61CE41A}"/>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42102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D430FB-F93B-45D3-8485-42534B609607}"/>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3" name="Footer Placeholder 2">
            <a:extLst>
              <a:ext uri="{FF2B5EF4-FFF2-40B4-BE49-F238E27FC236}">
                <a16:creationId xmlns:a16="http://schemas.microsoft.com/office/drawing/2014/main" id="{7A761F34-2E94-400C-9878-EEA7B0192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F1A4A5-B99C-4BDF-80F3-C9F9A6B57134}"/>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342511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C601-F428-43B1-B731-8D5ADFBD3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280F9-366E-4E12-AC4A-26A4E1342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D6FC7-4539-495C-ACF6-83F6CBA9A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CDEEF-A0DD-4B77-975A-683A9DDA4530}"/>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6" name="Footer Placeholder 5">
            <a:extLst>
              <a:ext uri="{FF2B5EF4-FFF2-40B4-BE49-F238E27FC236}">
                <a16:creationId xmlns:a16="http://schemas.microsoft.com/office/drawing/2014/main" id="{6201754E-1AB1-4D2D-9F10-541A91DDD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2C112-DE05-48B4-BC03-992F7AC89DD9}"/>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106152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1582-4E90-4C4A-934F-8C1EA9FE6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2E0D4-1894-452C-8CAE-5771FB433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C90B8-9F35-4E02-A15A-0A6C7AB2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8A254-C0C4-46F4-8FDC-1B3EC0970317}"/>
              </a:ext>
            </a:extLst>
          </p:cNvPr>
          <p:cNvSpPr>
            <a:spLocks noGrp="1"/>
          </p:cNvSpPr>
          <p:nvPr>
            <p:ph type="dt" sz="half" idx="10"/>
          </p:nvPr>
        </p:nvSpPr>
        <p:spPr/>
        <p:txBody>
          <a:bodyPr/>
          <a:lstStyle/>
          <a:p>
            <a:fld id="{EFA2AF96-85BD-4C67-B90F-87974C8EF3C6}" type="datetimeFigureOut">
              <a:rPr lang="en-US" smtClean="0"/>
              <a:t>4/16/2020</a:t>
            </a:fld>
            <a:endParaRPr lang="en-US"/>
          </a:p>
        </p:txBody>
      </p:sp>
      <p:sp>
        <p:nvSpPr>
          <p:cNvPr id="6" name="Footer Placeholder 5">
            <a:extLst>
              <a:ext uri="{FF2B5EF4-FFF2-40B4-BE49-F238E27FC236}">
                <a16:creationId xmlns:a16="http://schemas.microsoft.com/office/drawing/2014/main" id="{CF840533-DE5E-4571-B4F5-003F3E1C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7F39A-5930-4003-8855-CA7D5D0B4DBB}"/>
              </a:ext>
            </a:extLst>
          </p:cNvPr>
          <p:cNvSpPr>
            <a:spLocks noGrp="1"/>
          </p:cNvSpPr>
          <p:nvPr>
            <p:ph type="sldNum" sz="quarter" idx="12"/>
          </p:nvPr>
        </p:nvSpPr>
        <p:spPr/>
        <p:txBody>
          <a:bodyPr/>
          <a:lstStyle/>
          <a:p>
            <a:fld id="{2C5C6175-7FF6-4D48-89A3-F57F6E91FE16}" type="slidenum">
              <a:rPr lang="en-US" smtClean="0"/>
              <a:t>‹#›</a:t>
            </a:fld>
            <a:endParaRPr lang="en-US"/>
          </a:p>
        </p:txBody>
      </p:sp>
    </p:spTree>
    <p:extLst>
      <p:ext uri="{BB962C8B-B14F-4D97-AF65-F5344CB8AC3E}">
        <p14:creationId xmlns:p14="http://schemas.microsoft.com/office/powerpoint/2010/main" val="113571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5DD09-43DD-423C-8B2E-AEF6EEF40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E54F40-7CB3-46ED-8D82-80722366B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28BF8-1205-4696-A2F4-AADC3DC6E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2AF96-85BD-4C67-B90F-87974C8EF3C6}" type="datetimeFigureOut">
              <a:rPr lang="en-US" smtClean="0"/>
              <a:t>4/16/2020</a:t>
            </a:fld>
            <a:endParaRPr lang="en-US"/>
          </a:p>
        </p:txBody>
      </p:sp>
      <p:sp>
        <p:nvSpPr>
          <p:cNvPr id="5" name="Footer Placeholder 4">
            <a:extLst>
              <a:ext uri="{FF2B5EF4-FFF2-40B4-BE49-F238E27FC236}">
                <a16:creationId xmlns:a16="http://schemas.microsoft.com/office/drawing/2014/main" id="{0E8A8CF2-54FE-44DF-94BA-99CC852AD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3E178E-E998-4647-BC1B-3C86AF8B3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C6175-7FF6-4D48-89A3-F57F6E91FE16}" type="slidenum">
              <a:rPr lang="en-US" smtClean="0"/>
              <a:t>‹#›</a:t>
            </a:fld>
            <a:endParaRPr lang="en-US"/>
          </a:p>
        </p:txBody>
      </p:sp>
    </p:spTree>
    <p:extLst>
      <p:ext uri="{BB962C8B-B14F-4D97-AF65-F5344CB8AC3E}">
        <p14:creationId xmlns:p14="http://schemas.microsoft.com/office/powerpoint/2010/main" val="63076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Slide Title"/>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2050" name="Slide Background" descr="FEMA Visual Template"/>
          <p:cNvPicPr>
            <a:picLocks noChangeAspect="1" noChangeArrowheads="1"/>
          </p:cNvPicPr>
          <p:nvPr userDrawn="1"/>
        </p:nvPicPr>
        <p:blipFill>
          <a:blip r:embed="rId16" cstate="screen"/>
          <a:srcRect/>
          <a:stretch>
            <a:fillRect/>
          </a:stretch>
        </p:blipFill>
        <p:spPr bwMode="auto">
          <a:xfrm>
            <a:off x="0" y="0"/>
            <a:ext cx="9144000" cy="6858000"/>
          </a:xfrm>
          <a:prstGeom prst="rect">
            <a:avLst/>
          </a:prstGeom>
          <a:noFill/>
          <a:ln w="9525">
            <a:noFill/>
            <a:miter lim="800000"/>
            <a:headEnd/>
            <a:tailEnd/>
          </a:ln>
        </p:spPr>
      </p:pic>
      <p:cxnSp>
        <p:nvCxnSpPr>
          <p:cNvPr id="8" name="Red Bar"/>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2052" name="Text box"/>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708477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62" r:id="rId4"/>
    <p:sldLayoutId id="2147483674" r:id="rId5"/>
    <p:sldLayoutId id="2147483664" r:id="rId6"/>
    <p:sldLayoutId id="2147483670" r:id="rId7"/>
    <p:sldLayoutId id="2147483678" r:id="rId8"/>
    <p:sldLayoutId id="2147483671" r:id="rId9"/>
    <p:sldLayoutId id="2147483672" r:id="rId10"/>
    <p:sldLayoutId id="2147483666" r:id="rId11"/>
    <p:sldLayoutId id="2147483680" r:id="rId12"/>
    <p:sldLayoutId id="2147483679" r:id="rId13"/>
    <p:sldLayoutId id="2147483709" r:id="rId14"/>
  </p:sldLayoutIdLst>
  <p:hf hdr="0" ftr="0" dt="0"/>
  <p:txStyles>
    <p:titleStyle>
      <a:lvl1pPr algn="l" rtl="0" eaLnBrk="0" fontAlgn="base" hangingPunct="0">
        <a:spcBef>
          <a:spcPct val="0"/>
        </a:spcBef>
        <a:spcAft>
          <a:spcPct val="0"/>
        </a:spcAft>
        <a:defRPr sz="3800" b="1">
          <a:solidFill>
            <a:schemeClr val="accent1"/>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200" b="0">
          <a:solidFill>
            <a:schemeClr val="accent1"/>
          </a:solidFill>
          <a:latin typeface="+mn-lt"/>
          <a:ea typeface="+mn-ea"/>
          <a:cs typeface="+mn-cs"/>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latin typeface="+mn-lt"/>
          <a:cs typeface="+mn-cs"/>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latin typeface="+mn-lt"/>
          <a:cs typeface="+mn-cs"/>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latin typeface="+mn-lt"/>
          <a:cs typeface="+mn-cs"/>
        </a:defRPr>
      </a:lvl4pPr>
      <a:lvl5pPr marL="2174875" marR="0" indent="-228600" algn="l" defTabSz="914400" rtl="0" eaLnBrk="0" fontAlgn="base" latinLnBrk="0" hangingPunct="0">
        <a:lnSpc>
          <a:spcPct val="100000"/>
        </a:lnSpc>
        <a:spcBef>
          <a:spcPct val="20000"/>
        </a:spcBef>
        <a:spcAft>
          <a:spcPct val="0"/>
        </a:spcAft>
        <a:buClrTx/>
        <a:buSzTx/>
        <a:buFontTx/>
        <a:buChar char="»"/>
        <a:tabLst>
          <a:tab pos="401638" algn="l"/>
        </a:tabLst>
        <a:defRPr sz="2000" b="0">
          <a:solidFill>
            <a:schemeClr val="accent1"/>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Slide Title"/>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2050" name="Slide Background"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cxnSp>
        <p:nvCxnSpPr>
          <p:cNvPr id="8" name="Red Bar"/>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2052" name="Text box"/>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970970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0" fontAlgn="base" hangingPunct="0">
        <a:spcBef>
          <a:spcPct val="0"/>
        </a:spcBef>
        <a:spcAft>
          <a:spcPct val="0"/>
        </a:spcAft>
        <a:defRPr sz="3400" b="1">
          <a:solidFill>
            <a:schemeClr val="accent1"/>
          </a:solidFill>
          <a:latin typeface="+mn-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200" b="0">
          <a:solidFill>
            <a:schemeClr val="accent1"/>
          </a:solidFill>
          <a:latin typeface="+mn-lt"/>
          <a:ea typeface="+mn-ea"/>
          <a:cs typeface="+mn-cs"/>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latin typeface="+mn-lt"/>
          <a:cs typeface="+mn-cs"/>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latin typeface="+mn-lt"/>
          <a:cs typeface="+mn-cs"/>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latin typeface="+mn-lt"/>
          <a:cs typeface="+mn-cs"/>
        </a:defRPr>
      </a:lvl4pPr>
      <a:lvl5pPr marL="2174875" marR="0" indent="-228600" algn="l" defTabSz="914400" rtl="0" eaLnBrk="0" fontAlgn="base" latinLnBrk="0" hangingPunct="0">
        <a:lnSpc>
          <a:spcPct val="100000"/>
        </a:lnSpc>
        <a:spcBef>
          <a:spcPct val="20000"/>
        </a:spcBef>
        <a:spcAft>
          <a:spcPct val="0"/>
        </a:spcAft>
        <a:buClrTx/>
        <a:buSzTx/>
        <a:buFontTx/>
        <a:buChar char="»"/>
        <a:tabLst>
          <a:tab pos="401638" algn="l"/>
        </a:tabLst>
        <a:defRPr sz="2000" b="0">
          <a:solidFill>
            <a:schemeClr val="accent1"/>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Slide Title"/>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2050" name="Slide Background" descr="FEMA Visual Template"/>
          <p:cNvPicPr>
            <a:picLocks noChangeAspect="1" noChangeArrowheads="1"/>
          </p:cNvPicPr>
          <p:nvPr/>
        </p:nvPicPr>
        <p:blipFill>
          <a:blip r:embed="rId15" cstate="screen"/>
          <a:srcRect/>
          <a:stretch>
            <a:fillRect/>
          </a:stretch>
        </p:blipFill>
        <p:spPr bwMode="auto">
          <a:xfrm>
            <a:off x="0" y="0"/>
            <a:ext cx="9144000" cy="6858000"/>
          </a:xfrm>
          <a:prstGeom prst="rect">
            <a:avLst/>
          </a:prstGeom>
          <a:noFill/>
          <a:ln w="9525">
            <a:noFill/>
            <a:miter lim="800000"/>
            <a:headEnd/>
            <a:tailEnd/>
          </a:ln>
        </p:spPr>
      </p:pic>
      <p:cxnSp>
        <p:nvCxnSpPr>
          <p:cNvPr id="8" name="Red Ba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r>
              <a:rPr lang="en-US" dirty="0"/>
              <a:t>Visual 3.</a:t>
            </a:r>
            <a:fld id="{167A036F-738C-4416-983E-5B04119587A4}" type="slidenum">
              <a:rPr lang="en-US" smtClean="0"/>
              <a:pPr>
                <a:defRPr/>
              </a:pPr>
              <a:t>‹#›</a:t>
            </a:fld>
            <a:endParaRPr lang="en-US" dirty="0"/>
          </a:p>
        </p:txBody>
      </p:sp>
      <p:sp>
        <p:nvSpPr>
          <p:cNvPr id="2052" name="Text box"/>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Red Bar"/>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cNvSpPr txBox="1">
            <a:spLocks/>
          </p:cNvSpPr>
          <p:nvPr userDrawn="1"/>
        </p:nvSpPr>
        <p:spPr bwMode="auto">
          <a:xfrm>
            <a:off x="6705600" y="6397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600" b="0" i="0" kern="1200" baseline="0">
                <a:solidFill>
                  <a:srgbClr val="F4F8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Visual 3.</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13729642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rtl="0" eaLnBrk="0" fontAlgn="base" hangingPunct="0">
        <a:spcBef>
          <a:spcPct val="0"/>
        </a:spcBef>
        <a:spcAft>
          <a:spcPct val="0"/>
        </a:spcAft>
        <a:defRPr sz="3400" b="1">
          <a:solidFill>
            <a:schemeClr val="accent1"/>
          </a:solidFill>
          <a:latin typeface="+mn-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tab pos="401638" algn="l"/>
        </a:tabLst>
        <a:defRPr sz="2200" b="0">
          <a:solidFill>
            <a:schemeClr val="accent1"/>
          </a:solidFill>
          <a:latin typeface="+mn-lt"/>
          <a:ea typeface="+mn-ea"/>
          <a:cs typeface="+mn-cs"/>
        </a:defRPr>
      </a:lvl1pPr>
      <a:lvl2pPr marL="694944"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latin typeface="+mn-lt"/>
          <a:cs typeface="+mn-cs"/>
        </a:defRPr>
      </a:lvl2pPr>
      <a:lvl3pPr marL="1042416" marR="0" indent="-34290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tab pos="401638" algn="l"/>
        </a:tabLst>
        <a:defRPr sz="1800" b="0">
          <a:solidFill>
            <a:schemeClr val="accent1"/>
          </a:solidFill>
          <a:latin typeface="+mn-lt"/>
          <a:cs typeface="+mn-cs"/>
        </a:defRPr>
      </a:lvl3pPr>
      <a:lvl4pPr marL="1389888" marR="0" indent="-342900" algn="l" defTabSz="914400" rtl="0" eaLnBrk="0" fontAlgn="base" latinLnBrk="0"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latin typeface="+mn-lt"/>
          <a:cs typeface="+mn-cs"/>
        </a:defRPr>
      </a:lvl4pPr>
      <a:lvl5pPr marL="2174875" marR="0" indent="-228600" algn="l" defTabSz="914400" rtl="0" eaLnBrk="0" fontAlgn="base" latinLnBrk="0" hangingPunct="0">
        <a:lnSpc>
          <a:spcPct val="100000"/>
        </a:lnSpc>
        <a:spcBef>
          <a:spcPct val="20000"/>
        </a:spcBef>
        <a:spcAft>
          <a:spcPct val="0"/>
        </a:spcAft>
        <a:buClrTx/>
        <a:buSzTx/>
        <a:buFontTx/>
        <a:buChar char="»"/>
        <a:tabLst>
          <a:tab pos="401638" algn="l"/>
        </a:tabLst>
        <a:defRPr sz="2000" b="0">
          <a:solidFill>
            <a:schemeClr val="accent1"/>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1611" y="1875854"/>
            <a:ext cx="7772400" cy="672931"/>
          </a:xfrm>
        </p:spPr>
        <p:txBody>
          <a:bodyPr/>
          <a:lstStyle/>
          <a:p>
            <a:r>
              <a:rPr lang="en-US" sz="4800" dirty="0">
                <a:latin typeface="+mn-lt"/>
              </a:rPr>
              <a:t>Public Assistance </a:t>
            </a:r>
            <a:br>
              <a:rPr lang="en-US" sz="4800" dirty="0">
                <a:latin typeface="+mn-lt"/>
              </a:rPr>
            </a:br>
            <a:r>
              <a:rPr lang="en-US" sz="4800" dirty="0">
                <a:latin typeface="+mn-lt"/>
              </a:rPr>
              <a:t>Eligibility Review</a:t>
            </a:r>
          </a:p>
        </p:txBody>
      </p:sp>
      <p:sp>
        <p:nvSpPr>
          <p:cNvPr id="2" name="Slide Number Placeholder 1"/>
          <p:cNvSpPr>
            <a:spLocks noGrp="1"/>
          </p:cNvSpPr>
          <p:nvPr>
            <p:ph type="sldNum" sz="quarter" idx="4"/>
          </p:nvPr>
        </p:nvSpPr>
        <p:spPr/>
        <p:txBody>
          <a:bodyPr/>
          <a:lstStyle/>
          <a:p>
            <a:pPr>
              <a:defRPr/>
            </a:pPr>
            <a:r>
              <a:rPr lang="en-US" dirty="0"/>
              <a:t>Visual 3.</a:t>
            </a:r>
            <a:fld id="{167A036F-738C-4416-983E-5B04119587A4}" type="slidenum">
              <a:rPr lang="en-US" smtClean="0"/>
              <a:pPr>
                <a:defRPr/>
              </a:pPr>
              <a:t>0</a:t>
            </a:fld>
            <a:endParaRPr lang="en-US" dirty="0"/>
          </a:p>
        </p:txBody>
      </p:sp>
    </p:spTree>
    <p:extLst>
      <p:ext uri="{BB962C8B-B14F-4D97-AF65-F5344CB8AC3E}">
        <p14:creationId xmlns:p14="http://schemas.microsoft.com/office/powerpoint/2010/main" val="77273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accent1">
                    <a:lumMod val="60000"/>
                    <a:lumOff val="40000"/>
                  </a:schemeClr>
                </a:solidFill>
              </a:rPr>
              <a:t>Eligibility Pyramid</a:t>
            </a:r>
          </a:p>
        </p:txBody>
      </p:sp>
      <p:grpSp>
        <p:nvGrpSpPr>
          <p:cNvPr id="6" name="Group 5" descr="Four step pyramid with Applicant as the base, followed by facility, work, and cost." title="Eligibility Pyramid"/>
          <p:cNvGrpSpPr/>
          <p:nvPr/>
        </p:nvGrpSpPr>
        <p:grpSpPr>
          <a:xfrm>
            <a:off x="948446" y="1060315"/>
            <a:ext cx="7611895" cy="3697934"/>
            <a:chOff x="2724333" y="1093201"/>
            <a:chExt cx="5416057" cy="4315141"/>
          </a:xfrm>
        </p:grpSpPr>
        <p:sp>
          <p:nvSpPr>
            <p:cNvPr id="11" name="AutoShape 13"/>
            <p:cNvSpPr>
              <a:spLocks noChangeArrowheads="1"/>
            </p:cNvSpPr>
            <p:nvPr/>
          </p:nvSpPr>
          <p:spPr bwMode="auto">
            <a:xfrm>
              <a:off x="2724333" y="1093201"/>
              <a:ext cx="5416057" cy="4315141"/>
            </a:xfrm>
            <a:prstGeom prst="triangle">
              <a:avLst>
                <a:gd name="adj" fmla="val 50000"/>
              </a:avLst>
            </a:prstGeom>
            <a:solidFill>
              <a:srgbClr val="003366"/>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1376997" tIns="45720" rIns="1376998"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5" name="Text Box 17"/>
            <p:cNvSpPr txBox="1">
              <a:spLocks noChangeArrowheads="1"/>
            </p:cNvSpPr>
            <p:nvPr/>
          </p:nvSpPr>
          <p:spPr bwMode="auto">
            <a:xfrm>
              <a:off x="4640197" y="4724532"/>
              <a:ext cx="1638269" cy="430887"/>
            </a:xfrm>
            <a:prstGeom prst="rect">
              <a:avLst/>
            </a:prstGeom>
            <a:noFill/>
            <a:ln w="6350">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rPr>
                <a:t>Applicant</a:t>
              </a:r>
            </a:p>
          </p:txBody>
        </p:sp>
        <p:sp>
          <p:nvSpPr>
            <p:cNvPr id="12" name="AutoShape 14"/>
            <p:cNvSpPr>
              <a:spLocks noChangeArrowheads="1"/>
            </p:cNvSpPr>
            <p:nvPr/>
          </p:nvSpPr>
          <p:spPr bwMode="auto">
            <a:xfrm>
              <a:off x="3398451" y="1104352"/>
              <a:ext cx="4067821" cy="3237242"/>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6" name="Text Box 18"/>
            <p:cNvSpPr txBox="1">
              <a:spLocks noChangeArrowheads="1"/>
            </p:cNvSpPr>
            <p:nvPr/>
          </p:nvSpPr>
          <p:spPr bwMode="auto">
            <a:xfrm>
              <a:off x="4839766" y="3646633"/>
              <a:ext cx="1239122" cy="430887"/>
            </a:xfrm>
            <a:prstGeom prst="rect">
              <a:avLst/>
            </a:prstGeom>
            <a:noFill/>
            <a:ln w="6350">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rPr>
                <a:t>Facility</a:t>
              </a:r>
            </a:p>
          </p:txBody>
        </p:sp>
        <p:sp>
          <p:nvSpPr>
            <p:cNvPr id="13" name="AutoShape 15"/>
            <p:cNvSpPr>
              <a:spLocks noChangeArrowheads="1"/>
            </p:cNvSpPr>
            <p:nvPr/>
          </p:nvSpPr>
          <p:spPr bwMode="auto">
            <a:xfrm>
              <a:off x="4076421" y="1104352"/>
              <a:ext cx="2711881" cy="2159343"/>
            </a:xfrm>
            <a:prstGeom prst="triangle">
              <a:avLst>
                <a:gd name="adj" fmla="val 50000"/>
              </a:avLst>
            </a:prstGeom>
            <a:solidFill>
              <a:srgbClr val="006699"/>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7" name="Text Box 19"/>
            <p:cNvSpPr txBox="1">
              <a:spLocks noChangeArrowheads="1"/>
            </p:cNvSpPr>
            <p:nvPr/>
          </p:nvSpPr>
          <p:spPr bwMode="auto">
            <a:xfrm>
              <a:off x="5010487" y="2565189"/>
              <a:ext cx="897682" cy="430887"/>
            </a:xfrm>
            <a:prstGeom prst="rect">
              <a:avLst/>
            </a:prstGeom>
            <a:noFill/>
            <a:ln w="6350">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rPr>
                <a:t>Work</a:t>
              </a:r>
            </a:p>
          </p:txBody>
        </p:sp>
        <p:sp>
          <p:nvSpPr>
            <p:cNvPr id="14" name="AutoShape 16"/>
            <p:cNvSpPr>
              <a:spLocks noChangeArrowheads="1"/>
            </p:cNvSpPr>
            <p:nvPr/>
          </p:nvSpPr>
          <p:spPr bwMode="auto">
            <a:xfrm>
              <a:off x="4754391" y="1104352"/>
              <a:ext cx="1352088" cy="1077899"/>
            </a:xfrm>
            <a:prstGeom prst="triangle">
              <a:avLst>
                <a:gd name="adj" fmla="val 50000"/>
              </a:avLst>
            </a:prstGeom>
            <a:solidFill>
              <a:schemeClr val="bg1">
                <a:lumMod val="6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8" name="Text Box 20"/>
            <p:cNvSpPr txBox="1">
              <a:spLocks noChangeArrowheads="1"/>
            </p:cNvSpPr>
            <p:nvPr/>
          </p:nvSpPr>
          <p:spPr bwMode="auto">
            <a:xfrm>
              <a:off x="5059377" y="1614262"/>
              <a:ext cx="764185" cy="430887"/>
            </a:xfrm>
            <a:prstGeom prst="rect">
              <a:avLst/>
            </a:prstGeom>
            <a:noFill/>
            <a:ln w="6350">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rPr>
                <a:t>Cost</a:t>
              </a:r>
            </a:p>
          </p:txBody>
        </p:sp>
      </p:grpSp>
      <p:sp>
        <p:nvSpPr>
          <p:cNvPr id="19" name="Slide Number Placeholder 1"/>
          <p:cNvSpPr>
            <a:spLocks noGrp="1"/>
          </p:cNvSpPr>
          <p:nvPr>
            <p:ph type="sldNum" sz="quarter" idx="4"/>
          </p:nvPr>
        </p:nvSpPr>
        <p:spPr>
          <a:xfrm>
            <a:off x="6553200" y="6245225"/>
            <a:ext cx="2133600" cy="476250"/>
          </a:xfrm>
        </p:spPr>
        <p:txBody>
          <a:bodyPr/>
          <a:lstStyle/>
          <a:p>
            <a:pPr>
              <a:defRPr/>
            </a:pPr>
            <a:r>
              <a:rPr lang="en-US" dirty="0"/>
              <a:t>Visual 3.</a:t>
            </a:r>
            <a:fld id="{2E31BBD0-3307-47B1-98F1-60DA080FEB7D}" type="slidenum">
              <a:rPr lang="en-US" smtClean="0"/>
              <a:t>9</a:t>
            </a:fld>
            <a:endParaRPr lang="en-US" dirty="0"/>
          </a:p>
        </p:txBody>
      </p:sp>
      <p:sp>
        <p:nvSpPr>
          <p:cNvPr id="3" name="TextBox 2"/>
          <p:cNvSpPr txBox="1"/>
          <p:nvPr/>
        </p:nvSpPr>
        <p:spPr>
          <a:xfrm>
            <a:off x="359923" y="4878421"/>
            <a:ext cx="8521430" cy="661481"/>
          </a:xfrm>
          <a:prstGeom prst="rect">
            <a:avLst/>
          </a:prstGeom>
          <a:noFill/>
        </p:spPr>
        <p:txBody>
          <a:bodyPr wrap="square" rtlCol="0">
            <a:spAutoFit/>
          </a:bodyPr>
          <a:lstStyle/>
          <a:p>
            <a:r>
              <a:rPr lang="en-US"/>
              <a:t>FEMA must determine each building block eligible, starting at the foundation (Applicant) and working up to the top of the pyramid (Cost). </a:t>
            </a:r>
            <a:endParaRPr lang="en-US" dirty="0"/>
          </a:p>
        </p:txBody>
      </p:sp>
    </p:spTree>
    <p:extLst>
      <p:ext uri="{BB962C8B-B14F-4D97-AF65-F5344CB8AC3E}">
        <p14:creationId xmlns:p14="http://schemas.microsoft.com/office/powerpoint/2010/main" val="70804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57200" y="304802"/>
            <a:ext cx="8229600" cy="639763"/>
          </a:xfrm>
        </p:spPr>
        <p:txBody>
          <a:bodyPr/>
          <a:lstStyle/>
          <a:p>
            <a:r>
              <a:rPr lang="en-US" sz="3400" dirty="0">
                <a:solidFill>
                  <a:schemeClr val="accent1">
                    <a:lumMod val="60000"/>
                    <a:lumOff val="40000"/>
                  </a:schemeClr>
                </a:solidFill>
              </a:rPr>
              <a:t>Types of Applicants</a:t>
            </a:r>
          </a:p>
        </p:txBody>
      </p:sp>
      <p:grpSp>
        <p:nvGrpSpPr>
          <p:cNvPr id="12" name="Group 11" descr="Applicant Icon"/>
          <p:cNvGrpSpPr/>
          <p:nvPr/>
        </p:nvGrpSpPr>
        <p:grpSpPr>
          <a:xfrm>
            <a:off x="7818086" y="161060"/>
            <a:ext cx="868714" cy="707127"/>
            <a:chOff x="2724333" y="1093201"/>
            <a:chExt cx="5416057" cy="4315141"/>
          </a:xfrm>
        </p:grpSpPr>
        <p:sp>
          <p:nvSpPr>
            <p:cNvPr id="13" name="AutoShape 13"/>
            <p:cNvSpPr>
              <a:spLocks noChangeArrowheads="1"/>
            </p:cNvSpPr>
            <p:nvPr/>
          </p:nvSpPr>
          <p:spPr bwMode="auto">
            <a:xfrm>
              <a:off x="2724333" y="1093201"/>
              <a:ext cx="5416057" cy="4315141"/>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4" name="AutoShape 14"/>
            <p:cNvSpPr>
              <a:spLocks noChangeArrowheads="1"/>
            </p:cNvSpPr>
            <p:nvPr/>
          </p:nvSpPr>
          <p:spPr bwMode="auto">
            <a:xfrm>
              <a:off x="3398451" y="1104352"/>
              <a:ext cx="4067821" cy="3237242"/>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5" name="AutoShape 15"/>
            <p:cNvSpPr>
              <a:spLocks noChangeArrowheads="1"/>
            </p:cNvSpPr>
            <p:nvPr/>
          </p:nvSpPr>
          <p:spPr bwMode="auto">
            <a:xfrm>
              <a:off x="4076421" y="1104352"/>
              <a:ext cx="2711881" cy="2159343"/>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6"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grpSp>
      <p:pic>
        <p:nvPicPr>
          <p:cNvPr id="2" name="Picture 1" descr="Different types of Applicants&#10;States and Territorial Governments&#10;Tribal Governments&#10;Local Governments&#10;Certain PNP Organiz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061" y="1264732"/>
            <a:ext cx="6889077" cy="4328535"/>
          </a:xfrm>
          <a:prstGeom prst="rect">
            <a:avLst/>
          </a:prstGeom>
        </p:spPr>
      </p:pic>
      <p:sp>
        <p:nvSpPr>
          <p:cNvPr id="3" name="Slide Number Placeholder 2"/>
          <p:cNvSpPr>
            <a:spLocks noGrp="1"/>
          </p:cNvSpPr>
          <p:nvPr>
            <p:ph type="sldNum" sz="quarter" idx="10"/>
          </p:nvPr>
        </p:nvSpPr>
        <p:spPr/>
        <p:txBody>
          <a:bodyPr/>
          <a:lstStyle/>
          <a:p>
            <a:pPr>
              <a:defRPr/>
            </a:pPr>
            <a:r>
              <a:rPr lang="en-US" dirty="0"/>
              <a:t>Visual 3.</a:t>
            </a:r>
            <a:fld id="{167A036F-738C-4416-983E-5B04119587A4}" type="slidenum">
              <a:rPr lang="en-US" smtClean="0"/>
              <a:pPr>
                <a:defRPr/>
              </a:pPr>
              <a:t>10</a:t>
            </a:fld>
            <a:endParaRPr lang="en-US" dirty="0"/>
          </a:p>
        </p:txBody>
      </p:sp>
    </p:spTree>
    <p:extLst>
      <p:ext uri="{BB962C8B-B14F-4D97-AF65-F5344CB8AC3E}">
        <p14:creationId xmlns:p14="http://schemas.microsoft.com/office/powerpoint/2010/main" val="102736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57200" y="304802"/>
            <a:ext cx="8229600" cy="639763"/>
          </a:xfrm>
        </p:spPr>
        <p:txBody>
          <a:bodyPr/>
          <a:lstStyle/>
          <a:p>
            <a:r>
              <a:rPr lang="en-US" sz="3400" dirty="0">
                <a:solidFill>
                  <a:schemeClr val="accent1">
                    <a:lumMod val="60000"/>
                    <a:lumOff val="40000"/>
                  </a:schemeClr>
                </a:solidFill>
              </a:rPr>
              <a:t>Private Nonprofit (PNP) Applicants</a:t>
            </a:r>
          </a:p>
        </p:txBody>
      </p:sp>
      <p:sp>
        <p:nvSpPr>
          <p:cNvPr id="27" name="TextBox 26"/>
          <p:cNvSpPr txBox="1"/>
          <p:nvPr/>
        </p:nvSpPr>
        <p:spPr>
          <a:xfrm>
            <a:off x="457200" y="1090507"/>
            <a:ext cx="8012731"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R="0" indent="0" eaLnBrk="0" fontAlgn="base" hangingPunct="0">
              <a:lnSpc>
                <a:spcPct val="100000"/>
              </a:lnSpc>
              <a:spcBef>
                <a:spcPct val="20000"/>
              </a:spcBef>
              <a:spcAft>
                <a:spcPts val="1200"/>
              </a:spcAft>
              <a:buClrTx/>
              <a:buSzTx/>
              <a:buFont typeface="Wingdings" panose="05000000000000000000" pitchFamily="2" charset="2"/>
              <a:buNone/>
              <a:tabLst>
                <a:tab pos="401638" algn="l"/>
              </a:tabLst>
              <a:defRPr sz="2200" b="0">
                <a:solidFill>
                  <a:schemeClr val="tx2">
                    <a:lumMod val="75000"/>
                    <a:lumOff val="25000"/>
                  </a:schemeClr>
                </a:solidFill>
              </a:defRPr>
            </a:lvl1pPr>
            <a:lvl2pPr marL="694944" marR="0" indent="-342900" eaLnBrk="0" fontAlgn="base" hangingPunct="0">
              <a:lnSpc>
                <a:spcPct val="100000"/>
              </a:lnSpc>
              <a:spcBef>
                <a:spcPct val="20000"/>
              </a:spcBef>
              <a:spcAft>
                <a:spcPct val="0"/>
              </a:spcAft>
              <a:buClrTx/>
              <a:buSzTx/>
              <a:buFont typeface="Arial" panose="020B0604020202020204" pitchFamily="34" charset="0"/>
              <a:buChar char="–"/>
              <a:tabLst>
                <a:tab pos="401638" algn="l"/>
              </a:tabLst>
              <a:defRPr sz="2000" b="0">
                <a:solidFill>
                  <a:schemeClr val="accent1"/>
                </a:solidFill>
              </a:defRPr>
            </a:lvl2pPr>
            <a:lvl3pPr marL="1042416" marR="0" indent="-342900" eaLnBrk="0" fontAlgn="base" hangingPunct="0">
              <a:lnSpc>
                <a:spcPct val="100000"/>
              </a:lnSpc>
              <a:spcBef>
                <a:spcPct val="20000"/>
              </a:spcBef>
              <a:spcAft>
                <a:spcPct val="0"/>
              </a:spcAft>
              <a:buClrTx/>
              <a:buSzPct val="125000"/>
              <a:buFont typeface="Arial" panose="020B0604020202020204" pitchFamily="34" charset="0"/>
              <a:buChar char="•"/>
              <a:tabLst>
                <a:tab pos="401638" algn="l"/>
              </a:tabLst>
              <a:defRPr b="0">
                <a:solidFill>
                  <a:schemeClr val="accent1"/>
                </a:solidFill>
              </a:defRPr>
            </a:lvl3pPr>
            <a:lvl4pPr marL="1389888" marR="0" indent="-342900" eaLnBrk="0" fontAlgn="base" hangingPunct="0">
              <a:lnSpc>
                <a:spcPct val="100000"/>
              </a:lnSpc>
              <a:spcBef>
                <a:spcPct val="20000"/>
              </a:spcBef>
              <a:spcAft>
                <a:spcPct val="0"/>
              </a:spcAft>
              <a:buClrTx/>
              <a:buSzTx/>
              <a:buFont typeface="Wingdings" pitchFamily="2" charset="2"/>
              <a:buChar char="§"/>
              <a:tabLst>
                <a:tab pos="401638" algn="l"/>
              </a:tabLst>
              <a:defRPr sz="1600" b="0">
                <a:solidFill>
                  <a:schemeClr val="accent1"/>
                </a:solidFill>
              </a:defRPr>
            </a:lvl4pPr>
            <a:lvl5pPr marL="2174875" marR="0" indent="-228600" eaLnBrk="0" fontAlgn="base" hangingPunct="0">
              <a:lnSpc>
                <a:spcPct val="100000"/>
              </a:lnSpc>
              <a:spcBef>
                <a:spcPct val="20000"/>
              </a:spcBef>
              <a:spcAft>
                <a:spcPct val="0"/>
              </a:spcAft>
              <a:buClrTx/>
              <a:buSzTx/>
              <a:buFontTx/>
              <a:buChar char="»"/>
              <a:tabLst>
                <a:tab pos="401638" algn="l"/>
              </a:tabLst>
              <a:defRPr sz="2000" b="0">
                <a:solidFill>
                  <a:schemeClr val="accent1"/>
                </a:solidFill>
              </a:defRPr>
            </a:lvl5pPr>
            <a:lvl6pPr marL="2632075" indent="-228600" eaLnBrk="0" fontAlgn="base" hangingPunct="0">
              <a:spcBef>
                <a:spcPct val="20000"/>
              </a:spcBef>
              <a:spcAft>
                <a:spcPct val="0"/>
              </a:spcAft>
              <a:buChar char="»"/>
              <a:tabLst>
                <a:tab pos="401638" algn="l"/>
              </a:tabLst>
              <a:defRPr sz="2000" b="1">
                <a:solidFill>
                  <a:srgbClr val="000066"/>
                </a:solidFill>
              </a:defRPr>
            </a:lvl6pPr>
            <a:lvl7pPr marL="3089275" indent="-228600" eaLnBrk="0" fontAlgn="base" hangingPunct="0">
              <a:spcBef>
                <a:spcPct val="20000"/>
              </a:spcBef>
              <a:spcAft>
                <a:spcPct val="0"/>
              </a:spcAft>
              <a:buChar char="»"/>
              <a:tabLst>
                <a:tab pos="401638" algn="l"/>
              </a:tabLst>
              <a:defRPr sz="2000" b="1">
                <a:solidFill>
                  <a:srgbClr val="000066"/>
                </a:solidFill>
              </a:defRPr>
            </a:lvl7pPr>
            <a:lvl8pPr marL="3546475" indent="-228600" eaLnBrk="0" fontAlgn="base" hangingPunct="0">
              <a:spcBef>
                <a:spcPct val="20000"/>
              </a:spcBef>
              <a:spcAft>
                <a:spcPct val="0"/>
              </a:spcAft>
              <a:buChar char="»"/>
              <a:tabLst>
                <a:tab pos="401638" algn="l"/>
              </a:tabLst>
              <a:defRPr sz="2000" b="1">
                <a:solidFill>
                  <a:srgbClr val="000066"/>
                </a:solidFill>
              </a:defRPr>
            </a:lvl8pPr>
            <a:lvl9pPr marL="4003675" indent="-228600" eaLnBrk="0" fontAlgn="base" hangingPunct="0">
              <a:spcBef>
                <a:spcPct val="20000"/>
              </a:spcBef>
              <a:spcAft>
                <a:spcPct val="0"/>
              </a:spcAft>
              <a:buChar char="»"/>
              <a:tabLst>
                <a:tab pos="401638" algn="l"/>
              </a:tabLst>
              <a:defRPr sz="2000" b="1">
                <a:solidFill>
                  <a:srgbClr val="000066"/>
                </a:solidFill>
              </a:defRPr>
            </a:lvl9pPr>
          </a:lstStyle>
          <a:p>
            <a:r>
              <a:rPr lang="en-US" dirty="0">
                <a:solidFill>
                  <a:srgbClr val="000000">
                    <a:lumMod val="75000"/>
                    <a:lumOff val="25000"/>
                  </a:srgbClr>
                </a:solidFill>
              </a:rPr>
              <a:t>All PNP Applicants must meet the following criteria:</a:t>
            </a:r>
          </a:p>
        </p:txBody>
      </p:sp>
      <p:grpSp>
        <p:nvGrpSpPr>
          <p:cNvPr id="32" name="Group 31" descr="Text"/>
          <p:cNvGrpSpPr/>
          <p:nvPr/>
        </p:nvGrpSpPr>
        <p:grpSpPr>
          <a:xfrm>
            <a:off x="1047668" y="2899836"/>
            <a:ext cx="7601760" cy="2391863"/>
            <a:chOff x="4236798" y="2229893"/>
            <a:chExt cx="9944424" cy="2391863"/>
          </a:xfrm>
        </p:grpSpPr>
        <p:sp>
          <p:nvSpPr>
            <p:cNvPr id="33" name="Rectangle 32"/>
            <p:cNvSpPr/>
            <p:nvPr/>
          </p:nvSpPr>
          <p:spPr>
            <a:xfrm>
              <a:off x="4236798" y="2960931"/>
              <a:ext cx="3304702" cy="166082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4341734" y="2229893"/>
              <a:ext cx="9839488" cy="8336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6896" rIns="0" bIns="60960" numCol="1" spcCol="1270" anchor="ctr" anchorCtr="0">
              <a:noAutofit/>
            </a:bodyPr>
            <a:lstStyle/>
            <a:p>
              <a:pPr defTabSz="711200">
                <a:lnSpc>
                  <a:spcPct val="90000"/>
                </a:lnSpc>
                <a:spcBef>
                  <a:spcPct val="0"/>
                </a:spcBef>
                <a:spcAft>
                  <a:spcPct val="35000"/>
                </a:spcAft>
              </a:pPr>
              <a:r>
                <a:rPr lang="en-US" sz="2000" dirty="0">
                  <a:solidFill>
                    <a:srgbClr val="000000">
                      <a:lumMod val="75000"/>
                      <a:lumOff val="25000"/>
                    </a:srgbClr>
                  </a:solidFill>
                </a:rPr>
                <a:t>Own/operate a facility that provides a </a:t>
              </a:r>
              <a:r>
                <a:rPr lang="en-US" sz="2000" b="1" dirty="0">
                  <a:solidFill>
                    <a:srgbClr val="000000">
                      <a:lumMod val="75000"/>
                      <a:lumOff val="25000"/>
                    </a:srgbClr>
                  </a:solidFill>
                </a:rPr>
                <a:t>critical service </a:t>
              </a:r>
              <a:r>
                <a:rPr lang="en-US" sz="2000" dirty="0">
                  <a:solidFill>
                    <a:srgbClr val="000000">
                      <a:lumMod val="75000"/>
                      <a:lumOff val="25000"/>
                    </a:srgbClr>
                  </a:solidFill>
                </a:rPr>
                <a:t>(e.g., education, utility, emergency, medical).</a:t>
              </a:r>
            </a:p>
          </p:txBody>
        </p:sp>
      </p:grpSp>
      <p:sp>
        <p:nvSpPr>
          <p:cNvPr id="6" name="Rectangle 5"/>
          <p:cNvSpPr/>
          <p:nvPr/>
        </p:nvSpPr>
        <p:spPr>
          <a:xfrm>
            <a:off x="1012610" y="2344203"/>
            <a:ext cx="8041744" cy="646331"/>
          </a:xfrm>
          <a:prstGeom prst="rect">
            <a:avLst/>
          </a:prstGeom>
        </p:spPr>
        <p:txBody>
          <a:bodyPr wrap="square">
            <a:spAutoFit/>
          </a:bodyPr>
          <a:lstStyle/>
          <a:p>
            <a:pPr defTabSz="711200">
              <a:lnSpc>
                <a:spcPct val="90000"/>
              </a:lnSpc>
              <a:spcBef>
                <a:spcPct val="0"/>
              </a:spcBef>
              <a:spcAft>
                <a:spcPct val="35000"/>
              </a:spcAft>
            </a:pPr>
            <a:r>
              <a:rPr lang="en-US" sz="2000" dirty="0">
                <a:solidFill>
                  <a:srgbClr val="000000">
                    <a:lumMod val="75000"/>
                    <a:lumOff val="25000"/>
                  </a:srgbClr>
                </a:solidFill>
              </a:rPr>
              <a:t>Be generally open to the public (critical PNPs do not need to be open to public).</a:t>
            </a:r>
          </a:p>
        </p:txBody>
      </p:sp>
      <p:grpSp>
        <p:nvGrpSpPr>
          <p:cNvPr id="29" name="Group 28" descr="PNP Eligibility Criteria"/>
          <p:cNvGrpSpPr/>
          <p:nvPr/>
        </p:nvGrpSpPr>
        <p:grpSpPr>
          <a:xfrm>
            <a:off x="1127884" y="1836160"/>
            <a:ext cx="7558916" cy="1926650"/>
            <a:chOff x="222546" y="2166432"/>
            <a:chExt cx="7558916" cy="1926650"/>
          </a:xfrm>
        </p:grpSpPr>
        <p:sp>
          <p:nvSpPr>
            <p:cNvPr id="30" name="Rectangle 29"/>
            <p:cNvSpPr/>
            <p:nvPr/>
          </p:nvSpPr>
          <p:spPr>
            <a:xfrm>
              <a:off x="884175" y="2432257"/>
              <a:ext cx="2796287" cy="166082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ectangle 30"/>
            <p:cNvSpPr/>
            <p:nvPr/>
          </p:nvSpPr>
          <p:spPr>
            <a:xfrm>
              <a:off x="222546" y="2166432"/>
              <a:ext cx="7558916" cy="3497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6896" rIns="0" bIns="60960" numCol="1" spcCol="1270" anchor="ctr" anchorCtr="0">
              <a:noAutofit/>
            </a:bodyPr>
            <a:lstStyle/>
            <a:p>
              <a:pPr defTabSz="711200">
                <a:lnSpc>
                  <a:spcPct val="90000"/>
                </a:lnSpc>
                <a:spcBef>
                  <a:spcPct val="0"/>
                </a:spcBef>
                <a:spcAft>
                  <a:spcPct val="35000"/>
                </a:spcAft>
              </a:pPr>
              <a:r>
                <a:rPr lang="en-US" sz="2000" dirty="0">
                  <a:solidFill>
                    <a:srgbClr val="000000">
                      <a:lumMod val="75000"/>
                      <a:lumOff val="25000"/>
                    </a:srgbClr>
                  </a:solidFill>
                </a:rPr>
                <a:t>Have appropriate supporting documentation to establish non-profit status.</a:t>
              </a:r>
            </a:p>
          </p:txBody>
        </p:sp>
      </p:grpSp>
      <p:sp>
        <p:nvSpPr>
          <p:cNvPr id="40" name="Rectangle 39"/>
          <p:cNvSpPr/>
          <p:nvPr/>
        </p:nvSpPr>
        <p:spPr>
          <a:xfrm>
            <a:off x="4180792" y="3579626"/>
            <a:ext cx="782416" cy="480131"/>
          </a:xfrm>
          <a:prstGeom prst="rect">
            <a:avLst/>
          </a:prstGeom>
        </p:spPr>
        <p:txBody>
          <a:bodyPr wrap="square">
            <a:spAutoFit/>
          </a:bodyPr>
          <a:lstStyle/>
          <a:p>
            <a:pPr defTabSz="711200">
              <a:lnSpc>
                <a:spcPct val="90000"/>
              </a:lnSpc>
              <a:spcBef>
                <a:spcPct val="0"/>
              </a:spcBef>
              <a:spcAft>
                <a:spcPct val="35000"/>
              </a:spcAft>
            </a:pPr>
            <a:r>
              <a:rPr lang="en-US" sz="2800" b="1" dirty="0">
                <a:solidFill>
                  <a:srgbClr val="3D8BB1"/>
                </a:solidFill>
              </a:rPr>
              <a:t>OR</a:t>
            </a:r>
          </a:p>
        </p:txBody>
      </p:sp>
      <p:sp>
        <p:nvSpPr>
          <p:cNvPr id="7" name="Rectangle 6"/>
          <p:cNvSpPr/>
          <p:nvPr/>
        </p:nvSpPr>
        <p:spPr>
          <a:xfrm>
            <a:off x="1047668" y="4071926"/>
            <a:ext cx="7422263" cy="646331"/>
          </a:xfrm>
          <a:prstGeom prst="rect">
            <a:avLst/>
          </a:prstGeom>
        </p:spPr>
        <p:txBody>
          <a:bodyPr wrap="square">
            <a:spAutoFit/>
          </a:bodyPr>
          <a:lstStyle/>
          <a:p>
            <a:pPr defTabSz="711200">
              <a:lnSpc>
                <a:spcPct val="90000"/>
              </a:lnSpc>
              <a:spcBef>
                <a:spcPct val="0"/>
              </a:spcBef>
              <a:spcAft>
                <a:spcPct val="35000"/>
              </a:spcAft>
            </a:pPr>
            <a:r>
              <a:rPr lang="en-US" sz="2000" dirty="0">
                <a:solidFill>
                  <a:srgbClr val="000000">
                    <a:lumMod val="75000"/>
                    <a:lumOff val="25000"/>
                  </a:srgbClr>
                </a:solidFill>
              </a:rPr>
              <a:t>Own/operate a facility that provides </a:t>
            </a:r>
            <a:r>
              <a:rPr lang="en-US" sz="2000" b="1" dirty="0">
                <a:solidFill>
                  <a:srgbClr val="000000">
                    <a:lumMod val="75000"/>
                    <a:lumOff val="25000"/>
                  </a:srgbClr>
                </a:solidFill>
              </a:rPr>
              <a:t>a non-critical</a:t>
            </a:r>
            <a:r>
              <a:rPr lang="en-US" sz="2000" dirty="0">
                <a:solidFill>
                  <a:srgbClr val="000000">
                    <a:lumMod val="75000"/>
                    <a:lumOff val="25000"/>
                  </a:srgbClr>
                </a:solidFill>
              </a:rPr>
              <a:t>, </a:t>
            </a:r>
            <a:r>
              <a:rPr lang="en-US" sz="2000" b="1" dirty="0">
                <a:solidFill>
                  <a:srgbClr val="000000">
                    <a:lumMod val="75000"/>
                    <a:lumOff val="25000"/>
                  </a:srgbClr>
                </a:solidFill>
              </a:rPr>
              <a:t>but essential governmental service.</a:t>
            </a:r>
          </a:p>
        </p:txBody>
      </p:sp>
      <p:sp>
        <p:nvSpPr>
          <p:cNvPr id="37" name="Oval 36"/>
          <p:cNvSpPr/>
          <p:nvPr/>
        </p:nvSpPr>
        <p:spPr bwMode="auto">
          <a:xfrm>
            <a:off x="641898" y="3060971"/>
            <a:ext cx="323386" cy="367990"/>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rgbClr val="FFFFFF"/>
                </a:solidFill>
              </a:rPr>
              <a:t>3</a:t>
            </a:r>
          </a:p>
        </p:txBody>
      </p:sp>
      <p:sp>
        <p:nvSpPr>
          <p:cNvPr id="36" name="Oval 35"/>
          <p:cNvSpPr/>
          <p:nvPr/>
        </p:nvSpPr>
        <p:spPr bwMode="auto">
          <a:xfrm>
            <a:off x="641898" y="2397171"/>
            <a:ext cx="323386" cy="367990"/>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rgbClr val="FFFFFF"/>
                </a:solidFill>
              </a:rPr>
              <a:t>2</a:t>
            </a:r>
          </a:p>
        </p:txBody>
      </p:sp>
      <p:sp>
        <p:nvSpPr>
          <p:cNvPr id="35" name="Oval 34"/>
          <p:cNvSpPr/>
          <p:nvPr/>
        </p:nvSpPr>
        <p:spPr bwMode="auto">
          <a:xfrm>
            <a:off x="641898" y="1727630"/>
            <a:ext cx="323386" cy="36799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rgbClr val="FFFFFF"/>
                </a:solidFill>
              </a:rPr>
              <a:t>1</a:t>
            </a:r>
          </a:p>
        </p:txBody>
      </p:sp>
      <p:sp>
        <p:nvSpPr>
          <p:cNvPr id="45" name="Rectangle 44"/>
          <p:cNvSpPr>
            <a:spLocks noChangeArrowheads="1"/>
          </p:cNvSpPr>
          <p:nvPr/>
        </p:nvSpPr>
        <p:spPr bwMode="auto">
          <a:xfrm>
            <a:off x="979107" y="5042918"/>
            <a:ext cx="754042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91440" defTabSz="798513" eaLnBrk="0" hangingPunct="0">
              <a:spcAft>
                <a:spcPts val="200"/>
              </a:spcAft>
              <a:defRPr/>
            </a:pPr>
            <a:r>
              <a:rPr lang="en-US" b="1" i="1" kern="0" dirty="0">
                <a:solidFill>
                  <a:srgbClr val="003366"/>
                </a:solidFill>
              </a:rPr>
              <a:t>PAPPG Reference: </a:t>
            </a:r>
            <a:r>
              <a:rPr lang="en-US" dirty="0">
                <a:solidFill>
                  <a:srgbClr val="000000">
                    <a:lumMod val="75000"/>
                    <a:lumOff val="25000"/>
                  </a:srgbClr>
                </a:solidFill>
              </a:rPr>
              <a:t>Review for additional information on PNP Applicants.</a:t>
            </a:r>
          </a:p>
        </p:txBody>
      </p:sp>
      <p:grpSp>
        <p:nvGrpSpPr>
          <p:cNvPr id="13" name="Group 12" descr="Applicant icon"/>
          <p:cNvGrpSpPr/>
          <p:nvPr/>
        </p:nvGrpSpPr>
        <p:grpSpPr>
          <a:xfrm>
            <a:off x="7818086" y="161060"/>
            <a:ext cx="868714" cy="707127"/>
            <a:chOff x="2724333" y="1093201"/>
            <a:chExt cx="5416057" cy="4315141"/>
          </a:xfrm>
        </p:grpSpPr>
        <p:sp>
          <p:nvSpPr>
            <p:cNvPr id="14" name="AutoShape 13"/>
            <p:cNvSpPr>
              <a:spLocks noChangeArrowheads="1"/>
            </p:cNvSpPr>
            <p:nvPr/>
          </p:nvSpPr>
          <p:spPr bwMode="auto">
            <a:xfrm>
              <a:off x="2724333" y="1093201"/>
              <a:ext cx="5416057" cy="4315141"/>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rgbClr val="FFFFFF"/>
                </a:solidFill>
              </a:endParaRPr>
            </a:p>
          </p:txBody>
        </p:sp>
        <p:sp>
          <p:nvSpPr>
            <p:cNvPr id="15" name="AutoShape 14"/>
            <p:cNvSpPr>
              <a:spLocks noChangeArrowheads="1"/>
            </p:cNvSpPr>
            <p:nvPr/>
          </p:nvSpPr>
          <p:spPr bwMode="auto">
            <a:xfrm>
              <a:off x="3398451" y="1104352"/>
              <a:ext cx="4067821" cy="3237242"/>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rgbClr val="FFFFFF"/>
                </a:solidFill>
              </a:endParaRPr>
            </a:p>
          </p:txBody>
        </p:sp>
        <p:sp>
          <p:nvSpPr>
            <p:cNvPr id="16" name="AutoShape 15"/>
            <p:cNvSpPr>
              <a:spLocks noChangeArrowheads="1"/>
            </p:cNvSpPr>
            <p:nvPr/>
          </p:nvSpPr>
          <p:spPr bwMode="auto">
            <a:xfrm>
              <a:off x="4076421" y="1104352"/>
              <a:ext cx="2711881" cy="2159343"/>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rgbClr val="FFFFFF"/>
                </a:solidFill>
              </a:endParaRPr>
            </a:p>
          </p:txBody>
        </p:sp>
        <p:sp>
          <p:nvSpPr>
            <p:cNvPr id="17"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rgbClr val="FFFFFF"/>
                </a:solidFill>
              </a:endParaRPr>
            </a:p>
          </p:txBody>
        </p:sp>
        <p:sp>
          <p:nvSpPr>
            <p:cNvPr id="18" name="Text Box 20"/>
            <p:cNvSpPr txBox="1">
              <a:spLocks noChangeArrowheads="1"/>
            </p:cNvSpPr>
            <p:nvPr/>
          </p:nvSpPr>
          <p:spPr bwMode="auto">
            <a:xfrm>
              <a:off x="5059377" y="1602070"/>
              <a:ext cx="764185" cy="430887"/>
            </a:xfrm>
            <a:prstGeom prst="rect">
              <a:avLst/>
            </a:prstGeom>
            <a:noFill/>
            <a:ln w="6350">
              <a:noFill/>
              <a:miter lim="800000"/>
              <a:headEnd/>
              <a:tailEnd/>
            </a:ln>
          </p:spPr>
          <p:txBody>
            <a:bodyPr wrap="square" lIns="0" tIns="0" rIns="0" bIns="0">
              <a:spAutoFit/>
            </a:bodyPr>
            <a:lstStyle/>
            <a:p>
              <a:pPr algn="ctr">
                <a:defRPr/>
              </a:pPr>
              <a:endParaRPr lang="en-GB" sz="2800" b="1" kern="0" dirty="0">
                <a:solidFill>
                  <a:srgbClr val="FFFFFF"/>
                </a:solidFill>
              </a:endParaRPr>
            </a:p>
          </p:txBody>
        </p:sp>
      </p:grpSp>
      <p:sp>
        <p:nvSpPr>
          <p:cNvPr id="44" name="Oval 43" descr="PAPPG Breadcrumb"/>
          <p:cNvSpPr/>
          <p:nvPr/>
        </p:nvSpPr>
        <p:spPr bwMode="ltGray">
          <a:xfrm>
            <a:off x="367988" y="5004379"/>
            <a:ext cx="611119" cy="611119"/>
          </a:xfrm>
          <a:prstGeom prst="ellipse">
            <a:avLst/>
          </a:prstGeom>
          <a:solidFill>
            <a:srgbClr val="0033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6" name="Freeform 799" descr="PAPPG Icon"/>
          <p:cNvSpPr>
            <a:spLocks noEditPoints="1"/>
          </p:cNvSpPr>
          <p:nvPr/>
        </p:nvSpPr>
        <p:spPr bwMode="auto">
          <a:xfrm>
            <a:off x="482379" y="5136758"/>
            <a:ext cx="382339" cy="376958"/>
          </a:xfrm>
          <a:custGeom>
            <a:avLst/>
            <a:gdLst>
              <a:gd name="T0" fmla="*/ 142 w 462"/>
              <a:gd name="T1" fmla="*/ 90 h 312"/>
              <a:gd name="T2" fmla="*/ 192 w 462"/>
              <a:gd name="T3" fmla="*/ 98 h 312"/>
              <a:gd name="T4" fmla="*/ 194 w 462"/>
              <a:gd name="T5" fmla="*/ 84 h 312"/>
              <a:gd name="T6" fmla="*/ 126 w 462"/>
              <a:gd name="T7" fmla="*/ 72 h 312"/>
              <a:gd name="T8" fmla="*/ 62 w 462"/>
              <a:gd name="T9" fmla="*/ 84 h 312"/>
              <a:gd name="T10" fmla="*/ 68 w 462"/>
              <a:gd name="T11" fmla="*/ 98 h 312"/>
              <a:gd name="T12" fmla="*/ 126 w 462"/>
              <a:gd name="T13" fmla="*/ 132 h 312"/>
              <a:gd name="T14" fmla="*/ 186 w 462"/>
              <a:gd name="T15" fmla="*/ 142 h 312"/>
              <a:gd name="T16" fmla="*/ 198 w 462"/>
              <a:gd name="T17" fmla="*/ 134 h 312"/>
              <a:gd name="T18" fmla="*/ 160 w 462"/>
              <a:gd name="T19" fmla="*/ 118 h 312"/>
              <a:gd name="T20" fmla="*/ 66 w 462"/>
              <a:gd name="T21" fmla="*/ 124 h 312"/>
              <a:gd name="T22" fmla="*/ 62 w 462"/>
              <a:gd name="T23" fmla="*/ 138 h 312"/>
              <a:gd name="T24" fmla="*/ 186 w 462"/>
              <a:gd name="T25" fmla="*/ 186 h 312"/>
              <a:gd name="T26" fmla="*/ 198 w 462"/>
              <a:gd name="T27" fmla="*/ 180 h 312"/>
              <a:gd name="T28" fmla="*/ 176 w 462"/>
              <a:gd name="T29" fmla="*/ 164 h 312"/>
              <a:gd name="T30" fmla="*/ 66 w 462"/>
              <a:gd name="T31" fmla="*/ 166 h 312"/>
              <a:gd name="T32" fmla="*/ 60 w 462"/>
              <a:gd name="T33" fmla="*/ 178 h 312"/>
              <a:gd name="T34" fmla="*/ 98 w 462"/>
              <a:gd name="T35" fmla="*/ 178 h 312"/>
              <a:gd name="T36" fmla="*/ 186 w 462"/>
              <a:gd name="T37" fmla="*/ 186 h 312"/>
              <a:gd name="T38" fmla="*/ 438 w 462"/>
              <a:gd name="T39" fmla="*/ 30 h 312"/>
              <a:gd name="T40" fmla="*/ 364 w 462"/>
              <a:gd name="T41" fmla="*/ 2 h 312"/>
              <a:gd name="T42" fmla="*/ 232 w 462"/>
              <a:gd name="T43" fmla="*/ 30 h 312"/>
              <a:gd name="T44" fmla="*/ 126 w 462"/>
              <a:gd name="T45" fmla="*/ 0 h 312"/>
              <a:gd name="T46" fmla="*/ 28 w 462"/>
              <a:gd name="T47" fmla="*/ 26 h 312"/>
              <a:gd name="T48" fmla="*/ 22 w 462"/>
              <a:gd name="T49" fmla="*/ 42 h 312"/>
              <a:gd name="T50" fmla="*/ 0 w 462"/>
              <a:gd name="T51" fmla="*/ 260 h 312"/>
              <a:gd name="T52" fmla="*/ 30 w 462"/>
              <a:gd name="T53" fmla="*/ 300 h 312"/>
              <a:gd name="T54" fmla="*/ 92 w 462"/>
              <a:gd name="T55" fmla="*/ 284 h 312"/>
              <a:gd name="T56" fmla="*/ 190 w 462"/>
              <a:gd name="T57" fmla="*/ 294 h 312"/>
              <a:gd name="T58" fmla="*/ 254 w 462"/>
              <a:gd name="T59" fmla="*/ 304 h 312"/>
              <a:gd name="T60" fmla="*/ 334 w 462"/>
              <a:gd name="T61" fmla="*/ 280 h 312"/>
              <a:gd name="T62" fmla="*/ 412 w 462"/>
              <a:gd name="T63" fmla="*/ 302 h 312"/>
              <a:gd name="T64" fmla="*/ 458 w 462"/>
              <a:gd name="T65" fmla="*/ 280 h 312"/>
              <a:gd name="T66" fmla="*/ 456 w 462"/>
              <a:gd name="T67" fmla="*/ 58 h 312"/>
              <a:gd name="T68" fmla="*/ 264 w 462"/>
              <a:gd name="T69" fmla="*/ 32 h 312"/>
              <a:gd name="T70" fmla="*/ 380 w 462"/>
              <a:gd name="T71" fmla="*/ 22 h 312"/>
              <a:gd name="T72" fmla="*/ 380 w 462"/>
              <a:gd name="T73" fmla="*/ 238 h 312"/>
              <a:gd name="T74" fmla="*/ 264 w 462"/>
              <a:gd name="T75" fmla="*/ 248 h 312"/>
              <a:gd name="T76" fmla="*/ 84 w 462"/>
              <a:gd name="T77" fmla="*/ 22 h 312"/>
              <a:gd name="T78" fmla="*/ 200 w 462"/>
              <a:gd name="T79" fmla="*/ 32 h 312"/>
              <a:gd name="T80" fmla="*/ 152 w 462"/>
              <a:gd name="T81" fmla="*/ 234 h 312"/>
              <a:gd name="T82" fmla="*/ 44 w 462"/>
              <a:gd name="T83" fmla="*/ 250 h 312"/>
              <a:gd name="T84" fmla="*/ 442 w 462"/>
              <a:gd name="T85" fmla="*/ 280 h 312"/>
              <a:gd name="T86" fmla="*/ 408 w 462"/>
              <a:gd name="T87" fmla="*/ 286 h 312"/>
              <a:gd name="T88" fmla="*/ 334 w 462"/>
              <a:gd name="T89" fmla="*/ 268 h 312"/>
              <a:gd name="T90" fmla="*/ 240 w 462"/>
              <a:gd name="T91" fmla="*/ 298 h 312"/>
              <a:gd name="T92" fmla="*/ 174 w 462"/>
              <a:gd name="T93" fmla="*/ 274 h 312"/>
              <a:gd name="T94" fmla="*/ 72 w 462"/>
              <a:gd name="T95" fmla="*/ 278 h 312"/>
              <a:gd name="T96" fmla="*/ 26 w 462"/>
              <a:gd name="T97" fmla="*/ 286 h 312"/>
              <a:gd name="T98" fmla="*/ 12 w 462"/>
              <a:gd name="T99" fmla="*/ 80 h 312"/>
              <a:gd name="T100" fmla="*/ 26 w 462"/>
              <a:gd name="T101" fmla="*/ 264 h 312"/>
              <a:gd name="T102" fmla="*/ 40 w 462"/>
              <a:gd name="T103" fmla="*/ 272 h 312"/>
              <a:gd name="T104" fmla="*/ 126 w 462"/>
              <a:gd name="T105" fmla="*/ 250 h 312"/>
              <a:gd name="T106" fmla="*/ 228 w 462"/>
              <a:gd name="T107" fmla="*/ 282 h 312"/>
              <a:gd name="T108" fmla="*/ 232 w 462"/>
              <a:gd name="T109" fmla="*/ 282 h 312"/>
              <a:gd name="T110" fmla="*/ 234 w 462"/>
              <a:gd name="T111" fmla="*/ 282 h 312"/>
              <a:gd name="T112" fmla="*/ 236 w 462"/>
              <a:gd name="T113" fmla="*/ 280 h 312"/>
              <a:gd name="T114" fmla="*/ 338 w 462"/>
              <a:gd name="T115" fmla="*/ 250 h 312"/>
              <a:gd name="T116" fmla="*/ 430 w 462"/>
              <a:gd name="T117" fmla="*/ 272 h 312"/>
              <a:gd name="T118" fmla="*/ 438 w 462"/>
              <a:gd name="T11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12">
                <a:moveTo>
                  <a:pt x="72" y="96"/>
                </a:moveTo>
                <a:lnTo>
                  <a:pt x="72" y="96"/>
                </a:lnTo>
                <a:lnTo>
                  <a:pt x="98" y="90"/>
                </a:lnTo>
                <a:lnTo>
                  <a:pt x="126" y="88"/>
                </a:lnTo>
                <a:lnTo>
                  <a:pt x="126" y="88"/>
                </a:lnTo>
                <a:lnTo>
                  <a:pt x="142" y="90"/>
                </a:lnTo>
                <a:lnTo>
                  <a:pt x="156" y="92"/>
                </a:lnTo>
                <a:lnTo>
                  <a:pt x="172" y="94"/>
                </a:lnTo>
                <a:lnTo>
                  <a:pt x="186" y="100"/>
                </a:lnTo>
                <a:lnTo>
                  <a:pt x="186" y="100"/>
                </a:lnTo>
                <a:lnTo>
                  <a:pt x="190" y="100"/>
                </a:lnTo>
                <a:lnTo>
                  <a:pt x="192" y="98"/>
                </a:lnTo>
                <a:lnTo>
                  <a:pt x="196" y="96"/>
                </a:lnTo>
                <a:lnTo>
                  <a:pt x="198" y="94"/>
                </a:lnTo>
                <a:lnTo>
                  <a:pt x="198" y="94"/>
                </a:lnTo>
                <a:lnTo>
                  <a:pt x="198" y="90"/>
                </a:lnTo>
                <a:lnTo>
                  <a:pt x="196" y="88"/>
                </a:lnTo>
                <a:lnTo>
                  <a:pt x="194" y="84"/>
                </a:lnTo>
                <a:lnTo>
                  <a:pt x="192" y="82"/>
                </a:lnTo>
                <a:lnTo>
                  <a:pt x="192" y="82"/>
                </a:lnTo>
                <a:lnTo>
                  <a:pt x="176" y="78"/>
                </a:lnTo>
                <a:lnTo>
                  <a:pt x="160" y="74"/>
                </a:lnTo>
                <a:lnTo>
                  <a:pt x="142" y="72"/>
                </a:lnTo>
                <a:lnTo>
                  <a:pt x="126" y="72"/>
                </a:lnTo>
                <a:lnTo>
                  <a:pt x="126" y="72"/>
                </a:lnTo>
                <a:lnTo>
                  <a:pt x="96" y="74"/>
                </a:lnTo>
                <a:lnTo>
                  <a:pt x="66" y="80"/>
                </a:lnTo>
                <a:lnTo>
                  <a:pt x="66" y="80"/>
                </a:lnTo>
                <a:lnTo>
                  <a:pt x="64" y="82"/>
                </a:lnTo>
                <a:lnTo>
                  <a:pt x="62" y="84"/>
                </a:lnTo>
                <a:lnTo>
                  <a:pt x="60" y="88"/>
                </a:lnTo>
                <a:lnTo>
                  <a:pt x="60" y="92"/>
                </a:lnTo>
                <a:lnTo>
                  <a:pt x="60" y="92"/>
                </a:lnTo>
                <a:lnTo>
                  <a:pt x="62" y="94"/>
                </a:lnTo>
                <a:lnTo>
                  <a:pt x="66" y="96"/>
                </a:lnTo>
                <a:lnTo>
                  <a:pt x="68" y="98"/>
                </a:lnTo>
                <a:lnTo>
                  <a:pt x="72" y="96"/>
                </a:lnTo>
                <a:lnTo>
                  <a:pt x="72" y="96"/>
                </a:lnTo>
                <a:close/>
                <a:moveTo>
                  <a:pt x="72" y="140"/>
                </a:moveTo>
                <a:lnTo>
                  <a:pt x="72" y="140"/>
                </a:lnTo>
                <a:lnTo>
                  <a:pt x="98" y="134"/>
                </a:lnTo>
                <a:lnTo>
                  <a:pt x="126" y="132"/>
                </a:lnTo>
                <a:lnTo>
                  <a:pt x="126" y="132"/>
                </a:lnTo>
                <a:lnTo>
                  <a:pt x="142" y="132"/>
                </a:lnTo>
                <a:lnTo>
                  <a:pt x="156" y="134"/>
                </a:lnTo>
                <a:lnTo>
                  <a:pt x="172" y="138"/>
                </a:lnTo>
                <a:lnTo>
                  <a:pt x="186" y="142"/>
                </a:lnTo>
                <a:lnTo>
                  <a:pt x="186" y="142"/>
                </a:lnTo>
                <a:lnTo>
                  <a:pt x="190" y="142"/>
                </a:lnTo>
                <a:lnTo>
                  <a:pt x="192" y="142"/>
                </a:lnTo>
                <a:lnTo>
                  <a:pt x="196" y="140"/>
                </a:lnTo>
                <a:lnTo>
                  <a:pt x="198" y="136"/>
                </a:lnTo>
                <a:lnTo>
                  <a:pt x="198" y="136"/>
                </a:lnTo>
                <a:lnTo>
                  <a:pt x="198" y="134"/>
                </a:lnTo>
                <a:lnTo>
                  <a:pt x="196" y="130"/>
                </a:lnTo>
                <a:lnTo>
                  <a:pt x="194" y="128"/>
                </a:lnTo>
                <a:lnTo>
                  <a:pt x="192" y="126"/>
                </a:lnTo>
                <a:lnTo>
                  <a:pt x="192" y="126"/>
                </a:lnTo>
                <a:lnTo>
                  <a:pt x="176" y="120"/>
                </a:lnTo>
                <a:lnTo>
                  <a:pt x="160" y="118"/>
                </a:lnTo>
                <a:lnTo>
                  <a:pt x="142" y="116"/>
                </a:lnTo>
                <a:lnTo>
                  <a:pt x="126" y="114"/>
                </a:lnTo>
                <a:lnTo>
                  <a:pt x="126" y="114"/>
                </a:lnTo>
                <a:lnTo>
                  <a:pt x="96" y="116"/>
                </a:lnTo>
                <a:lnTo>
                  <a:pt x="66" y="124"/>
                </a:lnTo>
                <a:lnTo>
                  <a:pt x="66" y="124"/>
                </a:lnTo>
                <a:lnTo>
                  <a:pt x="64" y="126"/>
                </a:lnTo>
                <a:lnTo>
                  <a:pt x="62" y="128"/>
                </a:lnTo>
                <a:lnTo>
                  <a:pt x="60" y="130"/>
                </a:lnTo>
                <a:lnTo>
                  <a:pt x="60" y="134"/>
                </a:lnTo>
                <a:lnTo>
                  <a:pt x="60" y="134"/>
                </a:lnTo>
                <a:lnTo>
                  <a:pt x="62" y="138"/>
                </a:lnTo>
                <a:lnTo>
                  <a:pt x="66" y="140"/>
                </a:lnTo>
                <a:lnTo>
                  <a:pt x="68" y="140"/>
                </a:lnTo>
                <a:lnTo>
                  <a:pt x="72" y="140"/>
                </a:lnTo>
                <a:lnTo>
                  <a:pt x="72" y="140"/>
                </a:lnTo>
                <a:close/>
                <a:moveTo>
                  <a:pt x="186" y="186"/>
                </a:moveTo>
                <a:lnTo>
                  <a:pt x="186" y="186"/>
                </a:lnTo>
                <a:lnTo>
                  <a:pt x="186" y="186"/>
                </a:lnTo>
                <a:lnTo>
                  <a:pt x="190" y="186"/>
                </a:lnTo>
                <a:lnTo>
                  <a:pt x="192" y="184"/>
                </a:lnTo>
                <a:lnTo>
                  <a:pt x="196" y="182"/>
                </a:lnTo>
                <a:lnTo>
                  <a:pt x="198" y="180"/>
                </a:lnTo>
                <a:lnTo>
                  <a:pt x="198" y="180"/>
                </a:lnTo>
                <a:lnTo>
                  <a:pt x="198" y="176"/>
                </a:lnTo>
                <a:lnTo>
                  <a:pt x="196" y="174"/>
                </a:lnTo>
                <a:lnTo>
                  <a:pt x="194" y="170"/>
                </a:lnTo>
                <a:lnTo>
                  <a:pt x="192" y="168"/>
                </a:lnTo>
                <a:lnTo>
                  <a:pt x="192" y="168"/>
                </a:lnTo>
                <a:lnTo>
                  <a:pt x="176" y="164"/>
                </a:lnTo>
                <a:lnTo>
                  <a:pt x="160" y="160"/>
                </a:lnTo>
                <a:lnTo>
                  <a:pt x="142" y="158"/>
                </a:lnTo>
                <a:lnTo>
                  <a:pt x="126" y="158"/>
                </a:lnTo>
                <a:lnTo>
                  <a:pt x="126" y="158"/>
                </a:lnTo>
                <a:lnTo>
                  <a:pt x="96" y="160"/>
                </a:lnTo>
                <a:lnTo>
                  <a:pt x="66" y="166"/>
                </a:lnTo>
                <a:lnTo>
                  <a:pt x="66" y="166"/>
                </a:lnTo>
                <a:lnTo>
                  <a:pt x="64" y="168"/>
                </a:lnTo>
                <a:lnTo>
                  <a:pt x="62" y="170"/>
                </a:lnTo>
                <a:lnTo>
                  <a:pt x="60" y="174"/>
                </a:lnTo>
                <a:lnTo>
                  <a:pt x="60" y="178"/>
                </a:lnTo>
                <a:lnTo>
                  <a:pt x="60" y="178"/>
                </a:lnTo>
                <a:lnTo>
                  <a:pt x="62" y="180"/>
                </a:lnTo>
                <a:lnTo>
                  <a:pt x="66" y="182"/>
                </a:lnTo>
                <a:lnTo>
                  <a:pt x="68" y="184"/>
                </a:lnTo>
                <a:lnTo>
                  <a:pt x="72" y="184"/>
                </a:lnTo>
                <a:lnTo>
                  <a:pt x="72" y="184"/>
                </a:lnTo>
                <a:lnTo>
                  <a:pt x="98" y="178"/>
                </a:lnTo>
                <a:lnTo>
                  <a:pt x="126" y="176"/>
                </a:lnTo>
                <a:lnTo>
                  <a:pt x="126" y="176"/>
                </a:lnTo>
                <a:lnTo>
                  <a:pt x="142" y="176"/>
                </a:lnTo>
                <a:lnTo>
                  <a:pt x="156" y="178"/>
                </a:lnTo>
                <a:lnTo>
                  <a:pt x="172" y="180"/>
                </a:lnTo>
                <a:lnTo>
                  <a:pt x="186" y="186"/>
                </a:lnTo>
                <a:lnTo>
                  <a:pt x="186" y="186"/>
                </a:lnTo>
                <a:close/>
                <a:moveTo>
                  <a:pt x="442" y="42"/>
                </a:moveTo>
                <a:lnTo>
                  <a:pt x="442" y="42"/>
                </a:lnTo>
                <a:lnTo>
                  <a:pt x="438" y="42"/>
                </a:lnTo>
                <a:lnTo>
                  <a:pt x="438" y="30"/>
                </a:lnTo>
                <a:lnTo>
                  <a:pt x="438" y="30"/>
                </a:lnTo>
                <a:lnTo>
                  <a:pt x="436" y="26"/>
                </a:lnTo>
                <a:lnTo>
                  <a:pt x="434" y="22"/>
                </a:lnTo>
                <a:lnTo>
                  <a:pt x="434" y="22"/>
                </a:lnTo>
                <a:lnTo>
                  <a:pt x="410" y="12"/>
                </a:lnTo>
                <a:lnTo>
                  <a:pt x="388" y="6"/>
                </a:lnTo>
                <a:lnTo>
                  <a:pt x="364" y="2"/>
                </a:lnTo>
                <a:lnTo>
                  <a:pt x="338" y="0"/>
                </a:lnTo>
                <a:lnTo>
                  <a:pt x="338" y="0"/>
                </a:lnTo>
                <a:lnTo>
                  <a:pt x="310" y="2"/>
                </a:lnTo>
                <a:lnTo>
                  <a:pt x="284" y="8"/>
                </a:lnTo>
                <a:lnTo>
                  <a:pt x="256" y="16"/>
                </a:lnTo>
                <a:lnTo>
                  <a:pt x="232" y="30"/>
                </a:lnTo>
                <a:lnTo>
                  <a:pt x="232" y="30"/>
                </a:lnTo>
                <a:lnTo>
                  <a:pt x="208" y="16"/>
                </a:lnTo>
                <a:lnTo>
                  <a:pt x="182" y="8"/>
                </a:lnTo>
                <a:lnTo>
                  <a:pt x="154" y="2"/>
                </a:lnTo>
                <a:lnTo>
                  <a:pt x="126" y="0"/>
                </a:lnTo>
                <a:lnTo>
                  <a:pt x="126" y="0"/>
                </a:lnTo>
                <a:lnTo>
                  <a:pt x="100" y="2"/>
                </a:lnTo>
                <a:lnTo>
                  <a:pt x="76" y="6"/>
                </a:lnTo>
                <a:lnTo>
                  <a:pt x="54" y="12"/>
                </a:lnTo>
                <a:lnTo>
                  <a:pt x="32" y="22"/>
                </a:lnTo>
                <a:lnTo>
                  <a:pt x="32" y="22"/>
                </a:lnTo>
                <a:lnTo>
                  <a:pt x="28" y="26"/>
                </a:lnTo>
                <a:lnTo>
                  <a:pt x="26" y="30"/>
                </a:lnTo>
                <a:lnTo>
                  <a:pt x="26" y="42"/>
                </a:lnTo>
                <a:lnTo>
                  <a:pt x="26" y="42"/>
                </a:lnTo>
                <a:lnTo>
                  <a:pt x="24" y="42"/>
                </a:lnTo>
                <a:lnTo>
                  <a:pt x="22" y="42"/>
                </a:lnTo>
                <a:lnTo>
                  <a:pt x="22" y="42"/>
                </a:lnTo>
                <a:lnTo>
                  <a:pt x="12" y="50"/>
                </a:lnTo>
                <a:lnTo>
                  <a:pt x="6" y="58"/>
                </a:lnTo>
                <a:lnTo>
                  <a:pt x="2" y="68"/>
                </a:lnTo>
                <a:lnTo>
                  <a:pt x="0" y="80"/>
                </a:lnTo>
                <a:lnTo>
                  <a:pt x="0" y="260"/>
                </a:lnTo>
                <a:lnTo>
                  <a:pt x="0" y="260"/>
                </a:lnTo>
                <a:lnTo>
                  <a:pt x="2" y="272"/>
                </a:lnTo>
                <a:lnTo>
                  <a:pt x="6" y="280"/>
                </a:lnTo>
                <a:lnTo>
                  <a:pt x="12" y="290"/>
                </a:lnTo>
                <a:lnTo>
                  <a:pt x="20" y="296"/>
                </a:lnTo>
                <a:lnTo>
                  <a:pt x="20" y="296"/>
                </a:lnTo>
                <a:lnTo>
                  <a:pt x="30" y="300"/>
                </a:lnTo>
                <a:lnTo>
                  <a:pt x="40" y="302"/>
                </a:lnTo>
                <a:lnTo>
                  <a:pt x="50" y="302"/>
                </a:lnTo>
                <a:lnTo>
                  <a:pt x="60" y="298"/>
                </a:lnTo>
                <a:lnTo>
                  <a:pt x="60" y="298"/>
                </a:lnTo>
                <a:lnTo>
                  <a:pt x="76" y="290"/>
                </a:lnTo>
                <a:lnTo>
                  <a:pt x="92" y="284"/>
                </a:lnTo>
                <a:lnTo>
                  <a:pt x="110" y="282"/>
                </a:lnTo>
                <a:lnTo>
                  <a:pt x="128" y="280"/>
                </a:lnTo>
                <a:lnTo>
                  <a:pt x="128" y="280"/>
                </a:lnTo>
                <a:lnTo>
                  <a:pt x="150" y="282"/>
                </a:lnTo>
                <a:lnTo>
                  <a:pt x="170" y="286"/>
                </a:lnTo>
                <a:lnTo>
                  <a:pt x="190" y="294"/>
                </a:lnTo>
                <a:lnTo>
                  <a:pt x="208" y="306"/>
                </a:lnTo>
                <a:lnTo>
                  <a:pt x="208" y="306"/>
                </a:lnTo>
                <a:lnTo>
                  <a:pt x="220" y="310"/>
                </a:lnTo>
                <a:lnTo>
                  <a:pt x="232" y="312"/>
                </a:lnTo>
                <a:lnTo>
                  <a:pt x="242" y="310"/>
                </a:lnTo>
                <a:lnTo>
                  <a:pt x="254" y="304"/>
                </a:lnTo>
                <a:lnTo>
                  <a:pt x="254" y="304"/>
                </a:lnTo>
                <a:lnTo>
                  <a:pt x="272" y="294"/>
                </a:lnTo>
                <a:lnTo>
                  <a:pt x="292" y="286"/>
                </a:lnTo>
                <a:lnTo>
                  <a:pt x="314" y="282"/>
                </a:lnTo>
                <a:lnTo>
                  <a:pt x="334" y="280"/>
                </a:lnTo>
                <a:lnTo>
                  <a:pt x="334" y="280"/>
                </a:lnTo>
                <a:lnTo>
                  <a:pt x="352" y="282"/>
                </a:lnTo>
                <a:lnTo>
                  <a:pt x="370" y="284"/>
                </a:lnTo>
                <a:lnTo>
                  <a:pt x="386" y="290"/>
                </a:lnTo>
                <a:lnTo>
                  <a:pt x="402" y="298"/>
                </a:lnTo>
                <a:lnTo>
                  <a:pt x="402" y="298"/>
                </a:lnTo>
                <a:lnTo>
                  <a:pt x="412" y="302"/>
                </a:lnTo>
                <a:lnTo>
                  <a:pt x="422" y="302"/>
                </a:lnTo>
                <a:lnTo>
                  <a:pt x="434" y="300"/>
                </a:lnTo>
                <a:lnTo>
                  <a:pt x="442" y="296"/>
                </a:lnTo>
                <a:lnTo>
                  <a:pt x="442" y="296"/>
                </a:lnTo>
                <a:lnTo>
                  <a:pt x="452" y="290"/>
                </a:lnTo>
                <a:lnTo>
                  <a:pt x="458" y="280"/>
                </a:lnTo>
                <a:lnTo>
                  <a:pt x="462" y="272"/>
                </a:lnTo>
                <a:lnTo>
                  <a:pt x="462" y="260"/>
                </a:lnTo>
                <a:lnTo>
                  <a:pt x="462" y="80"/>
                </a:lnTo>
                <a:lnTo>
                  <a:pt x="462" y="80"/>
                </a:lnTo>
                <a:lnTo>
                  <a:pt x="462" y="68"/>
                </a:lnTo>
                <a:lnTo>
                  <a:pt x="456" y="58"/>
                </a:lnTo>
                <a:lnTo>
                  <a:pt x="450" y="50"/>
                </a:lnTo>
                <a:lnTo>
                  <a:pt x="442" y="42"/>
                </a:lnTo>
                <a:lnTo>
                  <a:pt x="442" y="42"/>
                </a:lnTo>
                <a:close/>
                <a:moveTo>
                  <a:pt x="240" y="46"/>
                </a:moveTo>
                <a:lnTo>
                  <a:pt x="240" y="46"/>
                </a:lnTo>
                <a:lnTo>
                  <a:pt x="264" y="32"/>
                </a:lnTo>
                <a:lnTo>
                  <a:pt x="288" y="24"/>
                </a:lnTo>
                <a:lnTo>
                  <a:pt x="312" y="18"/>
                </a:lnTo>
                <a:lnTo>
                  <a:pt x="338" y="16"/>
                </a:lnTo>
                <a:lnTo>
                  <a:pt x="338" y="16"/>
                </a:lnTo>
                <a:lnTo>
                  <a:pt x="360" y="18"/>
                </a:lnTo>
                <a:lnTo>
                  <a:pt x="380" y="22"/>
                </a:lnTo>
                <a:lnTo>
                  <a:pt x="400" y="28"/>
                </a:lnTo>
                <a:lnTo>
                  <a:pt x="420" y="36"/>
                </a:lnTo>
                <a:lnTo>
                  <a:pt x="420" y="250"/>
                </a:lnTo>
                <a:lnTo>
                  <a:pt x="420" y="250"/>
                </a:lnTo>
                <a:lnTo>
                  <a:pt x="400" y="242"/>
                </a:lnTo>
                <a:lnTo>
                  <a:pt x="380" y="238"/>
                </a:lnTo>
                <a:lnTo>
                  <a:pt x="360" y="234"/>
                </a:lnTo>
                <a:lnTo>
                  <a:pt x="338" y="232"/>
                </a:lnTo>
                <a:lnTo>
                  <a:pt x="338" y="232"/>
                </a:lnTo>
                <a:lnTo>
                  <a:pt x="314" y="234"/>
                </a:lnTo>
                <a:lnTo>
                  <a:pt x="288" y="240"/>
                </a:lnTo>
                <a:lnTo>
                  <a:pt x="264" y="248"/>
                </a:lnTo>
                <a:lnTo>
                  <a:pt x="240" y="258"/>
                </a:lnTo>
                <a:lnTo>
                  <a:pt x="240" y="46"/>
                </a:lnTo>
                <a:close/>
                <a:moveTo>
                  <a:pt x="44" y="36"/>
                </a:moveTo>
                <a:lnTo>
                  <a:pt x="44" y="36"/>
                </a:lnTo>
                <a:lnTo>
                  <a:pt x="64" y="28"/>
                </a:lnTo>
                <a:lnTo>
                  <a:pt x="84" y="22"/>
                </a:lnTo>
                <a:lnTo>
                  <a:pt x="104" y="18"/>
                </a:lnTo>
                <a:lnTo>
                  <a:pt x="126" y="16"/>
                </a:lnTo>
                <a:lnTo>
                  <a:pt x="126" y="16"/>
                </a:lnTo>
                <a:lnTo>
                  <a:pt x="152" y="18"/>
                </a:lnTo>
                <a:lnTo>
                  <a:pt x="176" y="24"/>
                </a:lnTo>
                <a:lnTo>
                  <a:pt x="200" y="32"/>
                </a:lnTo>
                <a:lnTo>
                  <a:pt x="224" y="46"/>
                </a:lnTo>
                <a:lnTo>
                  <a:pt x="224" y="258"/>
                </a:lnTo>
                <a:lnTo>
                  <a:pt x="224" y="258"/>
                </a:lnTo>
                <a:lnTo>
                  <a:pt x="200" y="248"/>
                </a:lnTo>
                <a:lnTo>
                  <a:pt x="176" y="240"/>
                </a:lnTo>
                <a:lnTo>
                  <a:pt x="152" y="234"/>
                </a:lnTo>
                <a:lnTo>
                  <a:pt x="126" y="232"/>
                </a:lnTo>
                <a:lnTo>
                  <a:pt x="126" y="232"/>
                </a:lnTo>
                <a:lnTo>
                  <a:pt x="104" y="234"/>
                </a:lnTo>
                <a:lnTo>
                  <a:pt x="84" y="238"/>
                </a:lnTo>
                <a:lnTo>
                  <a:pt x="64" y="242"/>
                </a:lnTo>
                <a:lnTo>
                  <a:pt x="44" y="250"/>
                </a:lnTo>
                <a:lnTo>
                  <a:pt x="44" y="36"/>
                </a:lnTo>
                <a:close/>
                <a:moveTo>
                  <a:pt x="450" y="260"/>
                </a:moveTo>
                <a:lnTo>
                  <a:pt x="450" y="260"/>
                </a:lnTo>
                <a:lnTo>
                  <a:pt x="450" y="268"/>
                </a:lnTo>
                <a:lnTo>
                  <a:pt x="446" y="274"/>
                </a:lnTo>
                <a:lnTo>
                  <a:pt x="442" y="280"/>
                </a:lnTo>
                <a:lnTo>
                  <a:pt x="436" y="286"/>
                </a:lnTo>
                <a:lnTo>
                  <a:pt x="436" y="286"/>
                </a:lnTo>
                <a:lnTo>
                  <a:pt x="430" y="288"/>
                </a:lnTo>
                <a:lnTo>
                  <a:pt x="422" y="290"/>
                </a:lnTo>
                <a:lnTo>
                  <a:pt x="416" y="290"/>
                </a:lnTo>
                <a:lnTo>
                  <a:pt x="408" y="286"/>
                </a:lnTo>
                <a:lnTo>
                  <a:pt x="408" y="286"/>
                </a:lnTo>
                <a:lnTo>
                  <a:pt x="390" y="278"/>
                </a:lnTo>
                <a:lnTo>
                  <a:pt x="372" y="272"/>
                </a:lnTo>
                <a:lnTo>
                  <a:pt x="354" y="268"/>
                </a:lnTo>
                <a:lnTo>
                  <a:pt x="334" y="268"/>
                </a:lnTo>
                <a:lnTo>
                  <a:pt x="334" y="268"/>
                </a:lnTo>
                <a:lnTo>
                  <a:pt x="312" y="270"/>
                </a:lnTo>
                <a:lnTo>
                  <a:pt x="288" y="274"/>
                </a:lnTo>
                <a:lnTo>
                  <a:pt x="268" y="284"/>
                </a:lnTo>
                <a:lnTo>
                  <a:pt x="246" y="294"/>
                </a:lnTo>
                <a:lnTo>
                  <a:pt x="246" y="294"/>
                </a:lnTo>
                <a:lnTo>
                  <a:pt x="240" y="298"/>
                </a:lnTo>
                <a:lnTo>
                  <a:pt x="232" y="300"/>
                </a:lnTo>
                <a:lnTo>
                  <a:pt x="224" y="298"/>
                </a:lnTo>
                <a:lnTo>
                  <a:pt x="216" y="294"/>
                </a:lnTo>
                <a:lnTo>
                  <a:pt x="216" y="294"/>
                </a:lnTo>
                <a:lnTo>
                  <a:pt x="196" y="284"/>
                </a:lnTo>
                <a:lnTo>
                  <a:pt x="174" y="274"/>
                </a:lnTo>
                <a:lnTo>
                  <a:pt x="152" y="270"/>
                </a:lnTo>
                <a:lnTo>
                  <a:pt x="128" y="268"/>
                </a:lnTo>
                <a:lnTo>
                  <a:pt x="128" y="268"/>
                </a:lnTo>
                <a:lnTo>
                  <a:pt x="108" y="268"/>
                </a:lnTo>
                <a:lnTo>
                  <a:pt x="90" y="272"/>
                </a:lnTo>
                <a:lnTo>
                  <a:pt x="72" y="278"/>
                </a:lnTo>
                <a:lnTo>
                  <a:pt x="54" y="286"/>
                </a:lnTo>
                <a:lnTo>
                  <a:pt x="54" y="286"/>
                </a:lnTo>
                <a:lnTo>
                  <a:pt x="46" y="290"/>
                </a:lnTo>
                <a:lnTo>
                  <a:pt x="40" y="290"/>
                </a:lnTo>
                <a:lnTo>
                  <a:pt x="32" y="288"/>
                </a:lnTo>
                <a:lnTo>
                  <a:pt x="26" y="286"/>
                </a:lnTo>
                <a:lnTo>
                  <a:pt x="26" y="286"/>
                </a:lnTo>
                <a:lnTo>
                  <a:pt x="20" y="280"/>
                </a:lnTo>
                <a:lnTo>
                  <a:pt x="16" y="274"/>
                </a:lnTo>
                <a:lnTo>
                  <a:pt x="14" y="268"/>
                </a:lnTo>
                <a:lnTo>
                  <a:pt x="12" y="260"/>
                </a:lnTo>
                <a:lnTo>
                  <a:pt x="12" y="80"/>
                </a:lnTo>
                <a:lnTo>
                  <a:pt x="12" y="80"/>
                </a:lnTo>
                <a:lnTo>
                  <a:pt x="14" y="72"/>
                </a:lnTo>
                <a:lnTo>
                  <a:pt x="16" y="66"/>
                </a:lnTo>
                <a:lnTo>
                  <a:pt x="20" y="58"/>
                </a:lnTo>
                <a:lnTo>
                  <a:pt x="26" y="54"/>
                </a:lnTo>
                <a:lnTo>
                  <a:pt x="26" y="264"/>
                </a:lnTo>
                <a:lnTo>
                  <a:pt x="26" y="264"/>
                </a:lnTo>
                <a:lnTo>
                  <a:pt x="28" y="268"/>
                </a:lnTo>
                <a:lnTo>
                  <a:pt x="30" y="272"/>
                </a:lnTo>
                <a:lnTo>
                  <a:pt x="30" y="272"/>
                </a:lnTo>
                <a:lnTo>
                  <a:pt x="36" y="272"/>
                </a:lnTo>
                <a:lnTo>
                  <a:pt x="40" y="272"/>
                </a:lnTo>
                <a:lnTo>
                  <a:pt x="40" y="272"/>
                </a:lnTo>
                <a:lnTo>
                  <a:pt x="60" y="262"/>
                </a:lnTo>
                <a:lnTo>
                  <a:pt x="82" y="256"/>
                </a:lnTo>
                <a:lnTo>
                  <a:pt x="104" y="252"/>
                </a:lnTo>
                <a:lnTo>
                  <a:pt x="126" y="250"/>
                </a:lnTo>
                <a:lnTo>
                  <a:pt x="126" y="250"/>
                </a:lnTo>
                <a:lnTo>
                  <a:pt x="152" y="252"/>
                </a:lnTo>
                <a:lnTo>
                  <a:pt x="178" y="258"/>
                </a:lnTo>
                <a:lnTo>
                  <a:pt x="204" y="268"/>
                </a:lnTo>
                <a:lnTo>
                  <a:pt x="228" y="280"/>
                </a:lnTo>
                <a:lnTo>
                  <a:pt x="228" y="280"/>
                </a:lnTo>
                <a:lnTo>
                  <a:pt x="228" y="282"/>
                </a:lnTo>
                <a:lnTo>
                  <a:pt x="228" y="282"/>
                </a:lnTo>
                <a:lnTo>
                  <a:pt x="228" y="282"/>
                </a:lnTo>
                <a:lnTo>
                  <a:pt x="230" y="282"/>
                </a:lnTo>
                <a:lnTo>
                  <a:pt x="230" y="282"/>
                </a:lnTo>
                <a:lnTo>
                  <a:pt x="230" y="282"/>
                </a:lnTo>
                <a:lnTo>
                  <a:pt x="232" y="282"/>
                </a:lnTo>
                <a:lnTo>
                  <a:pt x="232" y="282"/>
                </a:lnTo>
                <a:lnTo>
                  <a:pt x="232" y="282"/>
                </a:lnTo>
                <a:lnTo>
                  <a:pt x="232" y="282"/>
                </a:lnTo>
                <a:lnTo>
                  <a:pt x="234" y="282"/>
                </a:lnTo>
                <a:lnTo>
                  <a:pt x="234" y="282"/>
                </a:lnTo>
                <a:lnTo>
                  <a:pt x="234" y="282"/>
                </a:lnTo>
                <a:lnTo>
                  <a:pt x="236" y="282"/>
                </a:lnTo>
                <a:lnTo>
                  <a:pt x="236" y="282"/>
                </a:lnTo>
                <a:lnTo>
                  <a:pt x="236" y="282"/>
                </a:lnTo>
                <a:lnTo>
                  <a:pt x="236" y="282"/>
                </a:lnTo>
                <a:lnTo>
                  <a:pt x="236" y="280"/>
                </a:lnTo>
                <a:lnTo>
                  <a:pt x="236" y="280"/>
                </a:lnTo>
                <a:lnTo>
                  <a:pt x="236" y="280"/>
                </a:lnTo>
                <a:lnTo>
                  <a:pt x="260" y="268"/>
                </a:lnTo>
                <a:lnTo>
                  <a:pt x="286" y="258"/>
                </a:lnTo>
                <a:lnTo>
                  <a:pt x="312" y="252"/>
                </a:lnTo>
                <a:lnTo>
                  <a:pt x="338" y="250"/>
                </a:lnTo>
                <a:lnTo>
                  <a:pt x="338" y="250"/>
                </a:lnTo>
                <a:lnTo>
                  <a:pt x="362" y="252"/>
                </a:lnTo>
                <a:lnTo>
                  <a:pt x="384" y="256"/>
                </a:lnTo>
                <a:lnTo>
                  <a:pt x="404" y="262"/>
                </a:lnTo>
                <a:lnTo>
                  <a:pt x="424" y="272"/>
                </a:lnTo>
                <a:lnTo>
                  <a:pt x="424" y="272"/>
                </a:lnTo>
                <a:lnTo>
                  <a:pt x="430" y="272"/>
                </a:lnTo>
                <a:lnTo>
                  <a:pt x="434" y="272"/>
                </a:lnTo>
                <a:lnTo>
                  <a:pt x="434" y="272"/>
                </a:lnTo>
                <a:lnTo>
                  <a:pt x="436" y="268"/>
                </a:lnTo>
                <a:lnTo>
                  <a:pt x="438" y="264"/>
                </a:lnTo>
                <a:lnTo>
                  <a:pt x="438" y="56"/>
                </a:lnTo>
                <a:lnTo>
                  <a:pt x="438" y="56"/>
                </a:lnTo>
                <a:lnTo>
                  <a:pt x="442" y="60"/>
                </a:lnTo>
                <a:lnTo>
                  <a:pt x="446" y="66"/>
                </a:lnTo>
                <a:lnTo>
                  <a:pt x="450" y="72"/>
                </a:lnTo>
                <a:lnTo>
                  <a:pt x="450" y="80"/>
                </a:lnTo>
                <a:lnTo>
                  <a:pt x="450"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 name="Slide Number Placeholder 2"/>
          <p:cNvSpPr>
            <a:spLocks noGrp="1"/>
          </p:cNvSpPr>
          <p:nvPr>
            <p:ph type="sldNum" sz="quarter" idx="4"/>
          </p:nvPr>
        </p:nvSpPr>
        <p:spPr/>
        <p:txBody>
          <a:bodyPr/>
          <a:lstStyle/>
          <a:p>
            <a:pPr>
              <a:defRPr/>
            </a:pPr>
            <a:r>
              <a:rPr lang="en-US" dirty="0"/>
              <a:t>Visual 3.</a:t>
            </a:r>
            <a:fld id="{167A036F-738C-4416-983E-5B04119587A4}" type="slidenum">
              <a:rPr lang="en-US" smtClean="0"/>
              <a:pPr>
                <a:defRPr/>
              </a:pPr>
              <a:t>11</a:t>
            </a:fld>
            <a:endParaRPr lang="en-US" dirty="0"/>
          </a:p>
        </p:txBody>
      </p:sp>
    </p:spTree>
    <p:extLst>
      <p:ext uri="{BB962C8B-B14F-4D97-AF65-F5344CB8AC3E}">
        <p14:creationId xmlns:p14="http://schemas.microsoft.com/office/powerpoint/2010/main" val="157566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chemeClr val="accent1">
                    <a:lumMod val="60000"/>
                    <a:lumOff val="40000"/>
                  </a:schemeClr>
                </a:solidFill>
              </a:rPr>
              <a:t>Types of Facilities</a:t>
            </a:r>
          </a:p>
        </p:txBody>
      </p:sp>
      <p:grpSp>
        <p:nvGrpSpPr>
          <p:cNvPr id="9" name="Group 8" descr="What is a facility?"/>
          <p:cNvGrpSpPr/>
          <p:nvPr/>
        </p:nvGrpSpPr>
        <p:grpSpPr>
          <a:xfrm>
            <a:off x="243167" y="1168290"/>
            <a:ext cx="4278000" cy="3311697"/>
            <a:chOff x="3758505" y="4825443"/>
            <a:chExt cx="1530000" cy="3063934"/>
          </a:xfrm>
        </p:grpSpPr>
        <p:sp>
          <p:nvSpPr>
            <p:cNvPr id="11" name="Freeform 4"/>
            <p:cNvSpPr>
              <a:spLocks/>
            </p:cNvSpPr>
            <p:nvPr/>
          </p:nvSpPr>
          <p:spPr bwMode="auto">
            <a:xfrm>
              <a:off x="3758505" y="4937188"/>
              <a:ext cx="1530000" cy="295218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003366"/>
              </a:solidFill>
              <a:round/>
              <a:headEnd/>
              <a:tailEnd/>
            </a:ln>
          </p:spPr>
          <p:txBody>
            <a:bodyPr lIns="52153" tIns="52153" rIns="52153" bIns="52153">
              <a:noAutofit/>
            </a:bodyPr>
            <a:lstStyle/>
            <a:p>
              <a:pPr defTabSz="1042988">
                <a:spcAft>
                  <a:spcPts val="400"/>
                </a:spcAft>
                <a:buClrTx/>
                <a:buSzTx/>
                <a:buFontTx/>
                <a:buNone/>
              </a:pPr>
              <a:endParaRPr lang="en-GB" sz="1200" dirty="0">
                <a:solidFill>
                  <a:srgbClr val="003366"/>
                </a:solidFill>
                <a:cs typeface="Arial" pitchFamily="34" charset="0"/>
              </a:endParaRPr>
            </a:p>
          </p:txBody>
        </p:sp>
        <p:sp>
          <p:nvSpPr>
            <p:cNvPr id="10" name="AutoShape 3"/>
            <p:cNvSpPr>
              <a:spLocks noChangeArrowheads="1"/>
            </p:cNvSpPr>
            <p:nvPr/>
          </p:nvSpPr>
          <p:spPr bwMode="auto">
            <a:xfrm rot="16200000" flipH="1">
              <a:off x="4226771" y="4357318"/>
              <a:ext cx="593609" cy="1529859"/>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3D8BB1"/>
            </a:solidFill>
            <a:ln w="12700">
              <a:solidFill>
                <a:schemeClr val="accent4"/>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endParaRPr lang="en-GB" sz="200" b="1" dirty="0">
                <a:solidFill>
                  <a:srgbClr val="003366"/>
                </a:solidFill>
                <a:cs typeface="Arial" pitchFamily="34" charset="0"/>
              </a:endParaRPr>
            </a:p>
            <a:p>
              <a:pPr algn="ctr" defTabSz="1042988" eaLnBrk="0" hangingPunct="0">
                <a:spcAft>
                  <a:spcPts val="400"/>
                </a:spcAft>
                <a:buClrTx/>
                <a:buSzTx/>
                <a:buFontTx/>
                <a:buNone/>
              </a:pPr>
              <a:r>
                <a:rPr lang="en-GB" sz="2000" b="1" dirty="0">
                  <a:solidFill>
                    <a:schemeClr val="bg1"/>
                  </a:solidFill>
                  <a:cs typeface="Arial" pitchFamily="34" charset="0"/>
                </a:rPr>
                <a:t>What is a Facility?</a:t>
              </a:r>
              <a:endParaRPr lang="en-GB" sz="2000" b="1" i="1" dirty="0">
                <a:solidFill>
                  <a:schemeClr val="bg1"/>
                </a:solidFill>
                <a:cs typeface="Arial" pitchFamily="34" charset="0"/>
              </a:endParaRPr>
            </a:p>
          </p:txBody>
        </p:sp>
      </p:grpSp>
      <p:sp>
        <p:nvSpPr>
          <p:cNvPr id="4" name="TextBox 3"/>
          <p:cNvSpPr txBox="1"/>
          <p:nvPr/>
        </p:nvSpPr>
        <p:spPr>
          <a:xfrm>
            <a:off x="333780" y="1920335"/>
            <a:ext cx="4096773" cy="2554545"/>
          </a:xfrm>
          <a:prstGeom prst="rect">
            <a:avLst/>
          </a:prstGeom>
          <a:noFill/>
        </p:spPr>
        <p:txBody>
          <a:bodyPr wrap="square" rtlCol="0">
            <a:spAutoFit/>
          </a:bodyPr>
          <a:lstStyle/>
          <a:p>
            <a:r>
              <a:rPr lang="en-US" sz="2000" dirty="0">
                <a:solidFill>
                  <a:schemeClr val="tx2">
                    <a:lumMod val="75000"/>
                    <a:lumOff val="25000"/>
                  </a:schemeClr>
                </a:solidFill>
              </a:rPr>
              <a:t>A publicly or PNP-owned building, works, system, or equipment, built or manufactured, or an improved and maintained natural feature.</a:t>
            </a:r>
          </a:p>
          <a:p>
            <a:pPr marL="285750" lvl="1" indent="-285750">
              <a:buFont typeface="Arial" panose="020B0604020202020204" pitchFamily="34" charset="0"/>
              <a:buChar char="•"/>
            </a:pPr>
            <a:r>
              <a:rPr lang="en-US" sz="2000" dirty="0">
                <a:solidFill>
                  <a:schemeClr val="tx2">
                    <a:lumMod val="75000"/>
                    <a:lumOff val="25000"/>
                  </a:schemeClr>
                </a:solidFill>
              </a:rPr>
              <a:t>A building is defined as at least having two walls and roof</a:t>
            </a:r>
          </a:p>
          <a:p>
            <a:pPr marL="285750" lvl="1" indent="-285750">
              <a:buFont typeface="Arial" panose="020B0604020202020204" pitchFamily="34" charset="0"/>
              <a:buChar char="•"/>
            </a:pPr>
            <a:r>
              <a:rPr lang="en-US" sz="2000" dirty="0">
                <a:solidFill>
                  <a:schemeClr val="tx2">
                    <a:lumMod val="75000"/>
                    <a:lumOff val="25000"/>
                  </a:schemeClr>
                </a:solidFill>
              </a:rPr>
              <a:t>Groups of buildings are not “a facility”</a:t>
            </a:r>
          </a:p>
        </p:txBody>
      </p:sp>
      <p:grpSp>
        <p:nvGrpSpPr>
          <p:cNvPr id="17" name="Group 16" descr="Types of facilities"/>
          <p:cNvGrpSpPr/>
          <p:nvPr/>
        </p:nvGrpSpPr>
        <p:grpSpPr>
          <a:xfrm>
            <a:off x="4650060" y="1168291"/>
            <a:ext cx="4278003" cy="3306589"/>
            <a:chOff x="3758505" y="4825443"/>
            <a:chExt cx="1530001" cy="3059208"/>
          </a:xfrm>
        </p:grpSpPr>
        <p:sp>
          <p:nvSpPr>
            <p:cNvPr id="19" name="Freeform 4"/>
            <p:cNvSpPr>
              <a:spLocks/>
            </p:cNvSpPr>
            <p:nvPr/>
          </p:nvSpPr>
          <p:spPr bwMode="auto">
            <a:xfrm>
              <a:off x="3758505" y="4937189"/>
              <a:ext cx="1530000" cy="2947462"/>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006699"/>
              </a:solidFill>
              <a:round/>
              <a:headEnd/>
              <a:tailEnd/>
            </a:ln>
          </p:spPr>
          <p:txBody>
            <a:bodyPr lIns="52153" tIns="52153" rIns="52153" bIns="52153">
              <a:noAutofit/>
            </a:bodyPr>
            <a:lstStyle/>
            <a:p>
              <a:pPr defTabSz="1042988">
                <a:spcAft>
                  <a:spcPts val="400"/>
                </a:spcAft>
                <a:buClrTx/>
                <a:buSzTx/>
                <a:buFontTx/>
                <a:buNone/>
              </a:pPr>
              <a:endParaRPr lang="en-GB" sz="1200" dirty="0">
                <a:solidFill>
                  <a:srgbClr val="003366"/>
                </a:solidFill>
                <a:cs typeface="Arial" pitchFamily="34" charset="0"/>
              </a:endParaRPr>
            </a:p>
          </p:txBody>
        </p:sp>
        <p:sp>
          <p:nvSpPr>
            <p:cNvPr id="20" name="Rectangle 19"/>
            <p:cNvSpPr>
              <a:spLocks noChangeArrowheads="1"/>
            </p:cNvSpPr>
            <p:nvPr/>
          </p:nvSpPr>
          <p:spPr bwMode="auto">
            <a:xfrm>
              <a:off x="3805700" y="5544600"/>
              <a:ext cx="1452805" cy="980243"/>
            </a:xfrm>
            <a:prstGeom prst="rect">
              <a:avLst/>
            </a:prstGeom>
            <a:noFill/>
            <a:ln w="12700">
              <a:noFill/>
              <a:miter lim="800000"/>
              <a:headEnd/>
              <a:tailEnd/>
            </a:ln>
            <a:effectLst/>
          </p:spPr>
          <p:txBody>
            <a:bodyPr lIns="0" tIns="0" rIns="0" bIns="0">
              <a:noAutofit/>
            </a:bodyPr>
            <a:lstStyle/>
            <a:p>
              <a:pPr marL="285750" indent="-285750">
                <a:buFont typeface="Arial" panose="020B0604020202020204" pitchFamily="34" charset="0"/>
                <a:buChar char="•"/>
              </a:pPr>
              <a:endParaRPr lang="en-US" sz="2100" dirty="0"/>
            </a:p>
          </p:txBody>
        </p:sp>
        <p:sp>
          <p:nvSpPr>
            <p:cNvPr id="18" name="AutoShape 3"/>
            <p:cNvSpPr>
              <a:spLocks noChangeArrowheads="1"/>
            </p:cNvSpPr>
            <p:nvPr/>
          </p:nvSpPr>
          <p:spPr bwMode="auto">
            <a:xfrm rot="16200000" flipH="1">
              <a:off x="4226701" y="4357248"/>
              <a:ext cx="593609" cy="1530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003366"/>
            </a:solidFill>
            <a:ln w="12700">
              <a:solidFill>
                <a:srgbClr val="006699"/>
              </a:solidFill>
              <a:miter lim="800000"/>
              <a:headEnd/>
              <a:tailEnd/>
            </a:ln>
          </p:spPr>
          <p:txBody>
            <a:bodyPr vert="eaVert" lIns="52153" tIns="52153" rIns="52153" bIns="52153">
              <a:noAutofit/>
            </a:bodyPr>
            <a:lstStyle/>
            <a:p>
              <a:pPr algn="ctr" defTabSz="1042988" eaLnBrk="0" hangingPunct="0">
                <a:spcAft>
                  <a:spcPts val="400"/>
                </a:spcAft>
                <a:buClrTx/>
                <a:buSzTx/>
                <a:buFontTx/>
                <a:buNone/>
              </a:pPr>
              <a:endParaRPr lang="en-GB" sz="200" b="1" dirty="0">
                <a:solidFill>
                  <a:srgbClr val="003366"/>
                </a:solidFill>
                <a:cs typeface="Arial" pitchFamily="34" charset="0"/>
              </a:endParaRPr>
            </a:p>
            <a:p>
              <a:pPr algn="ctr" defTabSz="1042988" eaLnBrk="0" hangingPunct="0">
                <a:spcAft>
                  <a:spcPts val="400"/>
                </a:spcAft>
                <a:buClrTx/>
                <a:buSzTx/>
                <a:buFontTx/>
                <a:buNone/>
              </a:pPr>
              <a:r>
                <a:rPr lang="en-GB" sz="2000" b="1" dirty="0">
                  <a:solidFill>
                    <a:schemeClr val="bg1"/>
                  </a:solidFill>
                  <a:cs typeface="Arial" pitchFamily="34" charset="0"/>
                </a:rPr>
                <a:t>Types of Facilities</a:t>
              </a:r>
              <a:endParaRPr lang="en-GB" sz="2000" b="1" i="1" dirty="0">
                <a:solidFill>
                  <a:schemeClr val="bg1"/>
                </a:solidFill>
                <a:cs typeface="Arial" pitchFamily="34" charset="0"/>
              </a:endParaRPr>
            </a:p>
          </p:txBody>
        </p:sp>
      </p:grpSp>
      <p:sp>
        <p:nvSpPr>
          <p:cNvPr id="21" name="Rectangle 20"/>
          <p:cNvSpPr>
            <a:spLocks noChangeArrowheads="1"/>
          </p:cNvSpPr>
          <p:nvPr/>
        </p:nvSpPr>
        <p:spPr bwMode="auto">
          <a:xfrm>
            <a:off x="4782019" y="1972979"/>
            <a:ext cx="4104099" cy="1837084"/>
          </a:xfrm>
          <a:prstGeom prst="rect">
            <a:avLst/>
          </a:prstGeom>
          <a:noFill/>
          <a:ln w="12700">
            <a:noFill/>
            <a:miter lim="800000"/>
            <a:headEnd/>
            <a:tailEnd/>
          </a:ln>
          <a:effectLst/>
        </p:spPr>
        <p:txBody>
          <a:bodyPr lIns="0" tIns="0" rIns="0" bIns="0">
            <a:noAutofit/>
          </a:bodyPr>
          <a:lstStyle/>
          <a:p>
            <a:pPr marL="91440" indent="-182880">
              <a:buFont typeface="Arial" panose="020B0604020202020204" pitchFamily="34" charset="0"/>
              <a:buChar char="•"/>
            </a:pPr>
            <a:r>
              <a:rPr lang="en-US" sz="2000" dirty="0">
                <a:solidFill>
                  <a:schemeClr val="tx2">
                    <a:lumMod val="75000"/>
                    <a:lumOff val="25000"/>
                  </a:schemeClr>
                </a:solidFill>
              </a:rPr>
              <a:t>Buildings</a:t>
            </a:r>
          </a:p>
          <a:p>
            <a:pPr marL="91440" indent="-182880">
              <a:buFont typeface="Arial" panose="020B0604020202020204" pitchFamily="34" charset="0"/>
              <a:buChar char="•"/>
            </a:pPr>
            <a:r>
              <a:rPr lang="en-US" sz="2000" dirty="0">
                <a:solidFill>
                  <a:schemeClr val="tx2">
                    <a:lumMod val="75000"/>
                    <a:lumOff val="25000"/>
                  </a:schemeClr>
                </a:solidFill>
              </a:rPr>
              <a:t>Federal Public Works</a:t>
            </a:r>
          </a:p>
          <a:p>
            <a:pPr marL="91440" indent="-182880">
              <a:buFont typeface="Arial" panose="020B0604020202020204" pitchFamily="34" charset="0"/>
              <a:buChar char="•"/>
            </a:pPr>
            <a:r>
              <a:rPr lang="en-US" sz="2000" dirty="0">
                <a:solidFill>
                  <a:schemeClr val="tx2">
                    <a:lumMod val="75000"/>
                    <a:lumOff val="25000"/>
                  </a:schemeClr>
                </a:solidFill>
              </a:rPr>
              <a:t>Roads</a:t>
            </a:r>
          </a:p>
          <a:p>
            <a:pPr marL="91440" indent="-182880">
              <a:buFont typeface="Arial" panose="020B0604020202020204" pitchFamily="34" charset="0"/>
              <a:buChar char="•"/>
            </a:pPr>
            <a:r>
              <a:rPr lang="en-US" sz="2000" dirty="0">
                <a:solidFill>
                  <a:schemeClr val="tx2">
                    <a:lumMod val="75000"/>
                    <a:lumOff val="25000"/>
                  </a:schemeClr>
                </a:solidFill>
              </a:rPr>
              <a:t>Systems</a:t>
            </a:r>
          </a:p>
          <a:p>
            <a:pPr marL="91440" indent="-182880">
              <a:buFont typeface="Arial" panose="020B0604020202020204" pitchFamily="34" charset="0"/>
              <a:buChar char="•"/>
            </a:pPr>
            <a:r>
              <a:rPr lang="en-US" sz="2000" dirty="0">
                <a:solidFill>
                  <a:schemeClr val="tx2">
                    <a:lumMod val="75000"/>
                    <a:lumOff val="25000"/>
                  </a:schemeClr>
                </a:solidFill>
              </a:rPr>
              <a:t>Equipment (built or manufactured)</a:t>
            </a:r>
          </a:p>
          <a:p>
            <a:pPr marL="91440" indent="-182880">
              <a:buFont typeface="Arial" panose="020B0604020202020204" pitchFamily="34" charset="0"/>
              <a:buChar char="•"/>
            </a:pPr>
            <a:r>
              <a:rPr lang="en-US" sz="2000" dirty="0">
                <a:solidFill>
                  <a:schemeClr val="tx2">
                    <a:lumMod val="75000"/>
                    <a:lumOff val="25000"/>
                  </a:schemeClr>
                </a:solidFill>
              </a:rPr>
              <a:t>Public Parks</a:t>
            </a:r>
          </a:p>
        </p:txBody>
      </p:sp>
      <p:grpSp>
        <p:nvGrpSpPr>
          <p:cNvPr id="27" name="Group 26" descr="Facility Icon"/>
          <p:cNvGrpSpPr/>
          <p:nvPr/>
        </p:nvGrpSpPr>
        <p:grpSpPr>
          <a:xfrm>
            <a:off x="7818086" y="161060"/>
            <a:ext cx="868714" cy="707127"/>
            <a:chOff x="2724333" y="1093201"/>
            <a:chExt cx="5416057" cy="4315141"/>
          </a:xfrm>
        </p:grpSpPr>
        <p:sp>
          <p:nvSpPr>
            <p:cNvPr id="28" name="AutoShape 13"/>
            <p:cNvSpPr>
              <a:spLocks noChangeArrowheads="1"/>
            </p:cNvSpPr>
            <p:nvPr/>
          </p:nvSpPr>
          <p:spPr bwMode="auto">
            <a:xfrm>
              <a:off x="2724333" y="1093201"/>
              <a:ext cx="5416057" cy="4315141"/>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1376997" tIns="45720" rIns="1376998"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29" name="AutoShape 14"/>
            <p:cNvSpPr>
              <a:spLocks noChangeArrowheads="1"/>
            </p:cNvSpPr>
            <p:nvPr/>
          </p:nvSpPr>
          <p:spPr bwMode="auto">
            <a:xfrm>
              <a:off x="3398451" y="1104352"/>
              <a:ext cx="4067821" cy="3237242"/>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30" name="AutoShape 15"/>
            <p:cNvSpPr>
              <a:spLocks noChangeArrowheads="1"/>
            </p:cNvSpPr>
            <p:nvPr/>
          </p:nvSpPr>
          <p:spPr bwMode="auto">
            <a:xfrm>
              <a:off x="4076421" y="1104352"/>
              <a:ext cx="2711881" cy="2159343"/>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31"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grpSp>
      <p:sp>
        <p:nvSpPr>
          <p:cNvPr id="23" name="Oval 22" descr="PAPPG Icon"/>
          <p:cNvSpPr/>
          <p:nvPr/>
        </p:nvSpPr>
        <p:spPr bwMode="ltGray">
          <a:xfrm>
            <a:off x="377716" y="4817835"/>
            <a:ext cx="611119" cy="611119"/>
          </a:xfrm>
          <a:prstGeom prst="ellipse">
            <a:avLst/>
          </a:prstGeom>
          <a:solidFill>
            <a:srgbClr val="0033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5" name="Freeform 799" descr="PAPPG Icon"/>
          <p:cNvSpPr>
            <a:spLocks noEditPoints="1"/>
          </p:cNvSpPr>
          <p:nvPr/>
        </p:nvSpPr>
        <p:spPr bwMode="auto">
          <a:xfrm>
            <a:off x="492107" y="4928810"/>
            <a:ext cx="382339" cy="342689"/>
          </a:xfrm>
          <a:custGeom>
            <a:avLst/>
            <a:gdLst>
              <a:gd name="T0" fmla="*/ 142 w 462"/>
              <a:gd name="T1" fmla="*/ 90 h 312"/>
              <a:gd name="T2" fmla="*/ 192 w 462"/>
              <a:gd name="T3" fmla="*/ 98 h 312"/>
              <a:gd name="T4" fmla="*/ 194 w 462"/>
              <a:gd name="T5" fmla="*/ 84 h 312"/>
              <a:gd name="T6" fmla="*/ 126 w 462"/>
              <a:gd name="T7" fmla="*/ 72 h 312"/>
              <a:gd name="T8" fmla="*/ 62 w 462"/>
              <a:gd name="T9" fmla="*/ 84 h 312"/>
              <a:gd name="T10" fmla="*/ 68 w 462"/>
              <a:gd name="T11" fmla="*/ 98 h 312"/>
              <a:gd name="T12" fmla="*/ 126 w 462"/>
              <a:gd name="T13" fmla="*/ 132 h 312"/>
              <a:gd name="T14" fmla="*/ 186 w 462"/>
              <a:gd name="T15" fmla="*/ 142 h 312"/>
              <a:gd name="T16" fmla="*/ 198 w 462"/>
              <a:gd name="T17" fmla="*/ 134 h 312"/>
              <a:gd name="T18" fmla="*/ 160 w 462"/>
              <a:gd name="T19" fmla="*/ 118 h 312"/>
              <a:gd name="T20" fmla="*/ 66 w 462"/>
              <a:gd name="T21" fmla="*/ 124 h 312"/>
              <a:gd name="T22" fmla="*/ 62 w 462"/>
              <a:gd name="T23" fmla="*/ 138 h 312"/>
              <a:gd name="T24" fmla="*/ 186 w 462"/>
              <a:gd name="T25" fmla="*/ 186 h 312"/>
              <a:gd name="T26" fmla="*/ 198 w 462"/>
              <a:gd name="T27" fmla="*/ 180 h 312"/>
              <a:gd name="T28" fmla="*/ 176 w 462"/>
              <a:gd name="T29" fmla="*/ 164 h 312"/>
              <a:gd name="T30" fmla="*/ 66 w 462"/>
              <a:gd name="T31" fmla="*/ 166 h 312"/>
              <a:gd name="T32" fmla="*/ 60 w 462"/>
              <a:gd name="T33" fmla="*/ 178 h 312"/>
              <a:gd name="T34" fmla="*/ 98 w 462"/>
              <a:gd name="T35" fmla="*/ 178 h 312"/>
              <a:gd name="T36" fmla="*/ 186 w 462"/>
              <a:gd name="T37" fmla="*/ 186 h 312"/>
              <a:gd name="T38" fmla="*/ 438 w 462"/>
              <a:gd name="T39" fmla="*/ 30 h 312"/>
              <a:gd name="T40" fmla="*/ 364 w 462"/>
              <a:gd name="T41" fmla="*/ 2 h 312"/>
              <a:gd name="T42" fmla="*/ 232 w 462"/>
              <a:gd name="T43" fmla="*/ 30 h 312"/>
              <a:gd name="T44" fmla="*/ 126 w 462"/>
              <a:gd name="T45" fmla="*/ 0 h 312"/>
              <a:gd name="T46" fmla="*/ 28 w 462"/>
              <a:gd name="T47" fmla="*/ 26 h 312"/>
              <a:gd name="T48" fmla="*/ 22 w 462"/>
              <a:gd name="T49" fmla="*/ 42 h 312"/>
              <a:gd name="T50" fmla="*/ 0 w 462"/>
              <a:gd name="T51" fmla="*/ 260 h 312"/>
              <a:gd name="T52" fmla="*/ 30 w 462"/>
              <a:gd name="T53" fmla="*/ 300 h 312"/>
              <a:gd name="T54" fmla="*/ 92 w 462"/>
              <a:gd name="T55" fmla="*/ 284 h 312"/>
              <a:gd name="T56" fmla="*/ 190 w 462"/>
              <a:gd name="T57" fmla="*/ 294 h 312"/>
              <a:gd name="T58" fmla="*/ 254 w 462"/>
              <a:gd name="T59" fmla="*/ 304 h 312"/>
              <a:gd name="T60" fmla="*/ 334 w 462"/>
              <a:gd name="T61" fmla="*/ 280 h 312"/>
              <a:gd name="T62" fmla="*/ 412 w 462"/>
              <a:gd name="T63" fmla="*/ 302 h 312"/>
              <a:gd name="T64" fmla="*/ 458 w 462"/>
              <a:gd name="T65" fmla="*/ 280 h 312"/>
              <a:gd name="T66" fmla="*/ 456 w 462"/>
              <a:gd name="T67" fmla="*/ 58 h 312"/>
              <a:gd name="T68" fmla="*/ 264 w 462"/>
              <a:gd name="T69" fmla="*/ 32 h 312"/>
              <a:gd name="T70" fmla="*/ 380 w 462"/>
              <a:gd name="T71" fmla="*/ 22 h 312"/>
              <a:gd name="T72" fmla="*/ 380 w 462"/>
              <a:gd name="T73" fmla="*/ 238 h 312"/>
              <a:gd name="T74" fmla="*/ 264 w 462"/>
              <a:gd name="T75" fmla="*/ 248 h 312"/>
              <a:gd name="T76" fmla="*/ 84 w 462"/>
              <a:gd name="T77" fmla="*/ 22 h 312"/>
              <a:gd name="T78" fmla="*/ 200 w 462"/>
              <a:gd name="T79" fmla="*/ 32 h 312"/>
              <a:gd name="T80" fmla="*/ 152 w 462"/>
              <a:gd name="T81" fmla="*/ 234 h 312"/>
              <a:gd name="T82" fmla="*/ 44 w 462"/>
              <a:gd name="T83" fmla="*/ 250 h 312"/>
              <a:gd name="T84" fmla="*/ 442 w 462"/>
              <a:gd name="T85" fmla="*/ 280 h 312"/>
              <a:gd name="T86" fmla="*/ 408 w 462"/>
              <a:gd name="T87" fmla="*/ 286 h 312"/>
              <a:gd name="T88" fmla="*/ 334 w 462"/>
              <a:gd name="T89" fmla="*/ 268 h 312"/>
              <a:gd name="T90" fmla="*/ 240 w 462"/>
              <a:gd name="T91" fmla="*/ 298 h 312"/>
              <a:gd name="T92" fmla="*/ 174 w 462"/>
              <a:gd name="T93" fmla="*/ 274 h 312"/>
              <a:gd name="T94" fmla="*/ 72 w 462"/>
              <a:gd name="T95" fmla="*/ 278 h 312"/>
              <a:gd name="T96" fmla="*/ 26 w 462"/>
              <a:gd name="T97" fmla="*/ 286 h 312"/>
              <a:gd name="T98" fmla="*/ 12 w 462"/>
              <a:gd name="T99" fmla="*/ 80 h 312"/>
              <a:gd name="T100" fmla="*/ 26 w 462"/>
              <a:gd name="T101" fmla="*/ 264 h 312"/>
              <a:gd name="T102" fmla="*/ 40 w 462"/>
              <a:gd name="T103" fmla="*/ 272 h 312"/>
              <a:gd name="T104" fmla="*/ 126 w 462"/>
              <a:gd name="T105" fmla="*/ 250 h 312"/>
              <a:gd name="T106" fmla="*/ 228 w 462"/>
              <a:gd name="T107" fmla="*/ 282 h 312"/>
              <a:gd name="T108" fmla="*/ 232 w 462"/>
              <a:gd name="T109" fmla="*/ 282 h 312"/>
              <a:gd name="T110" fmla="*/ 234 w 462"/>
              <a:gd name="T111" fmla="*/ 282 h 312"/>
              <a:gd name="T112" fmla="*/ 236 w 462"/>
              <a:gd name="T113" fmla="*/ 280 h 312"/>
              <a:gd name="T114" fmla="*/ 338 w 462"/>
              <a:gd name="T115" fmla="*/ 250 h 312"/>
              <a:gd name="T116" fmla="*/ 430 w 462"/>
              <a:gd name="T117" fmla="*/ 272 h 312"/>
              <a:gd name="T118" fmla="*/ 438 w 462"/>
              <a:gd name="T11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12">
                <a:moveTo>
                  <a:pt x="72" y="96"/>
                </a:moveTo>
                <a:lnTo>
                  <a:pt x="72" y="96"/>
                </a:lnTo>
                <a:lnTo>
                  <a:pt x="98" y="90"/>
                </a:lnTo>
                <a:lnTo>
                  <a:pt x="126" y="88"/>
                </a:lnTo>
                <a:lnTo>
                  <a:pt x="126" y="88"/>
                </a:lnTo>
                <a:lnTo>
                  <a:pt x="142" y="90"/>
                </a:lnTo>
                <a:lnTo>
                  <a:pt x="156" y="92"/>
                </a:lnTo>
                <a:lnTo>
                  <a:pt x="172" y="94"/>
                </a:lnTo>
                <a:lnTo>
                  <a:pt x="186" y="100"/>
                </a:lnTo>
                <a:lnTo>
                  <a:pt x="186" y="100"/>
                </a:lnTo>
                <a:lnTo>
                  <a:pt x="190" y="100"/>
                </a:lnTo>
                <a:lnTo>
                  <a:pt x="192" y="98"/>
                </a:lnTo>
                <a:lnTo>
                  <a:pt x="196" y="96"/>
                </a:lnTo>
                <a:lnTo>
                  <a:pt x="198" y="94"/>
                </a:lnTo>
                <a:lnTo>
                  <a:pt x="198" y="94"/>
                </a:lnTo>
                <a:lnTo>
                  <a:pt x="198" y="90"/>
                </a:lnTo>
                <a:lnTo>
                  <a:pt x="196" y="88"/>
                </a:lnTo>
                <a:lnTo>
                  <a:pt x="194" y="84"/>
                </a:lnTo>
                <a:lnTo>
                  <a:pt x="192" y="82"/>
                </a:lnTo>
                <a:lnTo>
                  <a:pt x="192" y="82"/>
                </a:lnTo>
                <a:lnTo>
                  <a:pt x="176" y="78"/>
                </a:lnTo>
                <a:lnTo>
                  <a:pt x="160" y="74"/>
                </a:lnTo>
                <a:lnTo>
                  <a:pt x="142" y="72"/>
                </a:lnTo>
                <a:lnTo>
                  <a:pt x="126" y="72"/>
                </a:lnTo>
                <a:lnTo>
                  <a:pt x="126" y="72"/>
                </a:lnTo>
                <a:lnTo>
                  <a:pt x="96" y="74"/>
                </a:lnTo>
                <a:lnTo>
                  <a:pt x="66" y="80"/>
                </a:lnTo>
                <a:lnTo>
                  <a:pt x="66" y="80"/>
                </a:lnTo>
                <a:lnTo>
                  <a:pt x="64" y="82"/>
                </a:lnTo>
                <a:lnTo>
                  <a:pt x="62" y="84"/>
                </a:lnTo>
                <a:lnTo>
                  <a:pt x="60" y="88"/>
                </a:lnTo>
                <a:lnTo>
                  <a:pt x="60" y="92"/>
                </a:lnTo>
                <a:lnTo>
                  <a:pt x="60" y="92"/>
                </a:lnTo>
                <a:lnTo>
                  <a:pt x="62" y="94"/>
                </a:lnTo>
                <a:lnTo>
                  <a:pt x="66" y="96"/>
                </a:lnTo>
                <a:lnTo>
                  <a:pt x="68" y="98"/>
                </a:lnTo>
                <a:lnTo>
                  <a:pt x="72" y="96"/>
                </a:lnTo>
                <a:lnTo>
                  <a:pt x="72" y="96"/>
                </a:lnTo>
                <a:close/>
                <a:moveTo>
                  <a:pt x="72" y="140"/>
                </a:moveTo>
                <a:lnTo>
                  <a:pt x="72" y="140"/>
                </a:lnTo>
                <a:lnTo>
                  <a:pt x="98" y="134"/>
                </a:lnTo>
                <a:lnTo>
                  <a:pt x="126" y="132"/>
                </a:lnTo>
                <a:lnTo>
                  <a:pt x="126" y="132"/>
                </a:lnTo>
                <a:lnTo>
                  <a:pt x="142" y="132"/>
                </a:lnTo>
                <a:lnTo>
                  <a:pt x="156" y="134"/>
                </a:lnTo>
                <a:lnTo>
                  <a:pt x="172" y="138"/>
                </a:lnTo>
                <a:lnTo>
                  <a:pt x="186" y="142"/>
                </a:lnTo>
                <a:lnTo>
                  <a:pt x="186" y="142"/>
                </a:lnTo>
                <a:lnTo>
                  <a:pt x="190" y="142"/>
                </a:lnTo>
                <a:lnTo>
                  <a:pt x="192" y="142"/>
                </a:lnTo>
                <a:lnTo>
                  <a:pt x="196" y="140"/>
                </a:lnTo>
                <a:lnTo>
                  <a:pt x="198" y="136"/>
                </a:lnTo>
                <a:lnTo>
                  <a:pt x="198" y="136"/>
                </a:lnTo>
                <a:lnTo>
                  <a:pt x="198" y="134"/>
                </a:lnTo>
                <a:lnTo>
                  <a:pt x="196" y="130"/>
                </a:lnTo>
                <a:lnTo>
                  <a:pt x="194" y="128"/>
                </a:lnTo>
                <a:lnTo>
                  <a:pt x="192" y="126"/>
                </a:lnTo>
                <a:lnTo>
                  <a:pt x="192" y="126"/>
                </a:lnTo>
                <a:lnTo>
                  <a:pt x="176" y="120"/>
                </a:lnTo>
                <a:lnTo>
                  <a:pt x="160" y="118"/>
                </a:lnTo>
                <a:lnTo>
                  <a:pt x="142" y="116"/>
                </a:lnTo>
                <a:lnTo>
                  <a:pt x="126" y="114"/>
                </a:lnTo>
                <a:lnTo>
                  <a:pt x="126" y="114"/>
                </a:lnTo>
                <a:lnTo>
                  <a:pt x="96" y="116"/>
                </a:lnTo>
                <a:lnTo>
                  <a:pt x="66" y="124"/>
                </a:lnTo>
                <a:lnTo>
                  <a:pt x="66" y="124"/>
                </a:lnTo>
                <a:lnTo>
                  <a:pt x="64" y="126"/>
                </a:lnTo>
                <a:lnTo>
                  <a:pt x="62" y="128"/>
                </a:lnTo>
                <a:lnTo>
                  <a:pt x="60" y="130"/>
                </a:lnTo>
                <a:lnTo>
                  <a:pt x="60" y="134"/>
                </a:lnTo>
                <a:lnTo>
                  <a:pt x="60" y="134"/>
                </a:lnTo>
                <a:lnTo>
                  <a:pt x="62" y="138"/>
                </a:lnTo>
                <a:lnTo>
                  <a:pt x="66" y="140"/>
                </a:lnTo>
                <a:lnTo>
                  <a:pt x="68" y="140"/>
                </a:lnTo>
                <a:lnTo>
                  <a:pt x="72" y="140"/>
                </a:lnTo>
                <a:lnTo>
                  <a:pt x="72" y="140"/>
                </a:lnTo>
                <a:close/>
                <a:moveTo>
                  <a:pt x="186" y="186"/>
                </a:moveTo>
                <a:lnTo>
                  <a:pt x="186" y="186"/>
                </a:lnTo>
                <a:lnTo>
                  <a:pt x="186" y="186"/>
                </a:lnTo>
                <a:lnTo>
                  <a:pt x="190" y="186"/>
                </a:lnTo>
                <a:lnTo>
                  <a:pt x="192" y="184"/>
                </a:lnTo>
                <a:lnTo>
                  <a:pt x="196" y="182"/>
                </a:lnTo>
                <a:lnTo>
                  <a:pt x="198" y="180"/>
                </a:lnTo>
                <a:lnTo>
                  <a:pt x="198" y="180"/>
                </a:lnTo>
                <a:lnTo>
                  <a:pt x="198" y="176"/>
                </a:lnTo>
                <a:lnTo>
                  <a:pt x="196" y="174"/>
                </a:lnTo>
                <a:lnTo>
                  <a:pt x="194" y="170"/>
                </a:lnTo>
                <a:lnTo>
                  <a:pt x="192" y="168"/>
                </a:lnTo>
                <a:lnTo>
                  <a:pt x="192" y="168"/>
                </a:lnTo>
                <a:lnTo>
                  <a:pt x="176" y="164"/>
                </a:lnTo>
                <a:lnTo>
                  <a:pt x="160" y="160"/>
                </a:lnTo>
                <a:lnTo>
                  <a:pt x="142" y="158"/>
                </a:lnTo>
                <a:lnTo>
                  <a:pt x="126" y="158"/>
                </a:lnTo>
                <a:lnTo>
                  <a:pt x="126" y="158"/>
                </a:lnTo>
                <a:lnTo>
                  <a:pt x="96" y="160"/>
                </a:lnTo>
                <a:lnTo>
                  <a:pt x="66" y="166"/>
                </a:lnTo>
                <a:lnTo>
                  <a:pt x="66" y="166"/>
                </a:lnTo>
                <a:lnTo>
                  <a:pt x="64" y="168"/>
                </a:lnTo>
                <a:lnTo>
                  <a:pt x="62" y="170"/>
                </a:lnTo>
                <a:lnTo>
                  <a:pt x="60" y="174"/>
                </a:lnTo>
                <a:lnTo>
                  <a:pt x="60" y="178"/>
                </a:lnTo>
                <a:lnTo>
                  <a:pt x="60" y="178"/>
                </a:lnTo>
                <a:lnTo>
                  <a:pt x="62" y="180"/>
                </a:lnTo>
                <a:lnTo>
                  <a:pt x="66" y="182"/>
                </a:lnTo>
                <a:lnTo>
                  <a:pt x="68" y="184"/>
                </a:lnTo>
                <a:lnTo>
                  <a:pt x="72" y="184"/>
                </a:lnTo>
                <a:lnTo>
                  <a:pt x="72" y="184"/>
                </a:lnTo>
                <a:lnTo>
                  <a:pt x="98" y="178"/>
                </a:lnTo>
                <a:lnTo>
                  <a:pt x="126" y="176"/>
                </a:lnTo>
                <a:lnTo>
                  <a:pt x="126" y="176"/>
                </a:lnTo>
                <a:lnTo>
                  <a:pt x="142" y="176"/>
                </a:lnTo>
                <a:lnTo>
                  <a:pt x="156" y="178"/>
                </a:lnTo>
                <a:lnTo>
                  <a:pt x="172" y="180"/>
                </a:lnTo>
                <a:lnTo>
                  <a:pt x="186" y="186"/>
                </a:lnTo>
                <a:lnTo>
                  <a:pt x="186" y="186"/>
                </a:lnTo>
                <a:close/>
                <a:moveTo>
                  <a:pt x="442" y="42"/>
                </a:moveTo>
                <a:lnTo>
                  <a:pt x="442" y="42"/>
                </a:lnTo>
                <a:lnTo>
                  <a:pt x="438" y="42"/>
                </a:lnTo>
                <a:lnTo>
                  <a:pt x="438" y="30"/>
                </a:lnTo>
                <a:lnTo>
                  <a:pt x="438" y="30"/>
                </a:lnTo>
                <a:lnTo>
                  <a:pt x="436" y="26"/>
                </a:lnTo>
                <a:lnTo>
                  <a:pt x="434" y="22"/>
                </a:lnTo>
                <a:lnTo>
                  <a:pt x="434" y="22"/>
                </a:lnTo>
                <a:lnTo>
                  <a:pt x="410" y="12"/>
                </a:lnTo>
                <a:lnTo>
                  <a:pt x="388" y="6"/>
                </a:lnTo>
                <a:lnTo>
                  <a:pt x="364" y="2"/>
                </a:lnTo>
                <a:lnTo>
                  <a:pt x="338" y="0"/>
                </a:lnTo>
                <a:lnTo>
                  <a:pt x="338" y="0"/>
                </a:lnTo>
                <a:lnTo>
                  <a:pt x="310" y="2"/>
                </a:lnTo>
                <a:lnTo>
                  <a:pt x="284" y="8"/>
                </a:lnTo>
                <a:lnTo>
                  <a:pt x="256" y="16"/>
                </a:lnTo>
                <a:lnTo>
                  <a:pt x="232" y="30"/>
                </a:lnTo>
                <a:lnTo>
                  <a:pt x="232" y="30"/>
                </a:lnTo>
                <a:lnTo>
                  <a:pt x="208" y="16"/>
                </a:lnTo>
                <a:lnTo>
                  <a:pt x="182" y="8"/>
                </a:lnTo>
                <a:lnTo>
                  <a:pt x="154" y="2"/>
                </a:lnTo>
                <a:lnTo>
                  <a:pt x="126" y="0"/>
                </a:lnTo>
                <a:lnTo>
                  <a:pt x="126" y="0"/>
                </a:lnTo>
                <a:lnTo>
                  <a:pt x="100" y="2"/>
                </a:lnTo>
                <a:lnTo>
                  <a:pt x="76" y="6"/>
                </a:lnTo>
                <a:lnTo>
                  <a:pt x="54" y="12"/>
                </a:lnTo>
                <a:lnTo>
                  <a:pt x="32" y="22"/>
                </a:lnTo>
                <a:lnTo>
                  <a:pt x="32" y="22"/>
                </a:lnTo>
                <a:lnTo>
                  <a:pt x="28" y="26"/>
                </a:lnTo>
                <a:lnTo>
                  <a:pt x="26" y="30"/>
                </a:lnTo>
                <a:lnTo>
                  <a:pt x="26" y="42"/>
                </a:lnTo>
                <a:lnTo>
                  <a:pt x="26" y="42"/>
                </a:lnTo>
                <a:lnTo>
                  <a:pt x="24" y="42"/>
                </a:lnTo>
                <a:lnTo>
                  <a:pt x="22" y="42"/>
                </a:lnTo>
                <a:lnTo>
                  <a:pt x="22" y="42"/>
                </a:lnTo>
                <a:lnTo>
                  <a:pt x="12" y="50"/>
                </a:lnTo>
                <a:lnTo>
                  <a:pt x="6" y="58"/>
                </a:lnTo>
                <a:lnTo>
                  <a:pt x="2" y="68"/>
                </a:lnTo>
                <a:lnTo>
                  <a:pt x="0" y="80"/>
                </a:lnTo>
                <a:lnTo>
                  <a:pt x="0" y="260"/>
                </a:lnTo>
                <a:lnTo>
                  <a:pt x="0" y="260"/>
                </a:lnTo>
                <a:lnTo>
                  <a:pt x="2" y="272"/>
                </a:lnTo>
                <a:lnTo>
                  <a:pt x="6" y="280"/>
                </a:lnTo>
                <a:lnTo>
                  <a:pt x="12" y="290"/>
                </a:lnTo>
                <a:lnTo>
                  <a:pt x="20" y="296"/>
                </a:lnTo>
                <a:lnTo>
                  <a:pt x="20" y="296"/>
                </a:lnTo>
                <a:lnTo>
                  <a:pt x="30" y="300"/>
                </a:lnTo>
                <a:lnTo>
                  <a:pt x="40" y="302"/>
                </a:lnTo>
                <a:lnTo>
                  <a:pt x="50" y="302"/>
                </a:lnTo>
                <a:lnTo>
                  <a:pt x="60" y="298"/>
                </a:lnTo>
                <a:lnTo>
                  <a:pt x="60" y="298"/>
                </a:lnTo>
                <a:lnTo>
                  <a:pt x="76" y="290"/>
                </a:lnTo>
                <a:lnTo>
                  <a:pt x="92" y="284"/>
                </a:lnTo>
                <a:lnTo>
                  <a:pt x="110" y="282"/>
                </a:lnTo>
                <a:lnTo>
                  <a:pt x="128" y="280"/>
                </a:lnTo>
                <a:lnTo>
                  <a:pt x="128" y="280"/>
                </a:lnTo>
                <a:lnTo>
                  <a:pt x="150" y="282"/>
                </a:lnTo>
                <a:lnTo>
                  <a:pt x="170" y="286"/>
                </a:lnTo>
                <a:lnTo>
                  <a:pt x="190" y="294"/>
                </a:lnTo>
                <a:lnTo>
                  <a:pt x="208" y="306"/>
                </a:lnTo>
                <a:lnTo>
                  <a:pt x="208" y="306"/>
                </a:lnTo>
                <a:lnTo>
                  <a:pt x="220" y="310"/>
                </a:lnTo>
                <a:lnTo>
                  <a:pt x="232" y="312"/>
                </a:lnTo>
                <a:lnTo>
                  <a:pt x="242" y="310"/>
                </a:lnTo>
                <a:lnTo>
                  <a:pt x="254" y="304"/>
                </a:lnTo>
                <a:lnTo>
                  <a:pt x="254" y="304"/>
                </a:lnTo>
                <a:lnTo>
                  <a:pt x="272" y="294"/>
                </a:lnTo>
                <a:lnTo>
                  <a:pt x="292" y="286"/>
                </a:lnTo>
                <a:lnTo>
                  <a:pt x="314" y="282"/>
                </a:lnTo>
                <a:lnTo>
                  <a:pt x="334" y="280"/>
                </a:lnTo>
                <a:lnTo>
                  <a:pt x="334" y="280"/>
                </a:lnTo>
                <a:lnTo>
                  <a:pt x="352" y="282"/>
                </a:lnTo>
                <a:lnTo>
                  <a:pt x="370" y="284"/>
                </a:lnTo>
                <a:lnTo>
                  <a:pt x="386" y="290"/>
                </a:lnTo>
                <a:lnTo>
                  <a:pt x="402" y="298"/>
                </a:lnTo>
                <a:lnTo>
                  <a:pt x="402" y="298"/>
                </a:lnTo>
                <a:lnTo>
                  <a:pt x="412" y="302"/>
                </a:lnTo>
                <a:lnTo>
                  <a:pt x="422" y="302"/>
                </a:lnTo>
                <a:lnTo>
                  <a:pt x="434" y="300"/>
                </a:lnTo>
                <a:lnTo>
                  <a:pt x="442" y="296"/>
                </a:lnTo>
                <a:lnTo>
                  <a:pt x="442" y="296"/>
                </a:lnTo>
                <a:lnTo>
                  <a:pt x="452" y="290"/>
                </a:lnTo>
                <a:lnTo>
                  <a:pt x="458" y="280"/>
                </a:lnTo>
                <a:lnTo>
                  <a:pt x="462" y="272"/>
                </a:lnTo>
                <a:lnTo>
                  <a:pt x="462" y="260"/>
                </a:lnTo>
                <a:lnTo>
                  <a:pt x="462" y="80"/>
                </a:lnTo>
                <a:lnTo>
                  <a:pt x="462" y="80"/>
                </a:lnTo>
                <a:lnTo>
                  <a:pt x="462" y="68"/>
                </a:lnTo>
                <a:lnTo>
                  <a:pt x="456" y="58"/>
                </a:lnTo>
                <a:lnTo>
                  <a:pt x="450" y="50"/>
                </a:lnTo>
                <a:lnTo>
                  <a:pt x="442" y="42"/>
                </a:lnTo>
                <a:lnTo>
                  <a:pt x="442" y="42"/>
                </a:lnTo>
                <a:close/>
                <a:moveTo>
                  <a:pt x="240" y="46"/>
                </a:moveTo>
                <a:lnTo>
                  <a:pt x="240" y="46"/>
                </a:lnTo>
                <a:lnTo>
                  <a:pt x="264" y="32"/>
                </a:lnTo>
                <a:lnTo>
                  <a:pt x="288" y="24"/>
                </a:lnTo>
                <a:lnTo>
                  <a:pt x="312" y="18"/>
                </a:lnTo>
                <a:lnTo>
                  <a:pt x="338" y="16"/>
                </a:lnTo>
                <a:lnTo>
                  <a:pt x="338" y="16"/>
                </a:lnTo>
                <a:lnTo>
                  <a:pt x="360" y="18"/>
                </a:lnTo>
                <a:lnTo>
                  <a:pt x="380" y="22"/>
                </a:lnTo>
                <a:lnTo>
                  <a:pt x="400" y="28"/>
                </a:lnTo>
                <a:lnTo>
                  <a:pt x="420" y="36"/>
                </a:lnTo>
                <a:lnTo>
                  <a:pt x="420" y="250"/>
                </a:lnTo>
                <a:lnTo>
                  <a:pt x="420" y="250"/>
                </a:lnTo>
                <a:lnTo>
                  <a:pt x="400" y="242"/>
                </a:lnTo>
                <a:lnTo>
                  <a:pt x="380" y="238"/>
                </a:lnTo>
                <a:lnTo>
                  <a:pt x="360" y="234"/>
                </a:lnTo>
                <a:lnTo>
                  <a:pt x="338" y="232"/>
                </a:lnTo>
                <a:lnTo>
                  <a:pt x="338" y="232"/>
                </a:lnTo>
                <a:lnTo>
                  <a:pt x="314" y="234"/>
                </a:lnTo>
                <a:lnTo>
                  <a:pt x="288" y="240"/>
                </a:lnTo>
                <a:lnTo>
                  <a:pt x="264" y="248"/>
                </a:lnTo>
                <a:lnTo>
                  <a:pt x="240" y="258"/>
                </a:lnTo>
                <a:lnTo>
                  <a:pt x="240" y="46"/>
                </a:lnTo>
                <a:close/>
                <a:moveTo>
                  <a:pt x="44" y="36"/>
                </a:moveTo>
                <a:lnTo>
                  <a:pt x="44" y="36"/>
                </a:lnTo>
                <a:lnTo>
                  <a:pt x="64" y="28"/>
                </a:lnTo>
                <a:lnTo>
                  <a:pt x="84" y="22"/>
                </a:lnTo>
                <a:lnTo>
                  <a:pt x="104" y="18"/>
                </a:lnTo>
                <a:lnTo>
                  <a:pt x="126" y="16"/>
                </a:lnTo>
                <a:lnTo>
                  <a:pt x="126" y="16"/>
                </a:lnTo>
                <a:lnTo>
                  <a:pt x="152" y="18"/>
                </a:lnTo>
                <a:lnTo>
                  <a:pt x="176" y="24"/>
                </a:lnTo>
                <a:lnTo>
                  <a:pt x="200" y="32"/>
                </a:lnTo>
                <a:lnTo>
                  <a:pt x="224" y="46"/>
                </a:lnTo>
                <a:lnTo>
                  <a:pt x="224" y="258"/>
                </a:lnTo>
                <a:lnTo>
                  <a:pt x="224" y="258"/>
                </a:lnTo>
                <a:lnTo>
                  <a:pt x="200" y="248"/>
                </a:lnTo>
                <a:lnTo>
                  <a:pt x="176" y="240"/>
                </a:lnTo>
                <a:lnTo>
                  <a:pt x="152" y="234"/>
                </a:lnTo>
                <a:lnTo>
                  <a:pt x="126" y="232"/>
                </a:lnTo>
                <a:lnTo>
                  <a:pt x="126" y="232"/>
                </a:lnTo>
                <a:lnTo>
                  <a:pt x="104" y="234"/>
                </a:lnTo>
                <a:lnTo>
                  <a:pt x="84" y="238"/>
                </a:lnTo>
                <a:lnTo>
                  <a:pt x="64" y="242"/>
                </a:lnTo>
                <a:lnTo>
                  <a:pt x="44" y="250"/>
                </a:lnTo>
                <a:lnTo>
                  <a:pt x="44" y="36"/>
                </a:lnTo>
                <a:close/>
                <a:moveTo>
                  <a:pt x="450" y="260"/>
                </a:moveTo>
                <a:lnTo>
                  <a:pt x="450" y="260"/>
                </a:lnTo>
                <a:lnTo>
                  <a:pt x="450" y="268"/>
                </a:lnTo>
                <a:lnTo>
                  <a:pt x="446" y="274"/>
                </a:lnTo>
                <a:lnTo>
                  <a:pt x="442" y="280"/>
                </a:lnTo>
                <a:lnTo>
                  <a:pt x="436" y="286"/>
                </a:lnTo>
                <a:lnTo>
                  <a:pt x="436" y="286"/>
                </a:lnTo>
                <a:lnTo>
                  <a:pt x="430" y="288"/>
                </a:lnTo>
                <a:lnTo>
                  <a:pt x="422" y="290"/>
                </a:lnTo>
                <a:lnTo>
                  <a:pt x="416" y="290"/>
                </a:lnTo>
                <a:lnTo>
                  <a:pt x="408" y="286"/>
                </a:lnTo>
                <a:lnTo>
                  <a:pt x="408" y="286"/>
                </a:lnTo>
                <a:lnTo>
                  <a:pt x="390" y="278"/>
                </a:lnTo>
                <a:lnTo>
                  <a:pt x="372" y="272"/>
                </a:lnTo>
                <a:lnTo>
                  <a:pt x="354" y="268"/>
                </a:lnTo>
                <a:lnTo>
                  <a:pt x="334" y="268"/>
                </a:lnTo>
                <a:lnTo>
                  <a:pt x="334" y="268"/>
                </a:lnTo>
                <a:lnTo>
                  <a:pt x="312" y="270"/>
                </a:lnTo>
                <a:lnTo>
                  <a:pt x="288" y="274"/>
                </a:lnTo>
                <a:lnTo>
                  <a:pt x="268" y="284"/>
                </a:lnTo>
                <a:lnTo>
                  <a:pt x="246" y="294"/>
                </a:lnTo>
                <a:lnTo>
                  <a:pt x="246" y="294"/>
                </a:lnTo>
                <a:lnTo>
                  <a:pt x="240" y="298"/>
                </a:lnTo>
                <a:lnTo>
                  <a:pt x="232" y="300"/>
                </a:lnTo>
                <a:lnTo>
                  <a:pt x="224" y="298"/>
                </a:lnTo>
                <a:lnTo>
                  <a:pt x="216" y="294"/>
                </a:lnTo>
                <a:lnTo>
                  <a:pt x="216" y="294"/>
                </a:lnTo>
                <a:lnTo>
                  <a:pt x="196" y="284"/>
                </a:lnTo>
                <a:lnTo>
                  <a:pt x="174" y="274"/>
                </a:lnTo>
                <a:lnTo>
                  <a:pt x="152" y="270"/>
                </a:lnTo>
                <a:lnTo>
                  <a:pt x="128" y="268"/>
                </a:lnTo>
                <a:lnTo>
                  <a:pt x="128" y="268"/>
                </a:lnTo>
                <a:lnTo>
                  <a:pt x="108" y="268"/>
                </a:lnTo>
                <a:lnTo>
                  <a:pt x="90" y="272"/>
                </a:lnTo>
                <a:lnTo>
                  <a:pt x="72" y="278"/>
                </a:lnTo>
                <a:lnTo>
                  <a:pt x="54" y="286"/>
                </a:lnTo>
                <a:lnTo>
                  <a:pt x="54" y="286"/>
                </a:lnTo>
                <a:lnTo>
                  <a:pt x="46" y="290"/>
                </a:lnTo>
                <a:lnTo>
                  <a:pt x="40" y="290"/>
                </a:lnTo>
                <a:lnTo>
                  <a:pt x="32" y="288"/>
                </a:lnTo>
                <a:lnTo>
                  <a:pt x="26" y="286"/>
                </a:lnTo>
                <a:lnTo>
                  <a:pt x="26" y="286"/>
                </a:lnTo>
                <a:lnTo>
                  <a:pt x="20" y="280"/>
                </a:lnTo>
                <a:lnTo>
                  <a:pt x="16" y="274"/>
                </a:lnTo>
                <a:lnTo>
                  <a:pt x="14" y="268"/>
                </a:lnTo>
                <a:lnTo>
                  <a:pt x="12" y="260"/>
                </a:lnTo>
                <a:lnTo>
                  <a:pt x="12" y="80"/>
                </a:lnTo>
                <a:lnTo>
                  <a:pt x="12" y="80"/>
                </a:lnTo>
                <a:lnTo>
                  <a:pt x="14" y="72"/>
                </a:lnTo>
                <a:lnTo>
                  <a:pt x="16" y="66"/>
                </a:lnTo>
                <a:lnTo>
                  <a:pt x="20" y="58"/>
                </a:lnTo>
                <a:lnTo>
                  <a:pt x="26" y="54"/>
                </a:lnTo>
                <a:lnTo>
                  <a:pt x="26" y="264"/>
                </a:lnTo>
                <a:lnTo>
                  <a:pt x="26" y="264"/>
                </a:lnTo>
                <a:lnTo>
                  <a:pt x="28" y="268"/>
                </a:lnTo>
                <a:lnTo>
                  <a:pt x="30" y="272"/>
                </a:lnTo>
                <a:lnTo>
                  <a:pt x="30" y="272"/>
                </a:lnTo>
                <a:lnTo>
                  <a:pt x="36" y="272"/>
                </a:lnTo>
                <a:lnTo>
                  <a:pt x="40" y="272"/>
                </a:lnTo>
                <a:lnTo>
                  <a:pt x="40" y="272"/>
                </a:lnTo>
                <a:lnTo>
                  <a:pt x="60" y="262"/>
                </a:lnTo>
                <a:lnTo>
                  <a:pt x="82" y="256"/>
                </a:lnTo>
                <a:lnTo>
                  <a:pt x="104" y="252"/>
                </a:lnTo>
                <a:lnTo>
                  <a:pt x="126" y="250"/>
                </a:lnTo>
                <a:lnTo>
                  <a:pt x="126" y="250"/>
                </a:lnTo>
                <a:lnTo>
                  <a:pt x="152" y="252"/>
                </a:lnTo>
                <a:lnTo>
                  <a:pt x="178" y="258"/>
                </a:lnTo>
                <a:lnTo>
                  <a:pt x="204" y="268"/>
                </a:lnTo>
                <a:lnTo>
                  <a:pt x="228" y="280"/>
                </a:lnTo>
                <a:lnTo>
                  <a:pt x="228" y="280"/>
                </a:lnTo>
                <a:lnTo>
                  <a:pt x="228" y="282"/>
                </a:lnTo>
                <a:lnTo>
                  <a:pt x="228" y="282"/>
                </a:lnTo>
                <a:lnTo>
                  <a:pt x="228" y="282"/>
                </a:lnTo>
                <a:lnTo>
                  <a:pt x="230" y="282"/>
                </a:lnTo>
                <a:lnTo>
                  <a:pt x="230" y="282"/>
                </a:lnTo>
                <a:lnTo>
                  <a:pt x="230" y="282"/>
                </a:lnTo>
                <a:lnTo>
                  <a:pt x="232" y="282"/>
                </a:lnTo>
                <a:lnTo>
                  <a:pt x="232" y="282"/>
                </a:lnTo>
                <a:lnTo>
                  <a:pt x="232" y="282"/>
                </a:lnTo>
                <a:lnTo>
                  <a:pt x="232" y="282"/>
                </a:lnTo>
                <a:lnTo>
                  <a:pt x="234" y="282"/>
                </a:lnTo>
                <a:lnTo>
                  <a:pt x="234" y="282"/>
                </a:lnTo>
                <a:lnTo>
                  <a:pt x="234" y="282"/>
                </a:lnTo>
                <a:lnTo>
                  <a:pt x="236" y="282"/>
                </a:lnTo>
                <a:lnTo>
                  <a:pt x="236" y="282"/>
                </a:lnTo>
                <a:lnTo>
                  <a:pt x="236" y="282"/>
                </a:lnTo>
                <a:lnTo>
                  <a:pt x="236" y="282"/>
                </a:lnTo>
                <a:lnTo>
                  <a:pt x="236" y="280"/>
                </a:lnTo>
                <a:lnTo>
                  <a:pt x="236" y="280"/>
                </a:lnTo>
                <a:lnTo>
                  <a:pt x="236" y="280"/>
                </a:lnTo>
                <a:lnTo>
                  <a:pt x="260" y="268"/>
                </a:lnTo>
                <a:lnTo>
                  <a:pt x="286" y="258"/>
                </a:lnTo>
                <a:lnTo>
                  <a:pt x="312" y="252"/>
                </a:lnTo>
                <a:lnTo>
                  <a:pt x="338" y="250"/>
                </a:lnTo>
                <a:lnTo>
                  <a:pt x="338" y="250"/>
                </a:lnTo>
                <a:lnTo>
                  <a:pt x="362" y="252"/>
                </a:lnTo>
                <a:lnTo>
                  <a:pt x="384" y="256"/>
                </a:lnTo>
                <a:lnTo>
                  <a:pt x="404" y="262"/>
                </a:lnTo>
                <a:lnTo>
                  <a:pt x="424" y="272"/>
                </a:lnTo>
                <a:lnTo>
                  <a:pt x="424" y="272"/>
                </a:lnTo>
                <a:lnTo>
                  <a:pt x="430" y="272"/>
                </a:lnTo>
                <a:lnTo>
                  <a:pt x="434" y="272"/>
                </a:lnTo>
                <a:lnTo>
                  <a:pt x="434" y="272"/>
                </a:lnTo>
                <a:lnTo>
                  <a:pt x="436" y="268"/>
                </a:lnTo>
                <a:lnTo>
                  <a:pt x="438" y="264"/>
                </a:lnTo>
                <a:lnTo>
                  <a:pt x="438" y="56"/>
                </a:lnTo>
                <a:lnTo>
                  <a:pt x="438" y="56"/>
                </a:lnTo>
                <a:lnTo>
                  <a:pt x="442" y="60"/>
                </a:lnTo>
                <a:lnTo>
                  <a:pt x="446" y="66"/>
                </a:lnTo>
                <a:lnTo>
                  <a:pt x="450" y="72"/>
                </a:lnTo>
                <a:lnTo>
                  <a:pt x="450" y="80"/>
                </a:lnTo>
                <a:lnTo>
                  <a:pt x="450"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Rectangle 23"/>
          <p:cNvSpPr>
            <a:spLocks noChangeArrowheads="1"/>
          </p:cNvSpPr>
          <p:nvPr/>
        </p:nvSpPr>
        <p:spPr bwMode="auto">
          <a:xfrm>
            <a:off x="979107" y="4817835"/>
            <a:ext cx="754042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91440" defTabSz="798513" eaLnBrk="0" hangingPunct="0">
              <a:spcAft>
                <a:spcPts val="200"/>
              </a:spcAft>
              <a:defRPr/>
            </a:pPr>
            <a:r>
              <a:rPr lang="en-US" b="1" i="1" kern="0" dirty="0">
                <a:solidFill>
                  <a:srgbClr val="003366"/>
                </a:solidFill>
                <a:cs typeface="Arial" charset="0"/>
              </a:rPr>
              <a:t>PAPPG Reference: </a:t>
            </a:r>
            <a:r>
              <a:rPr lang="en-US" dirty="0">
                <a:solidFill>
                  <a:schemeClr val="tx2">
                    <a:lumMod val="75000"/>
                    <a:lumOff val="25000"/>
                  </a:schemeClr>
                </a:solidFill>
              </a:rPr>
              <a:t>Review for additional information on types of facilities.</a:t>
            </a:r>
          </a:p>
        </p:txBody>
      </p:sp>
      <p:sp>
        <p:nvSpPr>
          <p:cNvPr id="3" name="Slide Number Placeholder 2"/>
          <p:cNvSpPr>
            <a:spLocks noGrp="1"/>
          </p:cNvSpPr>
          <p:nvPr>
            <p:ph type="sldNum" sz="quarter" idx="4"/>
          </p:nvPr>
        </p:nvSpPr>
        <p:spPr/>
        <p:txBody>
          <a:bodyPr/>
          <a:lstStyle/>
          <a:p>
            <a:pPr>
              <a:defRPr/>
            </a:pPr>
            <a:r>
              <a:rPr lang="en-US" dirty="0"/>
              <a:t>Visual 3.</a:t>
            </a:r>
            <a:fld id="{167A036F-738C-4416-983E-5B04119587A4}" type="slidenum">
              <a:rPr lang="en-US" smtClean="0"/>
              <a:pPr>
                <a:defRPr/>
              </a:pPr>
              <a:t>12</a:t>
            </a:fld>
            <a:endParaRPr lang="en-US" dirty="0"/>
          </a:p>
        </p:txBody>
      </p:sp>
    </p:spTree>
    <p:extLst>
      <p:ext uri="{BB962C8B-B14F-4D97-AF65-F5344CB8AC3E}">
        <p14:creationId xmlns:p14="http://schemas.microsoft.com/office/powerpoint/2010/main" val="92760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275"/>
            <a:ext cx="5661498" cy="639763"/>
          </a:xfrm>
        </p:spPr>
        <p:txBody>
          <a:bodyPr/>
          <a:lstStyle/>
          <a:p>
            <a:r>
              <a:rPr lang="en-US" dirty="0">
                <a:solidFill>
                  <a:schemeClr val="accent1">
                    <a:lumMod val="60000"/>
                    <a:lumOff val="40000"/>
                  </a:schemeClr>
                </a:solidFill>
              </a:rPr>
              <a:t>Facility Eligibility</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13</a:t>
            </a:fld>
            <a:endParaRPr lang="en-US" dirty="0"/>
          </a:p>
        </p:txBody>
      </p:sp>
      <p:sp>
        <p:nvSpPr>
          <p:cNvPr id="4" name="Content Placeholder 3"/>
          <p:cNvSpPr>
            <a:spLocks noGrp="1"/>
          </p:cNvSpPr>
          <p:nvPr>
            <p:ph idx="1"/>
          </p:nvPr>
        </p:nvSpPr>
        <p:spPr>
          <a:xfrm>
            <a:off x="408562" y="1545043"/>
            <a:ext cx="8229600" cy="4646612"/>
          </a:xfrm>
        </p:spPr>
        <p:txBody>
          <a:bodyPr/>
          <a:lstStyle/>
          <a:p>
            <a:pPr marL="0" indent="0">
              <a:buNone/>
            </a:pPr>
            <a:r>
              <a:rPr lang="en-US" sz="2400" dirty="0"/>
              <a:t>A facility is a building, works, system, or equipment, built or manufactured, or an improved and maintained natural feature.</a:t>
            </a:r>
          </a:p>
          <a:p>
            <a:pPr marL="0" indent="0">
              <a:buNone/>
            </a:pPr>
            <a:endParaRPr lang="en-US" sz="1800" dirty="0"/>
          </a:p>
          <a:p>
            <a:pPr marL="0" indent="0">
              <a:buNone/>
            </a:pPr>
            <a:r>
              <a:rPr lang="en-US" sz="2400" dirty="0"/>
              <a:t>An example of a system that qualifies as a facility is a water distribution system. Mechanical, electrical, plumbing, and other systems that are components of a facility in which they operate are considered part of that facility.</a:t>
            </a:r>
          </a:p>
          <a:p>
            <a:pPr marL="0" indent="0">
              <a:buNone/>
            </a:pPr>
            <a:endParaRPr lang="en-US" sz="1800" dirty="0"/>
          </a:p>
        </p:txBody>
      </p:sp>
      <p:pic>
        <p:nvPicPr>
          <p:cNvPr id="5" name="Picture 4"/>
          <p:cNvPicPr>
            <a:picLocks noChangeAspect="1"/>
          </p:cNvPicPr>
          <p:nvPr/>
        </p:nvPicPr>
        <p:blipFill>
          <a:blip r:embed="rId2"/>
          <a:stretch>
            <a:fillRect/>
          </a:stretch>
        </p:blipFill>
        <p:spPr>
          <a:xfrm>
            <a:off x="7869054" y="125455"/>
            <a:ext cx="896190" cy="731583"/>
          </a:xfrm>
          <a:prstGeom prst="rect">
            <a:avLst/>
          </a:prstGeom>
        </p:spPr>
      </p:pic>
    </p:spTree>
    <p:extLst>
      <p:ext uri="{BB962C8B-B14F-4D97-AF65-F5344CB8AC3E}">
        <p14:creationId xmlns:p14="http://schemas.microsoft.com/office/powerpoint/2010/main" val="298075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304802"/>
            <a:ext cx="8229600" cy="639763"/>
          </a:xfrm>
        </p:spPr>
        <p:txBody>
          <a:bodyPr/>
          <a:lstStyle/>
          <a:p>
            <a:r>
              <a:rPr lang="en-US" sz="3400" dirty="0">
                <a:solidFill>
                  <a:schemeClr val="accent1">
                    <a:lumMod val="60000"/>
                    <a:lumOff val="40000"/>
                  </a:schemeClr>
                </a:solidFill>
              </a:rPr>
              <a:t>Eligibility Criteria for Facilities</a:t>
            </a:r>
          </a:p>
        </p:txBody>
      </p:sp>
      <p:grpSp>
        <p:nvGrpSpPr>
          <p:cNvPr id="5" name="Group 4" descr="Facility Icon"/>
          <p:cNvGrpSpPr/>
          <p:nvPr/>
        </p:nvGrpSpPr>
        <p:grpSpPr>
          <a:xfrm>
            <a:off x="7818086" y="161060"/>
            <a:ext cx="868714" cy="707127"/>
            <a:chOff x="2724333" y="1093201"/>
            <a:chExt cx="5416057" cy="4315141"/>
          </a:xfrm>
        </p:grpSpPr>
        <p:sp>
          <p:nvSpPr>
            <p:cNvPr id="6" name="AutoShape 13"/>
            <p:cNvSpPr>
              <a:spLocks noChangeArrowheads="1"/>
            </p:cNvSpPr>
            <p:nvPr/>
          </p:nvSpPr>
          <p:spPr bwMode="auto">
            <a:xfrm>
              <a:off x="2724333" y="1093201"/>
              <a:ext cx="5416057" cy="4315141"/>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1376997" tIns="45720" rIns="1376998"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7" name="AutoShape 14"/>
            <p:cNvSpPr>
              <a:spLocks noChangeArrowheads="1"/>
            </p:cNvSpPr>
            <p:nvPr/>
          </p:nvSpPr>
          <p:spPr bwMode="auto">
            <a:xfrm>
              <a:off x="3398451" y="1104352"/>
              <a:ext cx="4067821" cy="3237242"/>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8" name="AutoShape 15"/>
            <p:cNvSpPr>
              <a:spLocks noChangeArrowheads="1"/>
            </p:cNvSpPr>
            <p:nvPr/>
          </p:nvSpPr>
          <p:spPr bwMode="auto">
            <a:xfrm>
              <a:off x="4076421" y="1104352"/>
              <a:ext cx="2711881" cy="2159343"/>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13333"/>
              </a:schemeClr>
            </a:effectRef>
            <a:fontRef idx="minor">
              <a:schemeClr val="lt1"/>
            </a:fontRef>
          </p:style>
          <p:txBody>
            <a:bodyPr spcFirstLastPara="0" vert="horz" wrap="square" lIns="711358" tIns="45720" rIns="71136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9"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grpSp>
      <p:sp>
        <p:nvSpPr>
          <p:cNvPr id="14" name="Oval 13"/>
          <p:cNvSpPr/>
          <p:nvPr/>
        </p:nvSpPr>
        <p:spPr bwMode="auto">
          <a:xfrm>
            <a:off x="282665" y="3360864"/>
            <a:ext cx="323386" cy="367990"/>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2</a:t>
            </a:r>
          </a:p>
        </p:txBody>
      </p:sp>
      <p:sp>
        <p:nvSpPr>
          <p:cNvPr id="13" name="Oval 12"/>
          <p:cNvSpPr/>
          <p:nvPr/>
        </p:nvSpPr>
        <p:spPr bwMode="auto">
          <a:xfrm>
            <a:off x="282665" y="1185336"/>
            <a:ext cx="323386" cy="367990"/>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1</a:t>
            </a:r>
          </a:p>
        </p:txBody>
      </p:sp>
      <p:sp>
        <p:nvSpPr>
          <p:cNvPr id="4" name="Content Placeholder 3"/>
          <p:cNvSpPr>
            <a:spLocks noGrp="1"/>
          </p:cNvSpPr>
          <p:nvPr>
            <p:ph idx="1"/>
          </p:nvPr>
        </p:nvSpPr>
        <p:spPr>
          <a:xfrm>
            <a:off x="595426" y="1111194"/>
            <a:ext cx="8229600" cy="3808249"/>
          </a:xfrm>
        </p:spPr>
        <p:txBody>
          <a:bodyPr/>
          <a:lstStyle/>
          <a:p>
            <a:pPr marL="0" indent="0">
              <a:buNone/>
            </a:pPr>
            <a:r>
              <a:rPr lang="en-US" dirty="0">
                <a:solidFill>
                  <a:schemeClr val="tx2">
                    <a:lumMod val="75000"/>
                    <a:lumOff val="25000"/>
                  </a:schemeClr>
                </a:solidFill>
              </a:rPr>
              <a:t>To be considered eligible for funding, a facility must:</a:t>
            </a:r>
          </a:p>
          <a:p>
            <a:pPr lvl="1">
              <a:buFont typeface="Wingdings" panose="05000000000000000000" pitchFamily="2" charset="2"/>
              <a:buChar char="ü"/>
            </a:pPr>
            <a:r>
              <a:rPr lang="en-US" dirty="0">
                <a:solidFill>
                  <a:schemeClr val="tx2">
                    <a:lumMod val="75000"/>
                    <a:lumOff val="25000"/>
                  </a:schemeClr>
                </a:solidFill>
              </a:rPr>
              <a:t>Satisfy the definition of a facility.</a:t>
            </a:r>
          </a:p>
          <a:p>
            <a:pPr lvl="1">
              <a:buFont typeface="Wingdings" panose="05000000000000000000" pitchFamily="2" charset="2"/>
              <a:buChar char="ü"/>
            </a:pPr>
            <a:r>
              <a:rPr lang="en-US" dirty="0">
                <a:solidFill>
                  <a:schemeClr val="tx2">
                    <a:lumMod val="75000"/>
                    <a:lumOff val="25000"/>
                  </a:schemeClr>
                </a:solidFill>
              </a:rPr>
              <a:t>Maintenance of the facility must be the legal responsibility of the applicant.</a:t>
            </a:r>
          </a:p>
          <a:p>
            <a:pPr lvl="1">
              <a:buFont typeface="Wingdings" panose="05000000000000000000" pitchFamily="2" charset="2"/>
              <a:buChar char="ü"/>
            </a:pPr>
            <a:r>
              <a:rPr lang="en-US" dirty="0">
                <a:solidFill>
                  <a:schemeClr val="tx2">
                    <a:lumMod val="75000"/>
                    <a:lumOff val="25000"/>
                  </a:schemeClr>
                </a:solidFill>
              </a:rPr>
              <a:t>Be located in a designated disaster area.</a:t>
            </a:r>
          </a:p>
          <a:p>
            <a:pPr lvl="1">
              <a:buFont typeface="Wingdings" panose="05000000000000000000" pitchFamily="2" charset="2"/>
              <a:buChar char="ü"/>
            </a:pPr>
            <a:r>
              <a:rPr lang="en-US" dirty="0">
                <a:solidFill>
                  <a:schemeClr val="tx2">
                    <a:lumMod val="75000"/>
                    <a:lumOff val="25000"/>
                  </a:schemeClr>
                </a:solidFill>
              </a:rPr>
              <a:t>Not be under the authority of another Federal agency.</a:t>
            </a:r>
          </a:p>
          <a:p>
            <a:pPr marL="352044" lvl="1" indent="0">
              <a:buNone/>
            </a:pPr>
            <a:endParaRPr lang="en-US" sz="2000" u="sng" dirty="0">
              <a:solidFill>
                <a:schemeClr val="tx2">
                  <a:lumMod val="75000"/>
                  <a:lumOff val="25000"/>
                </a:schemeClr>
              </a:solidFill>
            </a:endParaRPr>
          </a:p>
          <a:p>
            <a:pPr marL="0" indent="0">
              <a:buNone/>
            </a:pPr>
            <a:r>
              <a:rPr lang="en-US" dirty="0">
                <a:solidFill>
                  <a:schemeClr val="tx2">
                    <a:lumMod val="75000"/>
                    <a:lumOff val="25000"/>
                  </a:schemeClr>
                </a:solidFill>
              </a:rPr>
              <a:t>Generally, the following types of facilities are </a:t>
            </a:r>
            <a:r>
              <a:rPr lang="en-US" b="1" dirty="0">
                <a:solidFill>
                  <a:schemeClr val="tx2">
                    <a:lumMod val="75000"/>
                    <a:lumOff val="25000"/>
                  </a:schemeClr>
                </a:solidFill>
              </a:rPr>
              <a:t>ineligible</a:t>
            </a:r>
            <a:r>
              <a:rPr lang="en-US" dirty="0">
                <a:solidFill>
                  <a:schemeClr val="tx2">
                    <a:lumMod val="75000"/>
                    <a:lumOff val="25000"/>
                  </a:schemeClr>
                </a:solidFill>
              </a:rPr>
              <a:t>:</a:t>
            </a:r>
          </a:p>
          <a:p>
            <a:pPr lvl="1">
              <a:buFont typeface="Wingdings" panose="05000000000000000000" pitchFamily="2" charset="2"/>
              <a:buChar char="ü"/>
            </a:pPr>
            <a:r>
              <a:rPr lang="en-US" dirty="0">
                <a:solidFill>
                  <a:schemeClr val="tx2">
                    <a:lumMod val="75000"/>
                    <a:lumOff val="25000"/>
                  </a:schemeClr>
                </a:solidFill>
              </a:rPr>
              <a:t>Unimproved properties</a:t>
            </a:r>
          </a:p>
          <a:p>
            <a:pPr lvl="1">
              <a:buFont typeface="Wingdings" panose="05000000000000000000" pitchFamily="2" charset="2"/>
              <a:buChar char="ü"/>
            </a:pPr>
            <a:r>
              <a:rPr lang="en-US" dirty="0">
                <a:solidFill>
                  <a:schemeClr val="tx2">
                    <a:lumMod val="75000"/>
                    <a:lumOff val="25000"/>
                  </a:schemeClr>
                </a:solidFill>
              </a:rPr>
              <a:t>Land used for agricultural purposes</a:t>
            </a:r>
          </a:p>
          <a:p>
            <a:pPr lvl="1">
              <a:buFont typeface="Wingdings" panose="05000000000000000000" pitchFamily="2" charset="2"/>
              <a:buChar char="ü"/>
            </a:pPr>
            <a:r>
              <a:rPr lang="en-US" dirty="0">
                <a:solidFill>
                  <a:schemeClr val="tx2">
                    <a:lumMod val="75000"/>
                    <a:lumOff val="25000"/>
                  </a:schemeClr>
                </a:solidFill>
              </a:rPr>
              <a:t>Inactive facilities</a:t>
            </a:r>
          </a:p>
        </p:txBody>
      </p:sp>
      <p:sp>
        <p:nvSpPr>
          <p:cNvPr id="3" name="Slide Number Placeholder 2"/>
          <p:cNvSpPr>
            <a:spLocks noGrp="1"/>
          </p:cNvSpPr>
          <p:nvPr>
            <p:ph type="sldNum" sz="quarter" idx="4"/>
          </p:nvPr>
        </p:nvSpPr>
        <p:spPr/>
        <p:txBody>
          <a:bodyPr/>
          <a:lstStyle/>
          <a:p>
            <a:pPr>
              <a:defRPr/>
            </a:pPr>
            <a:r>
              <a:rPr lang="en-US" dirty="0"/>
              <a:t>Visual 3.</a:t>
            </a:r>
            <a:fld id="{167A036F-738C-4416-983E-5B04119587A4}" type="slidenum">
              <a:rPr lang="en-US" smtClean="0"/>
              <a:pPr>
                <a:defRPr/>
              </a:pPr>
              <a:t>14</a:t>
            </a:fld>
            <a:endParaRPr lang="en-US" dirty="0"/>
          </a:p>
        </p:txBody>
      </p:sp>
    </p:spTree>
    <p:extLst>
      <p:ext uri="{BB962C8B-B14F-4D97-AF65-F5344CB8AC3E}">
        <p14:creationId xmlns:p14="http://schemas.microsoft.com/office/powerpoint/2010/main" val="127338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304802"/>
            <a:ext cx="8229600" cy="639763"/>
          </a:xfrm>
        </p:spPr>
        <p:txBody>
          <a:bodyPr/>
          <a:lstStyle/>
          <a:p>
            <a:r>
              <a:rPr lang="en-US" sz="3400" dirty="0">
                <a:solidFill>
                  <a:schemeClr val="accent1">
                    <a:lumMod val="60000"/>
                    <a:lumOff val="40000"/>
                  </a:schemeClr>
                </a:solidFill>
              </a:rPr>
              <a:t>Minimum Work Eligibility Criteria</a:t>
            </a:r>
          </a:p>
        </p:txBody>
      </p:sp>
      <p:grpSp>
        <p:nvGrpSpPr>
          <p:cNvPr id="16" name="Group 15" descr="Work icon"/>
          <p:cNvGrpSpPr/>
          <p:nvPr/>
        </p:nvGrpSpPr>
        <p:grpSpPr>
          <a:xfrm>
            <a:off x="7818086" y="161060"/>
            <a:ext cx="868714" cy="707127"/>
            <a:chOff x="2724333" y="1093201"/>
            <a:chExt cx="5416057" cy="4315141"/>
          </a:xfrm>
        </p:grpSpPr>
        <p:sp>
          <p:nvSpPr>
            <p:cNvPr id="17" name="AutoShape 13"/>
            <p:cNvSpPr>
              <a:spLocks noChangeArrowheads="1"/>
            </p:cNvSpPr>
            <p:nvPr/>
          </p:nvSpPr>
          <p:spPr bwMode="auto">
            <a:xfrm>
              <a:off x="2724333" y="1093201"/>
              <a:ext cx="5416057" cy="4315141"/>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1376997" tIns="45720" rIns="1376998"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8" name="AutoShape 14"/>
            <p:cNvSpPr>
              <a:spLocks noChangeArrowheads="1"/>
            </p:cNvSpPr>
            <p:nvPr/>
          </p:nvSpPr>
          <p:spPr bwMode="auto">
            <a:xfrm>
              <a:off x="3398451" y="1104352"/>
              <a:ext cx="4067821" cy="3237242"/>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19" name="AutoShape 15"/>
            <p:cNvSpPr>
              <a:spLocks noChangeArrowheads="1"/>
            </p:cNvSpPr>
            <p:nvPr/>
          </p:nvSpPr>
          <p:spPr bwMode="auto">
            <a:xfrm>
              <a:off x="4076421" y="1104352"/>
              <a:ext cx="2711881" cy="2159343"/>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20"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grpSp>
      <p:sp>
        <p:nvSpPr>
          <p:cNvPr id="22" name="Oval 21" descr="PAPPG Icon"/>
          <p:cNvSpPr/>
          <p:nvPr/>
        </p:nvSpPr>
        <p:spPr bwMode="ltGray">
          <a:xfrm>
            <a:off x="367990" y="5060415"/>
            <a:ext cx="611119" cy="611119"/>
          </a:xfrm>
          <a:prstGeom prst="ellipse">
            <a:avLst/>
          </a:prstGeom>
          <a:solidFill>
            <a:srgbClr val="0033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Rectangle 22"/>
          <p:cNvSpPr>
            <a:spLocks noChangeArrowheads="1"/>
          </p:cNvSpPr>
          <p:nvPr/>
        </p:nvSpPr>
        <p:spPr bwMode="auto">
          <a:xfrm>
            <a:off x="979107" y="5192831"/>
            <a:ext cx="794160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91440" defTabSz="798513" eaLnBrk="0" hangingPunct="0">
              <a:spcAft>
                <a:spcPts val="200"/>
              </a:spcAft>
              <a:defRPr/>
            </a:pPr>
            <a:r>
              <a:rPr lang="en-US" b="1" i="1" kern="0" dirty="0">
                <a:solidFill>
                  <a:srgbClr val="003366"/>
                </a:solidFill>
                <a:cs typeface="Arial" charset="0"/>
              </a:rPr>
              <a:t>CFR Reference: </a:t>
            </a:r>
            <a:r>
              <a:rPr lang="en-US" dirty="0">
                <a:solidFill>
                  <a:schemeClr val="tx2">
                    <a:lumMod val="75000"/>
                    <a:lumOff val="25000"/>
                  </a:schemeClr>
                </a:solidFill>
              </a:rPr>
              <a:t>Review 44 CFR 206.223 for additional information.</a:t>
            </a:r>
          </a:p>
        </p:txBody>
      </p:sp>
      <p:sp>
        <p:nvSpPr>
          <p:cNvPr id="24" name="Freeform 799" descr="PAPPG Icon"/>
          <p:cNvSpPr>
            <a:spLocks noEditPoints="1"/>
          </p:cNvSpPr>
          <p:nvPr/>
        </p:nvSpPr>
        <p:spPr bwMode="auto">
          <a:xfrm>
            <a:off x="482379" y="5156230"/>
            <a:ext cx="382339" cy="376958"/>
          </a:xfrm>
          <a:custGeom>
            <a:avLst/>
            <a:gdLst>
              <a:gd name="T0" fmla="*/ 142 w 462"/>
              <a:gd name="T1" fmla="*/ 90 h 312"/>
              <a:gd name="T2" fmla="*/ 192 w 462"/>
              <a:gd name="T3" fmla="*/ 98 h 312"/>
              <a:gd name="T4" fmla="*/ 194 w 462"/>
              <a:gd name="T5" fmla="*/ 84 h 312"/>
              <a:gd name="T6" fmla="*/ 126 w 462"/>
              <a:gd name="T7" fmla="*/ 72 h 312"/>
              <a:gd name="T8" fmla="*/ 62 w 462"/>
              <a:gd name="T9" fmla="*/ 84 h 312"/>
              <a:gd name="T10" fmla="*/ 68 w 462"/>
              <a:gd name="T11" fmla="*/ 98 h 312"/>
              <a:gd name="T12" fmla="*/ 126 w 462"/>
              <a:gd name="T13" fmla="*/ 132 h 312"/>
              <a:gd name="T14" fmla="*/ 186 w 462"/>
              <a:gd name="T15" fmla="*/ 142 h 312"/>
              <a:gd name="T16" fmla="*/ 198 w 462"/>
              <a:gd name="T17" fmla="*/ 134 h 312"/>
              <a:gd name="T18" fmla="*/ 160 w 462"/>
              <a:gd name="T19" fmla="*/ 118 h 312"/>
              <a:gd name="T20" fmla="*/ 66 w 462"/>
              <a:gd name="T21" fmla="*/ 124 h 312"/>
              <a:gd name="T22" fmla="*/ 62 w 462"/>
              <a:gd name="T23" fmla="*/ 138 h 312"/>
              <a:gd name="T24" fmla="*/ 186 w 462"/>
              <a:gd name="T25" fmla="*/ 186 h 312"/>
              <a:gd name="T26" fmla="*/ 198 w 462"/>
              <a:gd name="T27" fmla="*/ 180 h 312"/>
              <a:gd name="T28" fmla="*/ 176 w 462"/>
              <a:gd name="T29" fmla="*/ 164 h 312"/>
              <a:gd name="T30" fmla="*/ 66 w 462"/>
              <a:gd name="T31" fmla="*/ 166 h 312"/>
              <a:gd name="T32" fmla="*/ 60 w 462"/>
              <a:gd name="T33" fmla="*/ 178 h 312"/>
              <a:gd name="T34" fmla="*/ 98 w 462"/>
              <a:gd name="T35" fmla="*/ 178 h 312"/>
              <a:gd name="T36" fmla="*/ 186 w 462"/>
              <a:gd name="T37" fmla="*/ 186 h 312"/>
              <a:gd name="T38" fmla="*/ 438 w 462"/>
              <a:gd name="T39" fmla="*/ 30 h 312"/>
              <a:gd name="T40" fmla="*/ 364 w 462"/>
              <a:gd name="T41" fmla="*/ 2 h 312"/>
              <a:gd name="T42" fmla="*/ 232 w 462"/>
              <a:gd name="T43" fmla="*/ 30 h 312"/>
              <a:gd name="T44" fmla="*/ 126 w 462"/>
              <a:gd name="T45" fmla="*/ 0 h 312"/>
              <a:gd name="T46" fmla="*/ 28 w 462"/>
              <a:gd name="T47" fmla="*/ 26 h 312"/>
              <a:gd name="T48" fmla="*/ 22 w 462"/>
              <a:gd name="T49" fmla="*/ 42 h 312"/>
              <a:gd name="T50" fmla="*/ 0 w 462"/>
              <a:gd name="T51" fmla="*/ 260 h 312"/>
              <a:gd name="T52" fmla="*/ 30 w 462"/>
              <a:gd name="T53" fmla="*/ 300 h 312"/>
              <a:gd name="T54" fmla="*/ 92 w 462"/>
              <a:gd name="T55" fmla="*/ 284 h 312"/>
              <a:gd name="T56" fmla="*/ 190 w 462"/>
              <a:gd name="T57" fmla="*/ 294 h 312"/>
              <a:gd name="T58" fmla="*/ 254 w 462"/>
              <a:gd name="T59" fmla="*/ 304 h 312"/>
              <a:gd name="T60" fmla="*/ 334 w 462"/>
              <a:gd name="T61" fmla="*/ 280 h 312"/>
              <a:gd name="T62" fmla="*/ 412 w 462"/>
              <a:gd name="T63" fmla="*/ 302 h 312"/>
              <a:gd name="T64" fmla="*/ 458 w 462"/>
              <a:gd name="T65" fmla="*/ 280 h 312"/>
              <a:gd name="T66" fmla="*/ 456 w 462"/>
              <a:gd name="T67" fmla="*/ 58 h 312"/>
              <a:gd name="T68" fmla="*/ 264 w 462"/>
              <a:gd name="T69" fmla="*/ 32 h 312"/>
              <a:gd name="T70" fmla="*/ 380 w 462"/>
              <a:gd name="T71" fmla="*/ 22 h 312"/>
              <a:gd name="T72" fmla="*/ 380 w 462"/>
              <a:gd name="T73" fmla="*/ 238 h 312"/>
              <a:gd name="T74" fmla="*/ 264 w 462"/>
              <a:gd name="T75" fmla="*/ 248 h 312"/>
              <a:gd name="T76" fmla="*/ 84 w 462"/>
              <a:gd name="T77" fmla="*/ 22 h 312"/>
              <a:gd name="T78" fmla="*/ 200 w 462"/>
              <a:gd name="T79" fmla="*/ 32 h 312"/>
              <a:gd name="T80" fmla="*/ 152 w 462"/>
              <a:gd name="T81" fmla="*/ 234 h 312"/>
              <a:gd name="T82" fmla="*/ 44 w 462"/>
              <a:gd name="T83" fmla="*/ 250 h 312"/>
              <a:gd name="T84" fmla="*/ 442 w 462"/>
              <a:gd name="T85" fmla="*/ 280 h 312"/>
              <a:gd name="T86" fmla="*/ 408 w 462"/>
              <a:gd name="T87" fmla="*/ 286 h 312"/>
              <a:gd name="T88" fmla="*/ 334 w 462"/>
              <a:gd name="T89" fmla="*/ 268 h 312"/>
              <a:gd name="T90" fmla="*/ 240 w 462"/>
              <a:gd name="T91" fmla="*/ 298 h 312"/>
              <a:gd name="T92" fmla="*/ 174 w 462"/>
              <a:gd name="T93" fmla="*/ 274 h 312"/>
              <a:gd name="T94" fmla="*/ 72 w 462"/>
              <a:gd name="T95" fmla="*/ 278 h 312"/>
              <a:gd name="T96" fmla="*/ 26 w 462"/>
              <a:gd name="T97" fmla="*/ 286 h 312"/>
              <a:gd name="T98" fmla="*/ 12 w 462"/>
              <a:gd name="T99" fmla="*/ 80 h 312"/>
              <a:gd name="T100" fmla="*/ 26 w 462"/>
              <a:gd name="T101" fmla="*/ 264 h 312"/>
              <a:gd name="T102" fmla="*/ 40 w 462"/>
              <a:gd name="T103" fmla="*/ 272 h 312"/>
              <a:gd name="T104" fmla="*/ 126 w 462"/>
              <a:gd name="T105" fmla="*/ 250 h 312"/>
              <a:gd name="T106" fmla="*/ 228 w 462"/>
              <a:gd name="T107" fmla="*/ 282 h 312"/>
              <a:gd name="T108" fmla="*/ 232 w 462"/>
              <a:gd name="T109" fmla="*/ 282 h 312"/>
              <a:gd name="T110" fmla="*/ 234 w 462"/>
              <a:gd name="T111" fmla="*/ 282 h 312"/>
              <a:gd name="T112" fmla="*/ 236 w 462"/>
              <a:gd name="T113" fmla="*/ 280 h 312"/>
              <a:gd name="T114" fmla="*/ 338 w 462"/>
              <a:gd name="T115" fmla="*/ 250 h 312"/>
              <a:gd name="T116" fmla="*/ 430 w 462"/>
              <a:gd name="T117" fmla="*/ 272 h 312"/>
              <a:gd name="T118" fmla="*/ 438 w 462"/>
              <a:gd name="T11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12">
                <a:moveTo>
                  <a:pt x="72" y="96"/>
                </a:moveTo>
                <a:lnTo>
                  <a:pt x="72" y="96"/>
                </a:lnTo>
                <a:lnTo>
                  <a:pt x="98" y="90"/>
                </a:lnTo>
                <a:lnTo>
                  <a:pt x="126" y="88"/>
                </a:lnTo>
                <a:lnTo>
                  <a:pt x="126" y="88"/>
                </a:lnTo>
                <a:lnTo>
                  <a:pt x="142" y="90"/>
                </a:lnTo>
                <a:lnTo>
                  <a:pt x="156" y="92"/>
                </a:lnTo>
                <a:lnTo>
                  <a:pt x="172" y="94"/>
                </a:lnTo>
                <a:lnTo>
                  <a:pt x="186" y="100"/>
                </a:lnTo>
                <a:lnTo>
                  <a:pt x="186" y="100"/>
                </a:lnTo>
                <a:lnTo>
                  <a:pt x="190" y="100"/>
                </a:lnTo>
                <a:lnTo>
                  <a:pt x="192" y="98"/>
                </a:lnTo>
                <a:lnTo>
                  <a:pt x="196" y="96"/>
                </a:lnTo>
                <a:lnTo>
                  <a:pt x="198" y="94"/>
                </a:lnTo>
                <a:lnTo>
                  <a:pt x="198" y="94"/>
                </a:lnTo>
                <a:lnTo>
                  <a:pt x="198" y="90"/>
                </a:lnTo>
                <a:lnTo>
                  <a:pt x="196" y="88"/>
                </a:lnTo>
                <a:lnTo>
                  <a:pt x="194" y="84"/>
                </a:lnTo>
                <a:lnTo>
                  <a:pt x="192" y="82"/>
                </a:lnTo>
                <a:lnTo>
                  <a:pt x="192" y="82"/>
                </a:lnTo>
                <a:lnTo>
                  <a:pt x="176" y="78"/>
                </a:lnTo>
                <a:lnTo>
                  <a:pt x="160" y="74"/>
                </a:lnTo>
                <a:lnTo>
                  <a:pt x="142" y="72"/>
                </a:lnTo>
                <a:lnTo>
                  <a:pt x="126" y="72"/>
                </a:lnTo>
                <a:lnTo>
                  <a:pt x="126" y="72"/>
                </a:lnTo>
                <a:lnTo>
                  <a:pt x="96" y="74"/>
                </a:lnTo>
                <a:lnTo>
                  <a:pt x="66" y="80"/>
                </a:lnTo>
                <a:lnTo>
                  <a:pt x="66" y="80"/>
                </a:lnTo>
                <a:lnTo>
                  <a:pt x="64" y="82"/>
                </a:lnTo>
                <a:lnTo>
                  <a:pt x="62" y="84"/>
                </a:lnTo>
                <a:lnTo>
                  <a:pt x="60" y="88"/>
                </a:lnTo>
                <a:lnTo>
                  <a:pt x="60" y="92"/>
                </a:lnTo>
                <a:lnTo>
                  <a:pt x="60" y="92"/>
                </a:lnTo>
                <a:lnTo>
                  <a:pt x="62" y="94"/>
                </a:lnTo>
                <a:lnTo>
                  <a:pt x="66" y="96"/>
                </a:lnTo>
                <a:lnTo>
                  <a:pt x="68" y="98"/>
                </a:lnTo>
                <a:lnTo>
                  <a:pt x="72" y="96"/>
                </a:lnTo>
                <a:lnTo>
                  <a:pt x="72" y="96"/>
                </a:lnTo>
                <a:close/>
                <a:moveTo>
                  <a:pt x="72" y="140"/>
                </a:moveTo>
                <a:lnTo>
                  <a:pt x="72" y="140"/>
                </a:lnTo>
                <a:lnTo>
                  <a:pt x="98" y="134"/>
                </a:lnTo>
                <a:lnTo>
                  <a:pt x="126" y="132"/>
                </a:lnTo>
                <a:lnTo>
                  <a:pt x="126" y="132"/>
                </a:lnTo>
                <a:lnTo>
                  <a:pt x="142" y="132"/>
                </a:lnTo>
                <a:lnTo>
                  <a:pt x="156" y="134"/>
                </a:lnTo>
                <a:lnTo>
                  <a:pt x="172" y="138"/>
                </a:lnTo>
                <a:lnTo>
                  <a:pt x="186" y="142"/>
                </a:lnTo>
                <a:lnTo>
                  <a:pt x="186" y="142"/>
                </a:lnTo>
                <a:lnTo>
                  <a:pt x="190" y="142"/>
                </a:lnTo>
                <a:lnTo>
                  <a:pt x="192" y="142"/>
                </a:lnTo>
                <a:lnTo>
                  <a:pt x="196" y="140"/>
                </a:lnTo>
                <a:lnTo>
                  <a:pt x="198" y="136"/>
                </a:lnTo>
                <a:lnTo>
                  <a:pt x="198" y="136"/>
                </a:lnTo>
                <a:lnTo>
                  <a:pt x="198" y="134"/>
                </a:lnTo>
                <a:lnTo>
                  <a:pt x="196" y="130"/>
                </a:lnTo>
                <a:lnTo>
                  <a:pt x="194" y="128"/>
                </a:lnTo>
                <a:lnTo>
                  <a:pt x="192" y="126"/>
                </a:lnTo>
                <a:lnTo>
                  <a:pt x="192" y="126"/>
                </a:lnTo>
                <a:lnTo>
                  <a:pt x="176" y="120"/>
                </a:lnTo>
                <a:lnTo>
                  <a:pt x="160" y="118"/>
                </a:lnTo>
                <a:lnTo>
                  <a:pt x="142" y="116"/>
                </a:lnTo>
                <a:lnTo>
                  <a:pt x="126" y="114"/>
                </a:lnTo>
                <a:lnTo>
                  <a:pt x="126" y="114"/>
                </a:lnTo>
                <a:lnTo>
                  <a:pt x="96" y="116"/>
                </a:lnTo>
                <a:lnTo>
                  <a:pt x="66" y="124"/>
                </a:lnTo>
                <a:lnTo>
                  <a:pt x="66" y="124"/>
                </a:lnTo>
                <a:lnTo>
                  <a:pt x="64" y="126"/>
                </a:lnTo>
                <a:lnTo>
                  <a:pt x="62" y="128"/>
                </a:lnTo>
                <a:lnTo>
                  <a:pt x="60" y="130"/>
                </a:lnTo>
                <a:lnTo>
                  <a:pt x="60" y="134"/>
                </a:lnTo>
                <a:lnTo>
                  <a:pt x="60" y="134"/>
                </a:lnTo>
                <a:lnTo>
                  <a:pt x="62" y="138"/>
                </a:lnTo>
                <a:lnTo>
                  <a:pt x="66" y="140"/>
                </a:lnTo>
                <a:lnTo>
                  <a:pt x="68" y="140"/>
                </a:lnTo>
                <a:lnTo>
                  <a:pt x="72" y="140"/>
                </a:lnTo>
                <a:lnTo>
                  <a:pt x="72" y="140"/>
                </a:lnTo>
                <a:close/>
                <a:moveTo>
                  <a:pt x="186" y="186"/>
                </a:moveTo>
                <a:lnTo>
                  <a:pt x="186" y="186"/>
                </a:lnTo>
                <a:lnTo>
                  <a:pt x="186" y="186"/>
                </a:lnTo>
                <a:lnTo>
                  <a:pt x="190" y="186"/>
                </a:lnTo>
                <a:lnTo>
                  <a:pt x="192" y="184"/>
                </a:lnTo>
                <a:lnTo>
                  <a:pt x="196" y="182"/>
                </a:lnTo>
                <a:lnTo>
                  <a:pt x="198" y="180"/>
                </a:lnTo>
                <a:lnTo>
                  <a:pt x="198" y="180"/>
                </a:lnTo>
                <a:lnTo>
                  <a:pt x="198" y="176"/>
                </a:lnTo>
                <a:lnTo>
                  <a:pt x="196" y="174"/>
                </a:lnTo>
                <a:lnTo>
                  <a:pt x="194" y="170"/>
                </a:lnTo>
                <a:lnTo>
                  <a:pt x="192" y="168"/>
                </a:lnTo>
                <a:lnTo>
                  <a:pt x="192" y="168"/>
                </a:lnTo>
                <a:lnTo>
                  <a:pt x="176" y="164"/>
                </a:lnTo>
                <a:lnTo>
                  <a:pt x="160" y="160"/>
                </a:lnTo>
                <a:lnTo>
                  <a:pt x="142" y="158"/>
                </a:lnTo>
                <a:lnTo>
                  <a:pt x="126" y="158"/>
                </a:lnTo>
                <a:lnTo>
                  <a:pt x="126" y="158"/>
                </a:lnTo>
                <a:lnTo>
                  <a:pt x="96" y="160"/>
                </a:lnTo>
                <a:lnTo>
                  <a:pt x="66" y="166"/>
                </a:lnTo>
                <a:lnTo>
                  <a:pt x="66" y="166"/>
                </a:lnTo>
                <a:lnTo>
                  <a:pt x="64" y="168"/>
                </a:lnTo>
                <a:lnTo>
                  <a:pt x="62" y="170"/>
                </a:lnTo>
                <a:lnTo>
                  <a:pt x="60" y="174"/>
                </a:lnTo>
                <a:lnTo>
                  <a:pt x="60" y="178"/>
                </a:lnTo>
                <a:lnTo>
                  <a:pt x="60" y="178"/>
                </a:lnTo>
                <a:lnTo>
                  <a:pt x="62" y="180"/>
                </a:lnTo>
                <a:lnTo>
                  <a:pt x="66" y="182"/>
                </a:lnTo>
                <a:lnTo>
                  <a:pt x="68" y="184"/>
                </a:lnTo>
                <a:lnTo>
                  <a:pt x="72" y="184"/>
                </a:lnTo>
                <a:lnTo>
                  <a:pt x="72" y="184"/>
                </a:lnTo>
                <a:lnTo>
                  <a:pt x="98" y="178"/>
                </a:lnTo>
                <a:lnTo>
                  <a:pt x="126" y="176"/>
                </a:lnTo>
                <a:lnTo>
                  <a:pt x="126" y="176"/>
                </a:lnTo>
                <a:lnTo>
                  <a:pt x="142" y="176"/>
                </a:lnTo>
                <a:lnTo>
                  <a:pt x="156" y="178"/>
                </a:lnTo>
                <a:lnTo>
                  <a:pt x="172" y="180"/>
                </a:lnTo>
                <a:lnTo>
                  <a:pt x="186" y="186"/>
                </a:lnTo>
                <a:lnTo>
                  <a:pt x="186" y="186"/>
                </a:lnTo>
                <a:close/>
                <a:moveTo>
                  <a:pt x="442" y="42"/>
                </a:moveTo>
                <a:lnTo>
                  <a:pt x="442" y="42"/>
                </a:lnTo>
                <a:lnTo>
                  <a:pt x="438" y="42"/>
                </a:lnTo>
                <a:lnTo>
                  <a:pt x="438" y="30"/>
                </a:lnTo>
                <a:lnTo>
                  <a:pt x="438" y="30"/>
                </a:lnTo>
                <a:lnTo>
                  <a:pt x="436" y="26"/>
                </a:lnTo>
                <a:lnTo>
                  <a:pt x="434" y="22"/>
                </a:lnTo>
                <a:lnTo>
                  <a:pt x="434" y="22"/>
                </a:lnTo>
                <a:lnTo>
                  <a:pt x="410" y="12"/>
                </a:lnTo>
                <a:lnTo>
                  <a:pt x="388" y="6"/>
                </a:lnTo>
                <a:lnTo>
                  <a:pt x="364" y="2"/>
                </a:lnTo>
                <a:lnTo>
                  <a:pt x="338" y="0"/>
                </a:lnTo>
                <a:lnTo>
                  <a:pt x="338" y="0"/>
                </a:lnTo>
                <a:lnTo>
                  <a:pt x="310" y="2"/>
                </a:lnTo>
                <a:lnTo>
                  <a:pt x="284" y="8"/>
                </a:lnTo>
                <a:lnTo>
                  <a:pt x="256" y="16"/>
                </a:lnTo>
                <a:lnTo>
                  <a:pt x="232" y="30"/>
                </a:lnTo>
                <a:lnTo>
                  <a:pt x="232" y="30"/>
                </a:lnTo>
                <a:lnTo>
                  <a:pt x="208" y="16"/>
                </a:lnTo>
                <a:lnTo>
                  <a:pt x="182" y="8"/>
                </a:lnTo>
                <a:lnTo>
                  <a:pt x="154" y="2"/>
                </a:lnTo>
                <a:lnTo>
                  <a:pt x="126" y="0"/>
                </a:lnTo>
                <a:lnTo>
                  <a:pt x="126" y="0"/>
                </a:lnTo>
                <a:lnTo>
                  <a:pt x="100" y="2"/>
                </a:lnTo>
                <a:lnTo>
                  <a:pt x="76" y="6"/>
                </a:lnTo>
                <a:lnTo>
                  <a:pt x="54" y="12"/>
                </a:lnTo>
                <a:lnTo>
                  <a:pt x="32" y="22"/>
                </a:lnTo>
                <a:lnTo>
                  <a:pt x="32" y="22"/>
                </a:lnTo>
                <a:lnTo>
                  <a:pt x="28" y="26"/>
                </a:lnTo>
                <a:lnTo>
                  <a:pt x="26" y="30"/>
                </a:lnTo>
                <a:lnTo>
                  <a:pt x="26" y="42"/>
                </a:lnTo>
                <a:lnTo>
                  <a:pt x="26" y="42"/>
                </a:lnTo>
                <a:lnTo>
                  <a:pt x="24" y="42"/>
                </a:lnTo>
                <a:lnTo>
                  <a:pt x="22" y="42"/>
                </a:lnTo>
                <a:lnTo>
                  <a:pt x="22" y="42"/>
                </a:lnTo>
                <a:lnTo>
                  <a:pt x="12" y="50"/>
                </a:lnTo>
                <a:lnTo>
                  <a:pt x="6" y="58"/>
                </a:lnTo>
                <a:lnTo>
                  <a:pt x="2" y="68"/>
                </a:lnTo>
                <a:lnTo>
                  <a:pt x="0" y="80"/>
                </a:lnTo>
                <a:lnTo>
                  <a:pt x="0" y="260"/>
                </a:lnTo>
                <a:lnTo>
                  <a:pt x="0" y="260"/>
                </a:lnTo>
                <a:lnTo>
                  <a:pt x="2" y="272"/>
                </a:lnTo>
                <a:lnTo>
                  <a:pt x="6" y="280"/>
                </a:lnTo>
                <a:lnTo>
                  <a:pt x="12" y="290"/>
                </a:lnTo>
                <a:lnTo>
                  <a:pt x="20" y="296"/>
                </a:lnTo>
                <a:lnTo>
                  <a:pt x="20" y="296"/>
                </a:lnTo>
                <a:lnTo>
                  <a:pt x="30" y="300"/>
                </a:lnTo>
                <a:lnTo>
                  <a:pt x="40" y="302"/>
                </a:lnTo>
                <a:lnTo>
                  <a:pt x="50" y="302"/>
                </a:lnTo>
                <a:lnTo>
                  <a:pt x="60" y="298"/>
                </a:lnTo>
                <a:lnTo>
                  <a:pt x="60" y="298"/>
                </a:lnTo>
                <a:lnTo>
                  <a:pt x="76" y="290"/>
                </a:lnTo>
                <a:lnTo>
                  <a:pt x="92" y="284"/>
                </a:lnTo>
                <a:lnTo>
                  <a:pt x="110" y="282"/>
                </a:lnTo>
                <a:lnTo>
                  <a:pt x="128" y="280"/>
                </a:lnTo>
                <a:lnTo>
                  <a:pt x="128" y="280"/>
                </a:lnTo>
                <a:lnTo>
                  <a:pt x="150" y="282"/>
                </a:lnTo>
                <a:lnTo>
                  <a:pt x="170" y="286"/>
                </a:lnTo>
                <a:lnTo>
                  <a:pt x="190" y="294"/>
                </a:lnTo>
                <a:lnTo>
                  <a:pt x="208" y="306"/>
                </a:lnTo>
                <a:lnTo>
                  <a:pt x="208" y="306"/>
                </a:lnTo>
                <a:lnTo>
                  <a:pt x="220" y="310"/>
                </a:lnTo>
                <a:lnTo>
                  <a:pt x="232" y="312"/>
                </a:lnTo>
                <a:lnTo>
                  <a:pt x="242" y="310"/>
                </a:lnTo>
                <a:lnTo>
                  <a:pt x="254" y="304"/>
                </a:lnTo>
                <a:lnTo>
                  <a:pt x="254" y="304"/>
                </a:lnTo>
                <a:lnTo>
                  <a:pt x="272" y="294"/>
                </a:lnTo>
                <a:lnTo>
                  <a:pt x="292" y="286"/>
                </a:lnTo>
                <a:lnTo>
                  <a:pt x="314" y="282"/>
                </a:lnTo>
                <a:lnTo>
                  <a:pt x="334" y="280"/>
                </a:lnTo>
                <a:lnTo>
                  <a:pt x="334" y="280"/>
                </a:lnTo>
                <a:lnTo>
                  <a:pt x="352" y="282"/>
                </a:lnTo>
                <a:lnTo>
                  <a:pt x="370" y="284"/>
                </a:lnTo>
                <a:lnTo>
                  <a:pt x="386" y="290"/>
                </a:lnTo>
                <a:lnTo>
                  <a:pt x="402" y="298"/>
                </a:lnTo>
                <a:lnTo>
                  <a:pt x="402" y="298"/>
                </a:lnTo>
                <a:lnTo>
                  <a:pt x="412" y="302"/>
                </a:lnTo>
                <a:lnTo>
                  <a:pt x="422" y="302"/>
                </a:lnTo>
                <a:lnTo>
                  <a:pt x="434" y="300"/>
                </a:lnTo>
                <a:lnTo>
                  <a:pt x="442" y="296"/>
                </a:lnTo>
                <a:lnTo>
                  <a:pt x="442" y="296"/>
                </a:lnTo>
                <a:lnTo>
                  <a:pt x="452" y="290"/>
                </a:lnTo>
                <a:lnTo>
                  <a:pt x="458" y="280"/>
                </a:lnTo>
                <a:lnTo>
                  <a:pt x="462" y="272"/>
                </a:lnTo>
                <a:lnTo>
                  <a:pt x="462" y="260"/>
                </a:lnTo>
                <a:lnTo>
                  <a:pt x="462" y="80"/>
                </a:lnTo>
                <a:lnTo>
                  <a:pt x="462" y="80"/>
                </a:lnTo>
                <a:lnTo>
                  <a:pt x="462" y="68"/>
                </a:lnTo>
                <a:lnTo>
                  <a:pt x="456" y="58"/>
                </a:lnTo>
                <a:lnTo>
                  <a:pt x="450" y="50"/>
                </a:lnTo>
                <a:lnTo>
                  <a:pt x="442" y="42"/>
                </a:lnTo>
                <a:lnTo>
                  <a:pt x="442" y="42"/>
                </a:lnTo>
                <a:close/>
                <a:moveTo>
                  <a:pt x="240" y="46"/>
                </a:moveTo>
                <a:lnTo>
                  <a:pt x="240" y="46"/>
                </a:lnTo>
                <a:lnTo>
                  <a:pt x="264" y="32"/>
                </a:lnTo>
                <a:lnTo>
                  <a:pt x="288" y="24"/>
                </a:lnTo>
                <a:lnTo>
                  <a:pt x="312" y="18"/>
                </a:lnTo>
                <a:lnTo>
                  <a:pt x="338" y="16"/>
                </a:lnTo>
                <a:lnTo>
                  <a:pt x="338" y="16"/>
                </a:lnTo>
                <a:lnTo>
                  <a:pt x="360" y="18"/>
                </a:lnTo>
                <a:lnTo>
                  <a:pt x="380" y="22"/>
                </a:lnTo>
                <a:lnTo>
                  <a:pt x="400" y="28"/>
                </a:lnTo>
                <a:lnTo>
                  <a:pt x="420" y="36"/>
                </a:lnTo>
                <a:lnTo>
                  <a:pt x="420" y="250"/>
                </a:lnTo>
                <a:lnTo>
                  <a:pt x="420" y="250"/>
                </a:lnTo>
                <a:lnTo>
                  <a:pt x="400" y="242"/>
                </a:lnTo>
                <a:lnTo>
                  <a:pt x="380" y="238"/>
                </a:lnTo>
                <a:lnTo>
                  <a:pt x="360" y="234"/>
                </a:lnTo>
                <a:lnTo>
                  <a:pt x="338" y="232"/>
                </a:lnTo>
                <a:lnTo>
                  <a:pt x="338" y="232"/>
                </a:lnTo>
                <a:lnTo>
                  <a:pt x="314" y="234"/>
                </a:lnTo>
                <a:lnTo>
                  <a:pt x="288" y="240"/>
                </a:lnTo>
                <a:lnTo>
                  <a:pt x="264" y="248"/>
                </a:lnTo>
                <a:lnTo>
                  <a:pt x="240" y="258"/>
                </a:lnTo>
                <a:lnTo>
                  <a:pt x="240" y="46"/>
                </a:lnTo>
                <a:close/>
                <a:moveTo>
                  <a:pt x="44" y="36"/>
                </a:moveTo>
                <a:lnTo>
                  <a:pt x="44" y="36"/>
                </a:lnTo>
                <a:lnTo>
                  <a:pt x="64" y="28"/>
                </a:lnTo>
                <a:lnTo>
                  <a:pt x="84" y="22"/>
                </a:lnTo>
                <a:lnTo>
                  <a:pt x="104" y="18"/>
                </a:lnTo>
                <a:lnTo>
                  <a:pt x="126" y="16"/>
                </a:lnTo>
                <a:lnTo>
                  <a:pt x="126" y="16"/>
                </a:lnTo>
                <a:lnTo>
                  <a:pt x="152" y="18"/>
                </a:lnTo>
                <a:lnTo>
                  <a:pt x="176" y="24"/>
                </a:lnTo>
                <a:lnTo>
                  <a:pt x="200" y="32"/>
                </a:lnTo>
                <a:lnTo>
                  <a:pt x="224" y="46"/>
                </a:lnTo>
                <a:lnTo>
                  <a:pt x="224" y="258"/>
                </a:lnTo>
                <a:lnTo>
                  <a:pt x="224" y="258"/>
                </a:lnTo>
                <a:lnTo>
                  <a:pt x="200" y="248"/>
                </a:lnTo>
                <a:lnTo>
                  <a:pt x="176" y="240"/>
                </a:lnTo>
                <a:lnTo>
                  <a:pt x="152" y="234"/>
                </a:lnTo>
                <a:lnTo>
                  <a:pt x="126" y="232"/>
                </a:lnTo>
                <a:lnTo>
                  <a:pt x="126" y="232"/>
                </a:lnTo>
                <a:lnTo>
                  <a:pt x="104" y="234"/>
                </a:lnTo>
                <a:lnTo>
                  <a:pt x="84" y="238"/>
                </a:lnTo>
                <a:lnTo>
                  <a:pt x="64" y="242"/>
                </a:lnTo>
                <a:lnTo>
                  <a:pt x="44" y="250"/>
                </a:lnTo>
                <a:lnTo>
                  <a:pt x="44" y="36"/>
                </a:lnTo>
                <a:close/>
                <a:moveTo>
                  <a:pt x="450" y="260"/>
                </a:moveTo>
                <a:lnTo>
                  <a:pt x="450" y="260"/>
                </a:lnTo>
                <a:lnTo>
                  <a:pt x="450" y="268"/>
                </a:lnTo>
                <a:lnTo>
                  <a:pt x="446" y="274"/>
                </a:lnTo>
                <a:lnTo>
                  <a:pt x="442" y="280"/>
                </a:lnTo>
                <a:lnTo>
                  <a:pt x="436" y="286"/>
                </a:lnTo>
                <a:lnTo>
                  <a:pt x="436" y="286"/>
                </a:lnTo>
                <a:lnTo>
                  <a:pt x="430" y="288"/>
                </a:lnTo>
                <a:lnTo>
                  <a:pt x="422" y="290"/>
                </a:lnTo>
                <a:lnTo>
                  <a:pt x="416" y="290"/>
                </a:lnTo>
                <a:lnTo>
                  <a:pt x="408" y="286"/>
                </a:lnTo>
                <a:lnTo>
                  <a:pt x="408" y="286"/>
                </a:lnTo>
                <a:lnTo>
                  <a:pt x="390" y="278"/>
                </a:lnTo>
                <a:lnTo>
                  <a:pt x="372" y="272"/>
                </a:lnTo>
                <a:lnTo>
                  <a:pt x="354" y="268"/>
                </a:lnTo>
                <a:lnTo>
                  <a:pt x="334" y="268"/>
                </a:lnTo>
                <a:lnTo>
                  <a:pt x="334" y="268"/>
                </a:lnTo>
                <a:lnTo>
                  <a:pt x="312" y="270"/>
                </a:lnTo>
                <a:lnTo>
                  <a:pt x="288" y="274"/>
                </a:lnTo>
                <a:lnTo>
                  <a:pt x="268" y="284"/>
                </a:lnTo>
                <a:lnTo>
                  <a:pt x="246" y="294"/>
                </a:lnTo>
                <a:lnTo>
                  <a:pt x="246" y="294"/>
                </a:lnTo>
                <a:lnTo>
                  <a:pt x="240" y="298"/>
                </a:lnTo>
                <a:lnTo>
                  <a:pt x="232" y="300"/>
                </a:lnTo>
                <a:lnTo>
                  <a:pt x="224" y="298"/>
                </a:lnTo>
                <a:lnTo>
                  <a:pt x="216" y="294"/>
                </a:lnTo>
                <a:lnTo>
                  <a:pt x="216" y="294"/>
                </a:lnTo>
                <a:lnTo>
                  <a:pt x="196" y="284"/>
                </a:lnTo>
                <a:lnTo>
                  <a:pt x="174" y="274"/>
                </a:lnTo>
                <a:lnTo>
                  <a:pt x="152" y="270"/>
                </a:lnTo>
                <a:lnTo>
                  <a:pt x="128" y="268"/>
                </a:lnTo>
                <a:lnTo>
                  <a:pt x="128" y="268"/>
                </a:lnTo>
                <a:lnTo>
                  <a:pt x="108" y="268"/>
                </a:lnTo>
                <a:lnTo>
                  <a:pt x="90" y="272"/>
                </a:lnTo>
                <a:lnTo>
                  <a:pt x="72" y="278"/>
                </a:lnTo>
                <a:lnTo>
                  <a:pt x="54" y="286"/>
                </a:lnTo>
                <a:lnTo>
                  <a:pt x="54" y="286"/>
                </a:lnTo>
                <a:lnTo>
                  <a:pt x="46" y="290"/>
                </a:lnTo>
                <a:lnTo>
                  <a:pt x="40" y="290"/>
                </a:lnTo>
                <a:lnTo>
                  <a:pt x="32" y="288"/>
                </a:lnTo>
                <a:lnTo>
                  <a:pt x="26" y="286"/>
                </a:lnTo>
                <a:lnTo>
                  <a:pt x="26" y="286"/>
                </a:lnTo>
                <a:lnTo>
                  <a:pt x="20" y="280"/>
                </a:lnTo>
                <a:lnTo>
                  <a:pt x="16" y="274"/>
                </a:lnTo>
                <a:lnTo>
                  <a:pt x="14" y="268"/>
                </a:lnTo>
                <a:lnTo>
                  <a:pt x="12" y="260"/>
                </a:lnTo>
                <a:lnTo>
                  <a:pt x="12" y="80"/>
                </a:lnTo>
                <a:lnTo>
                  <a:pt x="12" y="80"/>
                </a:lnTo>
                <a:lnTo>
                  <a:pt x="14" y="72"/>
                </a:lnTo>
                <a:lnTo>
                  <a:pt x="16" y="66"/>
                </a:lnTo>
                <a:lnTo>
                  <a:pt x="20" y="58"/>
                </a:lnTo>
                <a:lnTo>
                  <a:pt x="26" y="54"/>
                </a:lnTo>
                <a:lnTo>
                  <a:pt x="26" y="264"/>
                </a:lnTo>
                <a:lnTo>
                  <a:pt x="26" y="264"/>
                </a:lnTo>
                <a:lnTo>
                  <a:pt x="28" y="268"/>
                </a:lnTo>
                <a:lnTo>
                  <a:pt x="30" y="272"/>
                </a:lnTo>
                <a:lnTo>
                  <a:pt x="30" y="272"/>
                </a:lnTo>
                <a:lnTo>
                  <a:pt x="36" y="272"/>
                </a:lnTo>
                <a:lnTo>
                  <a:pt x="40" y="272"/>
                </a:lnTo>
                <a:lnTo>
                  <a:pt x="40" y="272"/>
                </a:lnTo>
                <a:lnTo>
                  <a:pt x="60" y="262"/>
                </a:lnTo>
                <a:lnTo>
                  <a:pt x="82" y="256"/>
                </a:lnTo>
                <a:lnTo>
                  <a:pt x="104" y="252"/>
                </a:lnTo>
                <a:lnTo>
                  <a:pt x="126" y="250"/>
                </a:lnTo>
                <a:lnTo>
                  <a:pt x="126" y="250"/>
                </a:lnTo>
                <a:lnTo>
                  <a:pt x="152" y="252"/>
                </a:lnTo>
                <a:lnTo>
                  <a:pt x="178" y="258"/>
                </a:lnTo>
                <a:lnTo>
                  <a:pt x="204" y="268"/>
                </a:lnTo>
                <a:lnTo>
                  <a:pt x="228" y="280"/>
                </a:lnTo>
                <a:lnTo>
                  <a:pt x="228" y="280"/>
                </a:lnTo>
                <a:lnTo>
                  <a:pt x="228" y="282"/>
                </a:lnTo>
                <a:lnTo>
                  <a:pt x="228" y="282"/>
                </a:lnTo>
                <a:lnTo>
                  <a:pt x="228" y="282"/>
                </a:lnTo>
                <a:lnTo>
                  <a:pt x="230" y="282"/>
                </a:lnTo>
                <a:lnTo>
                  <a:pt x="230" y="282"/>
                </a:lnTo>
                <a:lnTo>
                  <a:pt x="230" y="282"/>
                </a:lnTo>
                <a:lnTo>
                  <a:pt x="232" y="282"/>
                </a:lnTo>
                <a:lnTo>
                  <a:pt x="232" y="282"/>
                </a:lnTo>
                <a:lnTo>
                  <a:pt x="232" y="282"/>
                </a:lnTo>
                <a:lnTo>
                  <a:pt x="232" y="282"/>
                </a:lnTo>
                <a:lnTo>
                  <a:pt x="234" y="282"/>
                </a:lnTo>
                <a:lnTo>
                  <a:pt x="234" y="282"/>
                </a:lnTo>
                <a:lnTo>
                  <a:pt x="234" y="282"/>
                </a:lnTo>
                <a:lnTo>
                  <a:pt x="236" y="282"/>
                </a:lnTo>
                <a:lnTo>
                  <a:pt x="236" y="282"/>
                </a:lnTo>
                <a:lnTo>
                  <a:pt x="236" y="282"/>
                </a:lnTo>
                <a:lnTo>
                  <a:pt x="236" y="282"/>
                </a:lnTo>
                <a:lnTo>
                  <a:pt x="236" y="280"/>
                </a:lnTo>
                <a:lnTo>
                  <a:pt x="236" y="280"/>
                </a:lnTo>
                <a:lnTo>
                  <a:pt x="236" y="280"/>
                </a:lnTo>
                <a:lnTo>
                  <a:pt x="260" y="268"/>
                </a:lnTo>
                <a:lnTo>
                  <a:pt x="286" y="258"/>
                </a:lnTo>
                <a:lnTo>
                  <a:pt x="312" y="252"/>
                </a:lnTo>
                <a:lnTo>
                  <a:pt x="338" y="250"/>
                </a:lnTo>
                <a:lnTo>
                  <a:pt x="338" y="250"/>
                </a:lnTo>
                <a:lnTo>
                  <a:pt x="362" y="252"/>
                </a:lnTo>
                <a:lnTo>
                  <a:pt x="384" y="256"/>
                </a:lnTo>
                <a:lnTo>
                  <a:pt x="404" y="262"/>
                </a:lnTo>
                <a:lnTo>
                  <a:pt x="424" y="272"/>
                </a:lnTo>
                <a:lnTo>
                  <a:pt x="424" y="272"/>
                </a:lnTo>
                <a:lnTo>
                  <a:pt x="430" y="272"/>
                </a:lnTo>
                <a:lnTo>
                  <a:pt x="434" y="272"/>
                </a:lnTo>
                <a:lnTo>
                  <a:pt x="434" y="272"/>
                </a:lnTo>
                <a:lnTo>
                  <a:pt x="436" y="268"/>
                </a:lnTo>
                <a:lnTo>
                  <a:pt x="438" y="264"/>
                </a:lnTo>
                <a:lnTo>
                  <a:pt x="438" y="56"/>
                </a:lnTo>
                <a:lnTo>
                  <a:pt x="438" y="56"/>
                </a:lnTo>
                <a:lnTo>
                  <a:pt x="442" y="60"/>
                </a:lnTo>
                <a:lnTo>
                  <a:pt x="446" y="66"/>
                </a:lnTo>
                <a:lnTo>
                  <a:pt x="450" y="72"/>
                </a:lnTo>
                <a:lnTo>
                  <a:pt x="450" y="80"/>
                </a:lnTo>
                <a:lnTo>
                  <a:pt x="450"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7" name="Content Placeholder 6" descr="Minimum Work Eligibility Criteria&#10;Required as a result of declared incident&#10;Located within the designated area&#10;The legal responsibility of an eligible Applicant"/>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610355" y="1245167"/>
            <a:ext cx="7859576" cy="3749040"/>
          </a:xfrm>
        </p:spPr>
      </p:pic>
      <p:sp>
        <p:nvSpPr>
          <p:cNvPr id="3" name="Slide Number Placeholder 2"/>
          <p:cNvSpPr>
            <a:spLocks noGrp="1"/>
          </p:cNvSpPr>
          <p:nvPr>
            <p:ph type="sldNum" sz="quarter" idx="10"/>
          </p:nvPr>
        </p:nvSpPr>
        <p:spPr/>
        <p:txBody>
          <a:bodyPr/>
          <a:lstStyle/>
          <a:p>
            <a:pPr>
              <a:defRPr/>
            </a:pPr>
            <a:r>
              <a:rPr lang="en-US" dirty="0"/>
              <a:t>Visual 3.</a:t>
            </a:r>
            <a:fld id="{167A036F-738C-4416-983E-5B04119587A4}" type="slidenum">
              <a:rPr lang="en-US" smtClean="0"/>
              <a:pPr>
                <a:defRPr/>
              </a:pPr>
              <a:t>15</a:t>
            </a:fld>
            <a:endParaRPr lang="en-US" dirty="0"/>
          </a:p>
        </p:txBody>
      </p:sp>
      <p:sp>
        <p:nvSpPr>
          <p:cNvPr id="4" name="TextBox 3"/>
          <p:cNvSpPr txBox="1"/>
          <p:nvPr/>
        </p:nvSpPr>
        <p:spPr>
          <a:xfrm>
            <a:off x="3531140" y="3263629"/>
            <a:ext cx="3142034" cy="369332"/>
          </a:xfrm>
          <a:prstGeom prst="rect">
            <a:avLst/>
          </a:prstGeom>
          <a:noFill/>
        </p:spPr>
        <p:txBody>
          <a:bodyPr wrap="square" rtlCol="0">
            <a:spAutoFit/>
          </a:bodyPr>
          <a:lstStyle/>
          <a:p>
            <a:r>
              <a:rPr lang="en-US" dirty="0"/>
              <a:t>,</a:t>
            </a:r>
            <a:r>
              <a:rPr lang="en-US" sz="1600" dirty="0">
                <a:solidFill>
                  <a:schemeClr val="tx2">
                    <a:lumMod val="75000"/>
                    <a:lumOff val="25000"/>
                  </a:schemeClr>
                </a:solidFill>
              </a:rPr>
              <a:t> i.e. road, building, sewer</a:t>
            </a:r>
          </a:p>
        </p:txBody>
      </p:sp>
    </p:spTree>
    <p:extLst>
      <p:ext uri="{BB962C8B-B14F-4D97-AF65-F5344CB8AC3E}">
        <p14:creationId xmlns:p14="http://schemas.microsoft.com/office/powerpoint/2010/main" val="6357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08082"/>
            <a:ext cx="5496129" cy="639763"/>
          </a:xfrm>
        </p:spPr>
        <p:txBody>
          <a:bodyPr/>
          <a:lstStyle/>
          <a:p>
            <a:r>
              <a:rPr lang="en-US" sz="3400" dirty="0">
                <a:solidFill>
                  <a:schemeClr val="accent1">
                    <a:lumMod val="60000"/>
                    <a:lumOff val="40000"/>
                  </a:schemeClr>
                </a:solidFill>
              </a:rPr>
              <a:t>Maintenance</a:t>
            </a:r>
          </a:p>
        </p:txBody>
      </p:sp>
      <p:sp>
        <p:nvSpPr>
          <p:cNvPr id="4" name="Content Placeholder 3"/>
          <p:cNvSpPr>
            <a:spLocks noGrp="1"/>
          </p:cNvSpPr>
          <p:nvPr>
            <p:ph idx="1"/>
          </p:nvPr>
        </p:nvSpPr>
        <p:spPr>
          <a:xfrm>
            <a:off x="457200" y="1218666"/>
            <a:ext cx="3934047" cy="4124194"/>
          </a:xfrm>
        </p:spPr>
        <p:txBody>
          <a:bodyPr/>
          <a:lstStyle/>
          <a:p>
            <a:pPr marL="0" indent="0">
              <a:buNone/>
            </a:pPr>
            <a:r>
              <a:rPr lang="en-US" dirty="0">
                <a:solidFill>
                  <a:schemeClr val="tx2">
                    <a:lumMod val="75000"/>
                    <a:lumOff val="25000"/>
                  </a:schemeClr>
                </a:solidFill>
              </a:rPr>
              <a:t>The Applicant must demonstrate that the damage was directly caused by the declared incident by providing:</a:t>
            </a:r>
          </a:p>
          <a:p>
            <a:pPr lvl="1">
              <a:spcBef>
                <a:spcPts val="1200"/>
              </a:spcBef>
              <a:buFont typeface="Wingdings" panose="05000000000000000000" pitchFamily="2" charset="2"/>
              <a:buChar char="§"/>
            </a:pPr>
            <a:r>
              <a:rPr lang="en-US" sz="2200" dirty="0">
                <a:solidFill>
                  <a:schemeClr val="tx2">
                    <a:lumMod val="75000"/>
                    <a:lumOff val="25000"/>
                  </a:schemeClr>
                </a:solidFill>
              </a:rPr>
              <a:t>Pre-event photos</a:t>
            </a:r>
          </a:p>
          <a:p>
            <a:pPr lvl="1">
              <a:spcBef>
                <a:spcPts val="1200"/>
              </a:spcBef>
              <a:buFont typeface="Wingdings" panose="05000000000000000000" pitchFamily="2" charset="2"/>
              <a:buChar char="§"/>
            </a:pPr>
            <a:r>
              <a:rPr lang="en-US" sz="2200" dirty="0">
                <a:solidFill>
                  <a:schemeClr val="tx2">
                    <a:lumMod val="75000"/>
                    <a:lumOff val="25000"/>
                  </a:schemeClr>
                </a:solidFill>
              </a:rPr>
              <a:t>Inspection reports</a:t>
            </a:r>
          </a:p>
          <a:p>
            <a:pPr lvl="1">
              <a:spcBef>
                <a:spcPts val="1200"/>
              </a:spcBef>
              <a:buFont typeface="Wingdings" panose="05000000000000000000" pitchFamily="2" charset="2"/>
              <a:buChar char="§"/>
            </a:pPr>
            <a:r>
              <a:rPr lang="en-US" sz="2200" dirty="0">
                <a:solidFill>
                  <a:schemeClr val="tx2">
                    <a:lumMod val="75000"/>
                    <a:lumOff val="25000"/>
                  </a:schemeClr>
                </a:solidFill>
              </a:rPr>
              <a:t>Maintenance records</a:t>
            </a:r>
          </a:p>
        </p:txBody>
      </p:sp>
      <p:pic>
        <p:nvPicPr>
          <p:cNvPr id="6" name="Picture 5" descr="Photo of maintenance on category C Permanent Work. &#10;&#10;Source: FEMA Media Libra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390" y="1446028"/>
            <a:ext cx="4127619" cy="2750400"/>
          </a:xfrm>
          <a:prstGeom prst="rect">
            <a:avLst/>
          </a:prstGeom>
          <a:effectLst>
            <a:glow rad="1016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16</a:t>
            </a:fld>
            <a:endParaRPr lang="en-US" dirty="0"/>
          </a:p>
        </p:txBody>
      </p:sp>
      <p:pic>
        <p:nvPicPr>
          <p:cNvPr id="5" name="Picture 4"/>
          <p:cNvPicPr>
            <a:picLocks noChangeAspect="1"/>
          </p:cNvPicPr>
          <p:nvPr/>
        </p:nvPicPr>
        <p:blipFill>
          <a:blip r:embed="rId4"/>
          <a:stretch>
            <a:fillRect/>
          </a:stretch>
        </p:blipFill>
        <p:spPr>
          <a:xfrm>
            <a:off x="7785745" y="159502"/>
            <a:ext cx="896190" cy="731583"/>
          </a:xfrm>
          <a:prstGeom prst="rect">
            <a:avLst/>
          </a:prstGeom>
        </p:spPr>
      </p:pic>
      <p:sp>
        <p:nvSpPr>
          <p:cNvPr id="7" name="TextBox 6"/>
          <p:cNvSpPr txBox="1"/>
          <p:nvPr/>
        </p:nvSpPr>
        <p:spPr>
          <a:xfrm>
            <a:off x="398833" y="4615774"/>
            <a:ext cx="8531157" cy="738664"/>
          </a:xfrm>
          <a:prstGeom prst="rect">
            <a:avLst/>
          </a:prstGeom>
          <a:noFill/>
        </p:spPr>
        <p:txBody>
          <a:bodyPr wrap="square" rtlCol="0">
            <a:spAutoFit/>
          </a:bodyPr>
          <a:lstStyle/>
          <a:p>
            <a:r>
              <a:rPr lang="en-US" sz="2400" b="1" dirty="0"/>
              <a:t>Why?  </a:t>
            </a:r>
            <a:r>
              <a:rPr lang="en-US" dirty="0"/>
              <a:t>44 CFR  206-223 (a)(1): “to be eligible for Federal assistance, an item of work must be required as the result of the emergency or major disaster event.”</a:t>
            </a:r>
          </a:p>
        </p:txBody>
      </p:sp>
    </p:spTree>
    <p:extLst>
      <p:ext uri="{BB962C8B-B14F-4D97-AF65-F5344CB8AC3E}">
        <p14:creationId xmlns:p14="http://schemas.microsoft.com/office/powerpoint/2010/main" val="419837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304802"/>
            <a:ext cx="8229600" cy="639763"/>
          </a:xfrm>
        </p:spPr>
        <p:txBody>
          <a:bodyPr/>
          <a:lstStyle/>
          <a:p>
            <a:r>
              <a:rPr lang="en-US" sz="3400" dirty="0">
                <a:solidFill>
                  <a:schemeClr val="accent1">
                    <a:lumMod val="60000"/>
                    <a:lumOff val="40000"/>
                  </a:schemeClr>
                </a:solidFill>
              </a:rPr>
              <a:t>Ineligible Work</a:t>
            </a:r>
          </a:p>
        </p:txBody>
      </p:sp>
      <p:sp>
        <p:nvSpPr>
          <p:cNvPr id="13" name="Rectangle 12"/>
          <p:cNvSpPr/>
          <p:nvPr/>
        </p:nvSpPr>
        <p:spPr>
          <a:xfrm>
            <a:off x="363923" y="1170598"/>
            <a:ext cx="8161587" cy="400110"/>
          </a:xfrm>
          <a:prstGeom prst="rect">
            <a:avLst/>
          </a:prstGeom>
        </p:spPr>
        <p:txBody>
          <a:bodyPr wrap="square">
            <a:spAutoFit/>
          </a:bodyPr>
          <a:lstStyle/>
          <a:p>
            <a:pPr>
              <a:spcAft>
                <a:spcPts val="600"/>
              </a:spcAft>
            </a:pPr>
            <a:r>
              <a:rPr lang="en-US" sz="2000" b="1" dirty="0">
                <a:solidFill>
                  <a:schemeClr val="tx2">
                    <a:lumMod val="75000"/>
                    <a:lumOff val="25000"/>
                  </a:schemeClr>
                </a:solidFill>
              </a:rPr>
              <a:t>FEMA</a:t>
            </a:r>
            <a:r>
              <a:rPr lang="en-US" sz="2000" dirty="0">
                <a:solidFill>
                  <a:schemeClr val="tx2">
                    <a:lumMod val="75000"/>
                    <a:lumOff val="25000"/>
                  </a:schemeClr>
                </a:solidFill>
              </a:rPr>
              <a:t> does not provide PA funding for repair of damage caused by:</a:t>
            </a:r>
          </a:p>
        </p:txBody>
      </p:sp>
      <p:sp>
        <p:nvSpPr>
          <p:cNvPr id="4" name="Content Placeholder 3"/>
          <p:cNvSpPr>
            <a:spLocks noGrp="1"/>
          </p:cNvSpPr>
          <p:nvPr>
            <p:ph idx="1"/>
          </p:nvPr>
        </p:nvSpPr>
        <p:spPr>
          <a:xfrm>
            <a:off x="547883" y="1639665"/>
            <a:ext cx="7793665" cy="367959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1800" b="1" dirty="0">
                <a:solidFill>
                  <a:schemeClr val="tx2">
                    <a:lumMod val="75000"/>
                    <a:lumOff val="25000"/>
                  </a:schemeClr>
                </a:solidFill>
              </a:rPr>
              <a:t>Deterioration</a:t>
            </a:r>
          </a:p>
          <a:p>
            <a:pPr lvl="1">
              <a:spcBef>
                <a:spcPts val="600"/>
              </a:spcBef>
              <a:spcAft>
                <a:spcPts val="600"/>
              </a:spcAft>
              <a:buFont typeface="Wingdings" panose="05000000000000000000" pitchFamily="2" charset="2"/>
              <a:buChar char="§"/>
            </a:pPr>
            <a:r>
              <a:rPr lang="en-US" sz="1800" dirty="0">
                <a:solidFill>
                  <a:schemeClr val="tx2">
                    <a:lumMod val="75000"/>
                    <a:lumOff val="25000"/>
                  </a:schemeClr>
                </a:solidFill>
              </a:rPr>
              <a:t>Example: Alligator cracking of pavement on a road.</a:t>
            </a:r>
          </a:p>
          <a:p>
            <a:pPr>
              <a:spcBef>
                <a:spcPts val="600"/>
              </a:spcBef>
              <a:spcAft>
                <a:spcPts val="600"/>
              </a:spcAft>
            </a:pPr>
            <a:r>
              <a:rPr lang="en-US" sz="1800" b="1" dirty="0">
                <a:solidFill>
                  <a:schemeClr val="tx2">
                    <a:lumMod val="75000"/>
                    <a:lumOff val="25000"/>
                  </a:schemeClr>
                </a:solidFill>
              </a:rPr>
              <a:t>Deferred Maintenance</a:t>
            </a:r>
          </a:p>
          <a:p>
            <a:pPr lvl="1">
              <a:spcBef>
                <a:spcPts val="600"/>
              </a:spcBef>
              <a:spcAft>
                <a:spcPts val="600"/>
              </a:spcAft>
              <a:buFont typeface="Wingdings" panose="05000000000000000000" pitchFamily="2" charset="2"/>
              <a:buChar char="§"/>
            </a:pPr>
            <a:r>
              <a:rPr lang="en-US" sz="1800" dirty="0">
                <a:solidFill>
                  <a:schemeClr val="tx2">
                    <a:lumMod val="75000"/>
                    <a:lumOff val="25000"/>
                  </a:schemeClr>
                </a:solidFill>
              </a:rPr>
              <a:t>Example: Bridge that previously failed its annual inspection, and no repairs were made to remediate.</a:t>
            </a:r>
          </a:p>
          <a:p>
            <a:pPr>
              <a:spcBef>
                <a:spcPts val="600"/>
              </a:spcBef>
              <a:spcAft>
                <a:spcPts val="600"/>
              </a:spcAft>
            </a:pPr>
            <a:r>
              <a:rPr lang="en-US" sz="1800" b="1" dirty="0">
                <a:solidFill>
                  <a:schemeClr val="tx2">
                    <a:lumMod val="75000"/>
                    <a:lumOff val="25000"/>
                  </a:schemeClr>
                </a:solidFill>
              </a:rPr>
              <a:t>Negligence</a:t>
            </a:r>
          </a:p>
          <a:p>
            <a:pPr lvl="1">
              <a:spcBef>
                <a:spcPts val="600"/>
              </a:spcBef>
              <a:spcAft>
                <a:spcPts val="600"/>
              </a:spcAft>
              <a:buFont typeface="Wingdings" panose="05000000000000000000" pitchFamily="2" charset="2"/>
              <a:buChar char="§"/>
            </a:pPr>
            <a:r>
              <a:rPr lang="en-US" sz="1800" dirty="0">
                <a:solidFill>
                  <a:schemeClr val="tx2">
                    <a:lumMod val="75000"/>
                    <a:lumOff val="25000"/>
                  </a:schemeClr>
                </a:solidFill>
              </a:rPr>
              <a:t>Example: Mold that was not a result of the disaster</a:t>
            </a:r>
            <a:r>
              <a:rPr lang="en-US" sz="2200" dirty="0">
                <a:solidFill>
                  <a:schemeClr val="tx2">
                    <a:lumMod val="75000"/>
                    <a:lumOff val="25000"/>
                  </a:schemeClr>
                </a:solidFill>
              </a:rPr>
              <a:t>.</a:t>
            </a:r>
          </a:p>
        </p:txBody>
      </p:sp>
      <p:grpSp>
        <p:nvGrpSpPr>
          <p:cNvPr id="5" name="Group 4" descr="Work Icon"/>
          <p:cNvGrpSpPr/>
          <p:nvPr/>
        </p:nvGrpSpPr>
        <p:grpSpPr>
          <a:xfrm>
            <a:off x="7818086" y="161060"/>
            <a:ext cx="868714" cy="707127"/>
            <a:chOff x="2724333" y="1093201"/>
            <a:chExt cx="5416057" cy="4315141"/>
          </a:xfrm>
        </p:grpSpPr>
        <p:sp>
          <p:nvSpPr>
            <p:cNvPr id="6" name="AutoShape 13"/>
            <p:cNvSpPr>
              <a:spLocks noChangeArrowheads="1"/>
            </p:cNvSpPr>
            <p:nvPr/>
          </p:nvSpPr>
          <p:spPr bwMode="auto">
            <a:xfrm>
              <a:off x="2724333" y="1093201"/>
              <a:ext cx="5416057" cy="4315141"/>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40000"/>
              </a:schemeClr>
            </a:effectRef>
            <a:fontRef idx="minor">
              <a:schemeClr val="lt1"/>
            </a:fontRef>
          </p:style>
          <p:txBody>
            <a:bodyPr spcFirstLastPara="0" vert="horz" wrap="square" lIns="1376997" tIns="45720" rIns="1376998"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7" name="AutoShape 14"/>
            <p:cNvSpPr>
              <a:spLocks noChangeArrowheads="1"/>
            </p:cNvSpPr>
            <p:nvPr/>
          </p:nvSpPr>
          <p:spPr bwMode="auto">
            <a:xfrm>
              <a:off x="3398451" y="1104352"/>
              <a:ext cx="4067821" cy="3237242"/>
            </a:xfrm>
            <a:prstGeom prst="triangle">
              <a:avLst>
                <a:gd name="adj" fmla="val 5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8" name="AutoShape 15"/>
            <p:cNvSpPr>
              <a:spLocks noChangeArrowheads="1"/>
            </p:cNvSpPr>
            <p:nvPr/>
          </p:nvSpPr>
          <p:spPr bwMode="auto">
            <a:xfrm>
              <a:off x="4076421" y="1104352"/>
              <a:ext cx="2711881" cy="2159343"/>
            </a:xfrm>
            <a:prstGeom prst="triangle">
              <a:avLst>
                <a:gd name="adj" fmla="val 50000"/>
              </a:avLst>
            </a:prstGeom>
            <a:solidFill>
              <a:srgbClr val="29527C"/>
            </a:solidFill>
          </p:spPr>
          <p:style>
            <a:lnRef idx="2">
              <a:schemeClr val="lt1">
                <a:hueOff val="0"/>
                <a:satOff val="0"/>
                <a:lumOff val="0"/>
                <a:alphaOff val="0"/>
              </a:schemeClr>
            </a:lnRef>
            <a:fillRef idx="1">
              <a:scrgbClr r="0" g="0" b="0"/>
            </a:fillRef>
            <a:effectRef idx="0">
              <a:schemeClr val="accent4">
                <a:alpha val="90000"/>
                <a:hueOff val="0"/>
                <a:satOff val="0"/>
                <a:lumOff val="0"/>
                <a:alphaOff val="-26667"/>
              </a:schemeClr>
            </a:effectRef>
            <a:fontRef idx="minor">
              <a:schemeClr val="lt1"/>
            </a:fontRef>
          </p:style>
          <p:txBody>
            <a:bodyPr spcFirstLastPara="0" vert="horz" wrap="square" lIns="1044178" tIns="45720" rIns="1044179"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sp>
          <p:nvSpPr>
            <p:cNvPr id="9" name="AutoShape 16"/>
            <p:cNvSpPr>
              <a:spLocks noChangeArrowheads="1"/>
            </p:cNvSpPr>
            <p:nvPr/>
          </p:nvSpPr>
          <p:spPr bwMode="auto">
            <a:xfrm>
              <a:off x="4754391" y="1104352"/>
              <a:ext cx="1352088" cy="1077899"/>
            </a:xfrm>
            <a:prstGeom prst="triangle">
              <a:avLst>
                <a:gd name="adj" fmla="val 50000"/>
              </a:avLst>
            </a:prstGeom>
            <a:solidFill>
              <a:schemeClr val="bg1">
                <a:lumMod val="85000"/>
              </a:schemeClr>
            </a:solidFill>
            <a:ln>
              <a:solidFill>
                <a:schemeClr val="bg1"/>
              </a:solidFill>
            </a:ln>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8800" b="1" dirty="0">
                <a:solidFill>
                  <a:schemeClr val="bg1"/>
                </a:solidFill>
              </a:endParaRPr>
            </a:p>
          </p:txBody>
        </p:sp>
      </p:grpSp>
      <p:sp>
        <p:nvSpPr>
          <p:cNvPr id="14" name="Oval 13"/>
          <p:cNvSpPr/>
          <p:nvPr/>
        </p:nvSpPr>
        <p:spPr bwMode="auto">
          <a:xfrm>
            <a:off x="588215" y="1679927"/>
            <a:ext cx="323386" cy="36799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cs typeface="Arial" charset="0"/>
              </a:rPr>
              <a:t>1</a:t>
            </a:r>
          </a:p>
        </p:txBody>
      </p:sp>
      <p:sp>
        <p:nvSpPr>
          <p:cNvPr id="15" name="Oval 14"/>
          <p:cNvSpPr/>
          <p:nvPr/>
        </p:nvSpPr>
        <p:spPr bwMode="auto">
          <a:xfrm>
            <a:off x="588215" y="2510383"/>
            <a:ext cx="323386" cy="367990"/>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2</a:t>
            </a:r>
          </a:p>
        </p:txBody>
      </p:sp>
      <p:sp>
        <p:nvSpPr>
          <p:cNvPr id="16" name="Oval 15"/>
          <p:cNvSpPr/>
          <p:nvPr/>
        </p:nvSpPr>
        <p:spPr bwMode="auto">
          <a:xfrm>
            <a:off x="588215" y="3613735"/>
            <a:ext cx="323386" cy="367990"/>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3</a:t>
            </a:r>
          </a:p>
        </p:txBody>
      </p:sp>
      <p:sp>
        <p:nvSpPr>
          <p:cNvPr id="3" name="Slide Number Placeholder 2"/>
          <p:cNvSpPr>
            <a:spLocks noGrp="1"/>
          </p:cNvSpPr>
          <p:nvPr>
            <p:ph type="sldNum" sz="quarter" idx="4"/>
          </p:nvPr>
        </p:nvSpPr>
        <p:spPr/>
        <p:txBody>
          <a:bodyPr/>
          <a:lstStyle/>
          <a:p>
            <a:pPr>
              <a:defRPr/>
            </a:pPr>
            <a:r>
              <a:rPr lang="en-US" dirty="0"/>
              <a:t>Visual 3.</a:t>
            </a:r>
            <a:fld id="{167A036F-738C-4416-983E-5B04119587A4}" type="slidenum">
              <a:rPr lang="en-US" smtClean="0"/>
              <a:pPr>
                <a:defRPr/>
              </a:pPr>
              <a:t>17</a:t>
            </a:fld>
            <a:endParaRPr lang="en-US" dirty="0"/>
          </a:p>
        </p:txBody>
      </p:sp>
      <p:sp>
        <p:nvSpPr>
          <p:cNvPr id="2" name="TextBox 1"/>
          <p:cNvSpPr txBox="1"/>
          <p:nvPr/>
        </p:nvSpPr>
        <p:spPr>
          <a:xfrm>
            <a:off x="363923" y="4508770"/>
            <a:ext cx="8546613" cy="1200329"/>
          </a:xfrm>
          <a:prstGeom prst="rect">
            <a:avLst/>
          </a:prstGeom>
          <a:noFill/>
        </p:spPr>
        <p:txBody>
          <a:bodyPr wrap="square" rtlCol="0">
            <a:spAutoFit/>
          </a:bodyPr>
          <a:lstStyle/>
          <a:p>
            <a:r>
              <a:rPr lang="en-US" dirty="0"/>
              <a:t>In cases where ineligible damage, such as a pre-existing condition, if not repaired, may compromise repair of eligible damage,</a:t>
            </a:r>
            <a:r>
              <a:rPr lang="en-US" b="1" dirty="0"/>
              <a:t> FEMA </a:t>
            </a:r>
            <a:r>
              <a:rPr lang="en-US" dirty="0"/>
              <a:t>may make PA funding for repair of the eligible damage contingent upon the Applicant repairing the ineligible damage.</a:t>
            </a:r>
          </a:p>
        </p:txBody>
      </p:sp>
    </p:spTree>
    <p:extLst>
      <p:ext uri="{BB962C8B-B14F-4D97-AF65-F5344CB8AC3E}">
        <p14:creationId xmlns:p14="http://schemas.microsoft.com/office/powerpoint/2010/main" val="182128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457199" y="308082"/>
            <a:ext cx="8588829" cy="639763"/>
          </a:xfrm>
        </p:spPr>
        <p:txBody>
          <a:bodyPr/>
          <a:lstStyle/>
          <a:p>
            <a:r>
              <a:rPr lang="en-US" sz="3400" dirty="0">
                <a:solidFill>
                  <a:schemeClr val="accent1">
                    <a:lumMod val="60000"/>
                    <a:lumOff val="40000"/>
                  </a:schemeClr>
                </a:solidFill>
              </a:rPr>
              <a:t>Pre-Disaster Design</a:t>
            </a:r>
          </a:p>
        </p:txBody>
      </p:sp>
      <p:sp>
        <p:nvSpPr>
          <p:cNvPr id="4" name="Content Placeholder 3"/>
          <p:cNvSpPr>
            <a:spLocks noGrp="1"/>
          </p:cNvSpPr>
          <p:nvPr>
            <p:ph idx="1"/>
          </p:nvPr>
        </p:nvSpPr>
        <p:spPr>
          <a:xfrm>
            <a:off x="457200" y="1264233"/>
            <a:ext cx="8229600" cy="4124194"/>
          </a:xfrm>
        </p:spPr>
        <p:txBody>
          <a:bodyPr/>
          <a:lstStyle/>
          <a:p>
            <a:pPr marL="0" indent="0">
              <a:buNone/>
            </a:pPr>
            <a:r>
              <a:rPr lang="en-US" dirty="0">
                <a:solidFill>
                  <a:schemeClr val="tx2">
                    <a:lumMod val="75000"/>
                    <a:lumOff val="25000"/>
                  </a:schemeClr>
                </a:solidFill>
              </a:rPr>
              <a:t>The capacity or function of a facility, as </a:t>
            </a:r>
            <a:r>
              <a:rPr lang="en-US" b="1" dirty="0">
                <a:solidFill>
                  <a:schemeClr val="tx2">
                    <a:lumMod val="75000"/>
                    <a:lumOff val="25000"/>
                  </a:schemeClr>
                </a:solidFill>
              </a:rPr>
              <a:t>originally constructed or subsequently modified</a:t>
            </a:r>
            <a:r>
              <a:rPr lang="en-US" dirty="0">
                <a:solidFill>
                  <a:schemeClr val="tx2">
                    <a:lumMod val="75000"/>
                    <a:lumOff val="25000"/>
                  </a:schemeClr>
                </a:solidFill>
              </a:rPr>
              <a:t>.</a:t>
            </a:r>
          </a:p>
          <a:p>
            <a:pPr marL="0" indent="0">
              <a:buNone/>
            </a:pPr>
            <a:endParaRPr lang="en-US" dirty="0">
              <a:solidFill>
                <a:schemeClr val="tx2">
                  <a:lumMod val="75000"/>
                  <a:lumOff val="25000"/>
                </a:schemeClr>
              </a:solidFill>
            </a:endParaRPr>
          </a:p>
          <a:p>
            <a:pPr marL="0" indent="0">
              <a:buNone/>
            </a:pPr>
            <a:r>
              <a:rPr lang="en-US" dirty="0">
                <a:solidFill>
                  <a:schemeClr val="tx2">
                    <a:lumMod val="75000"/>
                    <a:lumOff val="25000"/>
                  </a:schemeClr>
                </a:solidFill>
              </a:rPr>
              <a:t>It is </a:t>
            </a:r>
            <a:r>
              <a:rPr lang="en-US" b="1" dirty="0">
                <a:solidFill>
                  <a:srgbClr val="3D8BB1"/>
                </a:solidFill>
              </a:rPr>
              <a:t>NOT</a:t>
            </a:r>
            <a:r>
              <a:rPr lang="en-US" dirty="0">
                <a:solidFill>
                  <a:srgbClr val="3D8BB1"/>
                </a:solidFill>
              </a:rPr>
              <a:t> </a:t>
            </a:r>
            <a:r>
              <a:rPr lang="en-US" dirty="0">
                <a:solidFill>
                  <a:schemeClr val="tx2">
                    <a:lumMod val="75000"/>
                    <a:lumOff val="25000"/>
                  </a:schemeClr>
                </a:solidFill>
              </a:rPr>
              <a:t>the capacity at which the Applicant was using the facility at the time of the incident if different from the most recent designed capacity.</a:t>
            </a:r>
          </a:p>
        </p:txBody>
      </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18</a:t>
            </a:fld>
            <a:endParaRPr lang="en-US" dirty="0"/>
          </a:p>
        </p:txBody>
      </p:sp>
    </p:spTree>
    <p:extLst>
      <p:ext uri="{BB962C8B-B14F-4D97-AF65-F5344CB8AC3E}">
        <p14:creationId xmlns:p14="http://schemas.microsoft.com/office/powerpoint/2010/main" val="176600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35" y="409479"/>
            <a:ext cx="7772400" cy="672931"/>
          </a:xfrm>
        </p:spPr>
        <p:txBody>
          <a:bodyPr/>
          <a:lstStyle/>
          <a:p>
            <a:pPr algn="l"/>
            <a:r>
              <a:rPr lang="en-US" dirty="0">
                <a:solidFill>
                  <a:schemeClr val="accent1">
                    <a:lumMod val="60000"/>
                    <a:lumOff val="40000"/>
                  </a:schemeClr>
                </a:solidFill>
                <a:latin typeface="+mn-lt"/>
              </a:rPr>
              <a:t>The PA Mission</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1</a:t>
            </a:fld>
            <a:endParaRPr lang="en-US" dirty="0"/>
          </a:p>
        </p:txBody>
      </p:sp>
      <p:sp>
        <p:nvSpPr>
          <p:cNvPr id="4" name="TextBox 3"/>
          <p:cNvSpPr txBox="1"/>
          <p:nvPr/>
        </p:nvSpPr>
        <p:spPr>
          <a:xfrm>
            <a:off x="642026" y="1240277"/>
            <a:ext cx="7932906" cy="2031325"/>
          </a:xfrm>
          <a:prstGeom prst="rect">
            <a:avLst/>
          </a:prstGeom>
          <a:noFill/>
        </p:spPr>
        <p:txBody>
          <a:bodyPr wrap="square" rtlCol="0">
            <a:spAutoFit/>
          </a:bodyPr>
          <a:lstStyle/>
          <a:p>
            <a:r>
              <a:rPr lang="en-US" dirty="0">
                <a:solidFill>
                  <a:schemeClr val="accent1">
                    <a:lumMod val="50000"/>
                  </a:schemeClr>
                </a:solidFill>
              </a:rPr>
              <a:t>The mission of </a:t>
            </a:r>
            <a:r>
              <a:rPr lang="en-US" b="1" dirty="0">
                <a:solidFill>
                  <a:schemeClr val="accent1">
                    <a:lumMod val="50000"/>
                  </a:schemeClr>
                </a:solidFill>
              </a:rPr>
              <a:t>FEMA’s PA Program </a:t>
            </a:r>
            <a:r>
              <a:rPr lang="en-US" dirty="0">
                <a:solidFill>
                  <a:schemeClr val="accent1">
                    <a:lumMod val="50000"/>
                  </a:schemeClr>
                </a:solidFill>
              </a:rPr>
              <a:t>is to provide assistance to</a:t>
            </a:r>
            <a:r>
              <a:rPr lang="en-US" b="1" dirty="0">
                <a:solidFill>
                  <a:schemeClr val="accent1">
                    <a:lumMod val="50000"/>
                  </a:schemeClr>
                </a:solidFill>
              </a:rPr>
              <a:t> State</a:t>
            </a:r>
            <a:r>
              <a:rPr lang="en-US" dirty="0">
                <a:solidFill>
                  <a:schemeClr val="accent1">
                    <a:lumMod val="50000"/>
                  </a:schemeClr>
                </a:solidFill>
              </a:rPr>
              <a:t>, </a:t>
            </a:r>
            <a:r>
              <a:rPr lang="en-US" b="1" dirty="0">
                <a:solidFill>
                  <a:schemeClr val="accent1">
                    <a:lumMod val="50000"/>
                  </a:schemeClr>
                </a:solidFill>
              </a:rPr>
              <a:t>Territorial</a:t>
            </a:r>
            <a:r>
              <a:rPr lang="en-US" dirty="0">
                <a:solidFill>
                  <a:schemeClr val="accent1">
                    <a:lumMod val="50000"/>
                  </a:schemeClr>
                </a:solidFill>
              </a:rPr>
              <a:t>, </a:t>
            </a:r>
            <a:r>
              <a:rPr lang="en-US" b="1" dirty="0">
                <a:solidFill>
                  <a:schemeClr val="accent1">
                    <a:lumMod val="50000"/>
                  </a:schemeClr>
                </a:solidFill>
              </a:rPr>
              <a:t>Indian Tribal</a:t>
            </a:r>
            <a:r>
              <a:rPr lang="en-US" dirty="0">
                <a:solidFill>
                  <a:schemeClr val="accent1">
                    <a:lumMod val="50000"/>
                  </a:schemeClr>
                </a:solidFill>
              </a:rPr>
              <a:t>, </a:t>
            </a:r>
            <a:r>
              <a:rPr lang="en-US" b="1" dirty="0">
                <a:solidFill>
                  <a:schemeClr val="accent1">
                    <a:lumMod val="50000"/>
                  </a:schemeClr>
                </a:solidFill>
              </a:rPr>
              <a:t>local governments</a:t>
            </a:r>
            <a:r>
              <a:rPr lang="en-US" dirty="0">
                <a:solidFill>
                  <a:schemeClr val="accent1">
                    <a:lumMod val="50000"/>
                  </a:schemeClr>
                </a:solidFill>
              </a:rPr>
              <a:t>, and </a:t>
            </a:r>
            <a:r>
              <a:rPr lang="en-US" b="1" dirty="0">
                <a:solidFill>
                  <a:schemeClr val="accent1">
                    <a:lumMod val="50000"/>
                  </a:schemeClr>
                </a:solidFill>
              </a:rPr>
              <a:t>certain types of Private Nonprofit (PNP) organizations </a:t>
            </a:r>
            <a:r>
              <a:rPr lang="en-US" dirty="0">
                <a:solidFill>
                  <a:schemeClr val="accent1">
                    <a:lumMod val="50000"/>
                  </a:schemeClr>
                </a:solidFill>
              </a:rPr>
              <a:t>so that communities can quickly respond to and </a:t>
            </a:r>
            <a:r>
              <a:rPr lang="en-US" b="1" dirty="0">
                <a:solidFill>
                  <a:schemeClr val="accent1">
                    <a:lumMod val="50000"/>
                  </a:schemeClr>
                </a:solidFill>
              </a:rPr>
              <a:t>recover from major disasters </a:t>
            </a:r>
            <a:r>
              <a:rPr lang="en-US" dirty="0">
                <a:solidFill>
                  <a:schemeClr val="accent1">
                    <a:lumMod val="50000"/>
                  </a:schemeClr>
                </a:solidFill>
              </a:rPr>
              <a:t>or emergencies declared by the President.</a:t>
            </a:r>
          </a:p>
          <a:p>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556640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308082"/>
            <a:ext cx="6527261" cy="639763"/>
          </a:xfrm>
        </p:spPr>
        <p:txBody>
          <a:bodyPr/>
          <a:lstStyle/>
          <a:p>
            <a:r>
              <a:rPr lang="en-US" sz="3400" dirty="0">
                <a:solidFill>
                  <a:schemeClr val="accent1">
                    <a:lumMod val="60000"/>
                    <a:lumOff val="40000"/>
                  </a:schemeClr>
                </a:solidFill>
              </a:rPr>
              <a:t>Pre-Disaster Design Example</a:t>
            </a:r>
          </a:p>
        </p:txBody>
      </p:sp>
      <p:sp>
        <p:nvSpPr>
          <p:cNvPr id="4" name="Content Placeholder 3"/>
          <p:cNvSpPr>
            <a:spLocks noGrp="1"/>
          </p:cNvSpPr>
          <p:nvPr>
            <p:ph idx="1"/>
          </p:nvPr>
        </p:nvSpPr>
        <p:spPr>
          <a:xfrm>
            <a:off x="457198" y="1177936"/>
            <a:ext cx="8229601" cy="4268907"/>
          </a:xfrm>
        </p:spPr>
        <p:txBody>
          <a:bodyPr/>
          <a:lstStyle/>
          <a:p>
            <a:pPr marL="0" indent="0">
              <a:buNone/>
            </a:pPr>
            <a:r>
              <a:rPr lang="en-US" sz="2100" dirty="0">
                <a:solidFill>
                  <a:schemeClr val="tx2">
                    <a:lumMod val="75000"/>
                    <a:lumOff val="25000"/>
                  </a:schemeClr>
                </a:solidFill>
              </a:rPr>
              <a:t>If a </a:t>
            </a:r>
            <a:r>
              <a:rPr lang="en-US" sz="2100" b="1" dirty="0">
                <a:solidFill>
                  <a:schemeClr val="tx2">
                    <a:lumMod val="75000"/>
                    <a:lumOff val="25000"/>
                  </a:schemeClr>
                </a:solidFill>
              </a:rPr>
              <a:t>school</a:t>
            </a:r>
            <a:r>
              <a:rPr lang="en-US" sz="2100" dirty="0">
                <a:solidFill>
                  <a:schemeClr val="tx2">
                    <a:lumMod val="75000"/>
                    <a:lumOff val="25000"/>
                  </a:schemeClr>
                </a:solidFill>
              </a:rPr>
              <a:t> designed for a capacity of 100 students is </a:t>
            </a:r>
            <a:r>
              <a:rPr lang="en-US" sz="2100" b="1" dirty="0">
                <a:solidFill>
                  <a:schemeClr val="tx2">
                    <a:lumMod val="75000"/>
                    <a:lumOff val="25000"/>
                  </a:schemeClr>
                </a:solidFill>
              </a:rPr>
              <a:t>damaged beyond repair</a:t>
            </a:r>
            <a:r>
              <a:rPr lang="en-US" sz="2100" dirty="0">
                <a:solidFill>
                  <a:schemeClr val="tx2">
                    <a:lumMod val="75000"/>
                    <a:lumOff val="25000"/>
                  </a:schemeClr>
                </a:solidFill>
              </a:rPr>
              <a:t>, the eligible funding for the replacement facility is </a:t>
            </a:r>
            <a:r>
              <a:rPr lang="en-US" sz="2100" b="1" dirty="0">
                <a:solidFill>
                  <a:schemeClr val="tx2">
                    <a:lumMod val="75000"/>
                    <a:lumOff val="25000"/>
                  </a:schemeClr>
                </a:solidFill>
              </a:rPr>
              <a:t>limited</a:t>
            </a:r>
            <a:r>
              <a:rPr lang="en-US" sz="2100" dirty="0">
                <a:solidFill>
                  <a:schemeClr val="tx2">
                    <a:lumMod val="75000"/>
                    <a:lumOff val="25000"/>
                  </a:schemeClr>
                </a:solidFill>
              </a:rPr>
              <a:t> to that necessary for 100 students, even if more than 100 students were attending the school prior to the event.</a:t>
            </a:r>
          </a:p>
        </p:txBody>
      </p:sp>
      <p:pic>
        <p:nvPicPr>
          <p:cNvPr id="7" name="Picture 6" descr="Depicts a pre-disaster school.&#10;&#10;SSource: FEMA Media Library." title="Pre-Disaster School Photo"/>
          <p:cNvPicPr>
            <a:picLocks noChangeAspect="1"/>
          </p:cNvPicPr>
          <p:nvPr/>
        </p:nvPicPr>
        <p:blipFill>
          <a:blip r:embed="rId3"/>
          <a:stretch>
            <a:fillRect/>
          </a:stretch>
        </p:blipFill>
        <p:spPr>
          <a:xfrm>
            <a:off x="2703238" y="2769896"/>
            <a:ext cx="3737520" cy="2485561"/>
          </a:xfrm>
          <a:prstGeom prst="rect">
            <a:avLst/>
          </a:prstGeom>
          <a:effectLst>
            <a:glow rad="1016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19</a:t>
            </a:fld>
            <a:endParaRPr lang="en-US" dirty="0"/>
          </a:p>
        </p:txBody>
      </p:sp>
      <p:pic>
        <p:nvPicPr>
          <p:cNvPr id="3" name="Picture 2"/>
          <p:cNvPicPr>
            <a:picLocks noChangeAspect="1"/>
          </p:cNvPicPr>
          <p:nvPr/>
        </p:nvPicPr>
        <p:blipFill>
          <a:blip r:embed="rId4"/>
          <a:stretch>
            <a:fillRect/>
          </a:stretch>
        </p:blipFill>
        <p:spPr>
          <a:xfrm>
            <a:off x="7839871" y="154637"/>
            <a:ext cx="896190" cy="731583"/>
          </a:xfrm>
          <a:prstGeom prst="rect">
            <a:avLst/>
          </a:prstGeom>
        </p:spPr>
      </p:pic>
    </p:spTree>
    <p:extLst>
      <p:ext uri="{BB962C8B-B14F-4D97-AF65-F5344CB8AC3E}">
        <p14:creationId xmlns:p14="http://schemas.microsoft.com/office/powerpoint/2010/main" val="189321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8082"/>
            <a:ext cx="6668312" cy="639763"/>
          </a:xfrm>
        </p:spPr>
        <p:txBody>
          <a:bodyPr/>
          <a:lstStyle/>
          <a:p>
            <a:r>
              <a:rPr lang="en-US" sz="3400" dirty="0">
                <a:solidFill>
                  <a:schemeClr val="accent1">
                    <a:lumMod val="60000"/>
                    <a:lumOff val="40000"/>
                  </a:schemeClr>
                </a:solidFill>
              </a:rPr>
              <a:t>Pre-Disaster Function Example</a:t>
            </a:r>
          </a:p>
        </p:txBody>
      </p:sp>
      <p:sp>
        <p:nvSpPr>
          <p:cNvPr id="4" name="Content Placeholder 3"/>
          <p:cNvSpPr>
            <a:spLocks noGrp="1"/>
          </p:cNvSpPr>
          <p:nvPr>
            <p:ph idx="1"/>
          </p:nvPr>
        </p:nvSpPr>
        <p:spPr>
          <a:xfrm>
            <a:off x="457199" y="1224634"/>
            <a:ext cx="8229600" cy="4124194"/>
          </a:xfrm>
        </p:spPr>
        <p:txBody>
          <a:bodyPr/>
          <a:lstStyle/>
          <a:p>
            <a:pPr marL="0" indent="0">
              <a:buNone/>
            </a:pPr>
            <a:r>
              <a:rPr lang="en-US" dirty="0">
                <a:solidFill>
                  <a:schemeClr val="tx2">
                    <a:lumMod val="75000"/>
                    <a:lumOff val="25000"/>
                  </a:schemeClr>
                </a:solidFill>
              </a:rPr>
              <a:t>The function for which the facility was originally designed or subsequently modified.</a:t>
            </a:r>
          </a:p>
        </p:txBody>
      </p:sp>
      <p:pic>
        <p:nvPicPr>
          <p:cNvPr id="6" name="Picture 5" descr="Depicts pre-disaster function of a facility.&#10;&#10;Source: FEMA Media Library." title="Pre-Disaster Function Phot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31951" y="2272465"/>
            <a:ext cx="5280098" cy="2951670"/>
          </a:xfrm>
          <a:prstGeom prst="rect">
            <a:avLst/>
          </a:prstGeom>
          <a:effectLst>
            <a:glow rad="1016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20</a:t>
            </a:fld>
            <a:endParaRPr lang="en-US" dirty="0"/>
          </a:p>
        </p:txBody>
      </p:sp>
      <p:pic>
        <p:nvPicPr>
          <p:cNvPr id="3" name="Picture 2"/>
          <p:cNvPicPr>
            <a:picLocks noChangeAspect="1"/>
          </p:cNvPicPr>
          <p:nvPr/>
        </p:nvPicPr>
        <p:blipFill>
          <a:blip r:embed="rId4"/>
          <a:stretch>
            <a:fillRect/>
          </a:stretch>
        </p:blipFill>
        <p:spPr>
          <a:xfrm>
            <a:off x="7849599" y="154638"/>
            <a:ext cx="896190" cy="731583"/>
          </a:xfrm>
          <a:prstGeom prst="rect">
            <a:avLst/>
          </a:prstGeom>
        </p:spPr>
      </p:pic>
    </p:spTree>
    <p:extLst>
      <p:ext uri="{BB962C8B-B14F-4D97-AF65-F5344CB8AC3E}">
        <p14:creationId xmlns:p14="http://schemas.microsoft.com/office/powerpoint/2010/main" val="7611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457199" y="308082"/>
            <a:ext cx="8588829" cy="639763"/>
          </a:xfrm>
        </p:spPr>
        <p:txBody>
          <a:bodyPr/>
          <a:lstStyle/>
          <a:p>
            <a:r>
              <a:rPr lang="en-US" sz="3400" dirty="0">
                <a:solidFill>
                  <a:schemeClr val="accent1">
                    <a:lumMod val="60000"/>
                    <a:lumOff val="40000"/>
                  </a:schemeClr>
                </a:solidFill>
              </a:rPr>
              <a:t>Changes to Facility</a:t>
            </a:r>
          </a:p>
        </p:txBody>
      </p:sp>
      <p:sp>
        <p:nvSpPr>
          <p:cNvPr id="4" name="Content Placeholder 3"/>
          <p:cNvSpPr>
            <a:spLocks noGrp="1"/>
          </p:cNvSpPr>
          <p:nvPr>
            <p:ph idx="1"/>
          </p:nvPr>
        </p:nvSpPr>
        <p:spPr>
          <a:xfrm>
            <a:off x="797442" y="1478166"/>
            <a:ext cx="3774558" cy="4124194"/>
          </a:xfrm>
        </p:spPr>
        <p:txBody>
          <a:bodyPr/>
          <a:lstStyle/>
          <a:p>
            <a:pPr marL="0" lvl="0" indent="0">
              <a:buNone/>
            </a:pPr>
            <a:r>
              <a:rPr lang="en-US" dirty="0">
                <a:solidFill>
                  <a:schemeClr val="tx2">
                    <a:lumMod val="75000"/>
                    <a:lumOff val="25000"/>
                  </a:schemeClr>
                </a:solidFill>
              </a:rPr>
              <a:t>For the changes to be eligible, the Applicant must show that the changes are reasonable based on the type and extent of repair and consistent with the Applicant’s general construction practices. Building upgrades to meet codes and standards are also eligible.</a:t>
            </a:r>
          </a:p>
        </p:txBody>
      </p:sp>
      <p:pic>
        <p:nvPicPr>
          <p:cNvPr id="6" name="Picture 5" descr="Depicts a facility being repaired or altered.&#10;&#10;Source: FEMA Media Library.&#10;" title="Changes to Facility Phot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34237" y="1534438"/>
            <a:ext cx="2683418" cy="3597308"/>
          </a:xfrm>
          <a:prstGeom prst="rect">
            <a:avLst/>
          </a:prstGeom>
          <a:effectLst>
            <a:glow rad="1016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21</a:t>
            </a:fld>
            <a:endParaRPr lang="en-US" dirty="0"/>
          </a:p>
        </p:txBody>
      </p:sp>
    </p:spTree>
    <p:extLst>
      <p:ext uri="{BB962C8B-B14F-4D97-AF65-F5344CB8AC3E}">
        <p14:creationId xmlns:p14="http://schemas.microsoft.com/office/powerpoint/2010/main" val="309895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Codes and Standards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22</a:t>
            </a:fld>
            <a:endParaRPr lang="en-US" dirty="0"/>
          </a:p>
        </p:txBody>
      </p:sp>
      <p:sp>
        <p:nvSpPr>
          <p:cNvPr id="4" name="Content Placeholder 3"/>
          <p:cNvSpPr>
            <a:spLocks noGrp="1"/>
          </p:cNvSpPr>
          <p:nvPr>
            <p:ph idx="1"/>
          </p:nvPr>
        </p:nvSpPr>
        <p:spPr/>
        <p:txBody>
          <a:bodyPr/>
          <a:lstStyle/>
          <a:p>
            <a:pPr marL="0" indent="0">
              <a:buNone/>
            </a:pPr>
            <a:r>
              <a:rPr lang="en-US" sz="1800" b="1" dirty="0"/>
              <a:t>FEMA</a:t>
            </a:r>
            <a:r>
              <a:rPr lang="en-US" sz="1800" dirty="0"/>
              <a:t> provides PA funding to restore facilities on the basis of pre-disaster design and function in conformity with current applicable codes, specifications, and standards.</a:t>
            </a:r>
          </a:p>
          <a:p>
            <a:pPr marL="0" indent="0">
              <a:buNone/>
            </a:pPr>
            <a:endParaRPr lang="en-US" sz="2400" dirty="0"/>
          </a:p>
          <a:p>
            <a:pPr marL="0" indent="0">
              <a:buNone/>
            </a:pPr>
            <a:r>
              <a:rPr lang="en-US" sz="2400" dirty="0"/>
              <a:t>Eligibility Criteria</a:t>
            </a:r>
          </a:p>
          <a:p>
            <a:r>
              <a:rPr lang="en-US" sz="1600" dirty="0"/>
              <a:t>Applies to the type of restoration required</a:t>
            </a:r>
          </a:p>
          <a:p>
            <a:r>
              <a:rPr lang="en-US" sz="1600" dirty="0"/>
              <a:t>Is appropriate to the pre-disaster use of the facility</a:t>
            </a:r>
          </a:p>
          <a:p>
            <a:r>
              <a:rPr lang="en-US" sz="1600" dirty="0"/>
              <a:t>Is reasonable, in writing, formally adopted by the State, Territorial, Tribal, or local government, and implemented by the Applicant on or before the declaration date, OR is a legal Federal requirement</a:t>
            </a:r>
          </a:p>
          <a:p>
            <a:r>
              <a:rPr lang="en-US" sz="1600" dirty="0"/>
              <a:t>Applies uniformly</a:t>
            </a:r>
          </a:p>
          <a:p>
            <a:r>
              <a:rPr lang="en-US" sz="1600" dirty="0"/>
              <a:t>Was enforced during the time it was in effect</a:t>
            </a:r>
          </a:p>
        </p:txBody>
      </p:sp>
    </p:spTree>
    <p:extLst>
      <p:ext uri="{BB962C8B-B14F-4D97-AF65-F5344CB8AC3E}">
        <p14:creationId xmlns:p14="http://schemas.microsoft.com/office/powerpoint/2010/main" val="97371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60000"/>
                    <a:lumOff val="40000"/>
                  </a:schemeClr>
                </a:solidFill>
              </a:rPr>
              <a:t>Applies to the Type of Restoration Required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23</a:t>
            </a:fld>
            <a:endParaRPr lang="en-US" dirty="0"/>
          </a:p>
        </p:txBody>
      </p:sp>
      <p:sp>
        <p:nvSpPr>
          <p:cNvPr id="4" name="Content Placeholder 3"/>
          <p:cNvSpPr>
            <a:spLocks noGrp="1"/>
          </p:cNvSpPr>
          <p:nvPr>
            <p:ph idx="1"/>
          </p:nvPr>
        </p:nvSpPr>
        <p:spPr>
          <a:xfrm>
            <a:off x="457200" y="1078116"/>
            <a:ext cx="8229600" cy="4646612"/>
          </a:xfrm>
        </p:spPr>
        <p:txBody>
          <a:bodyPr/>
          <a:lstStyle/>
          <a:p>
            <a:pPr marL="0" indent="0">
              <a:buNone/>
            </a:pPr>
            <a:endParaRPr lang="en-US" sz="800" u="sng" dirty="0"/>
          </a:p>
          <a:p>
            <a:pPr marL="0" indent="0">
              <a:buNone/>
            </a:pPr>
            <a:r>
              <a:rPr lang="en-US" sz="1800" dirty="0"/>
              <a:t>Codes and standards must apply to the type of restoration required.</a:t>
            </a:r>
          </a:p>
          <a:p>
            <a:pPr marL="0" indent="0">
              <a:buNone/>
            </a:pPr>
            <a:endParaRPr lang="en-US" sz="800" dirty="0"/>
          </a:p>
          <a:p>
            <a:pPr marL="0" indent="0">
              <a:buNone/>
            </a:pPr>
            <a:r>
              <a:rPr lang="en-US" sz="1800" dirty="0"/>
              <a:t>If </a:t>
            </a:r>
            <a:r>
              <a:rPr lang="en-US" sz="1800" b="1" dirty="0"/>
              <a:t>FEMA</a:t>
            </a:r>
            <a:r>
              <a:rPr lang="en-US" sz="1800" dirty="0"/>
              <a:t> determines a facility is not eligible for replacement, </a:t>
            </a:r>
            <a:r>
              <a:rPr lang="en-US" sz="1800" b="1" dirty="0"/>
              <a:t>only code-required upgrades applicable to repairs are eligible</a:t>
            </a:r>
            <a:r>
              <a:rPr lang="en-US" sz="1800" dirty="0"/>
              <a:t>.</a:t>
            </a:r>
          </a:p>
          <a:p>
            <a:pPr marL="0" indent="0">
              <a:buNone/>
            </a:pPr>
            <a:endParaRPr lang="en-US" sz="800" dirty="0"/>
          </a:p>
          <a:p>
            <a:pPr marL="0" indent="0">
              <a:buNone/>
            </a:pPr>
            <a:r>
              <a:rPr lang="en-US" sz="1800" dirty="0"/>
              <a:t>A code or standard may include a trigger that requires: </a:t>
            </a:r>
          </a:p>
          <a:p>
            <a:r>
              <a:rPr lang="en-US" sz="1600" dirty="0"/>
              <a:t>Upgrades to all structural components</a:t>
            </a:r>
          </a:p>
          <a:p>
            <a:r>
              <a:rPr lang="en-US" sz="1600" dirty="0"/>
              <a:t>In addition to upgrading all structural components, bringing the non-structural components into conformance with current codes or standards for new construction</a:t>
            </a:r>
            <a:endParaRPr lang="en-US" sz="1800" dirty="0"/>
          </a:p>
          <a:p>
            <a:endParaRPr lang="en-US" sz="800" dirty="0"/>
          </a:p>
          <a:p>
            <a:pPr marL="0" indent="0">
              <a:buNone/>
            </a:pPr>
            <a:r>
              <a:rPr lang="en-US" sz="2400" b="1" dirty="0"/>
              <a:t>*</a:t>
            </a:r>
            <a:r>
              <a:rPr lang="en-US" sz="1800" dirty="0"/>
              <a:t> </a:t>
            </a:r>
            <a:r>
              <a:rPr lang="en-US" sz="1800" b="1" dirty="0"/>
              <a:t>If an upgrade to an entire structural or non-structural system within a building is triggered, the upgrade is only eligible if there is a direct relationship between the upgrade work and eligible damage. </a:t>
            </a:r>
            <a:r>
              <a:rPr lang="en-US" sz="1800" b="1" u="sng" dirty="0"/>
              <a:t>Only upgrade work within the same system as the damage is eligible. </a:t>
            </a:r>
          </a:p>
        </p:txBody>
      </p:sp>
    </p:spTree>
    <p:extLst>
      <p:ext uri="{BB962C8B-B14F-4D97-AF65-F5344CB8AC3E}">
        <p14:creationId xmlns:p14="http://schemas.microsoft.com/office/powerpoint/2010/main" val="207758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lumMod val="60000"/>
                    <a:lumOff val="40000"/>
                  </a:schemeClr>
                </a:solidFill>
              </a:rPr>
              <a:t>Examples of Codes or Standards that </a:t>
            </a:r>
            <a:r>
              <a:rPr lang="en-US" sz="2400" u="sng" dirty="0">
                <a:solidFill>
                  <a:schemeClr val="accent1">
                    <a:lumMod val="60000"/>
                    <a:lumOff val="40000"/>
                  </a:schemeClr>
                </a:solidFill>
              </a:rPr>
              <a:t>Do Not Apply</a:t>
            </a:r>
            <a:r>
              <a:rPr lang="en-US" sz="2400" b="0" dirty="0">
                <a:solidFill>
                  <a:schemeClr val="accent1">
                    <a:lumMod val="60000"/>
                    <a:lumOff val="40000"/>
                  </a:schemeClr>
                </a:solidFill>
              </a:rPr>
              <a:t> </a:t>
            </a:r>
            <a:r>
              <a:rPr lang="en-US" sz="2400" dirty="0">
                <a:solidFill>
                  <a:schemeClr val="accent1">
                    <a:lumMod val="60000"/>
                    <a:lumOff val="40000"/>
                  </a:schemeClr>
                </a:solidFill>
              </a:rPr>
              <a:t>to the Restoration Required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24</a:t>
            </a:fld>
            <a:endParaRPr lang="en-US" dirty="0"/>
          </a:p>
        </p:txBody>
      </p:sp>
      <p:sp>
        <p:nvSpPr>
          <p:cNvPr id="4" name="Content Placeholder 3"/>
          <p:cNvSpPr>
            <a:spLocks noGrp="1"/>
          </p:cNvSpPr>
          <p:nvPr>
            <p:ph idx="1"/>
          </p:nvPr>
        </p:nvSpPr>
        <p:spPr/>
        <p:txBody>
          <a:bodyPr/>
          <a:lstStyle/>
          <a:p>
            <a:pPr marL="0" indent="0">
              <a:buNone/>
            </a:pPr>
            <a:endParaRPr lang="en-US" sz="1800" dirty="0"/>
          </a:p>
          <a:p>
            <a:pPr marL="0" indent="0">
              <a:buNone/>
            </a:pPr>
            <a:r>
              <a:rPr lang="en-US" sz="1800" dirty="0"/>
              <a:t>An Applicant requests PA funding for the repair of a damaged building and the construction of a parking garage. The Applicant states that while there was no parking garage prior to the incident, zoning codes and other local ordinances require one. Because parking improvements have no relationship to the disaster-related repairs, they do not apply to the type of restoration required and are not eligible. </a:t>
            </a:r>
          </a:p>
          <a:p>
            <a:pPr marL="0" indent="0">
              <a:buNone/>
            </a:pPr>
            <a:endParaRPr lang="en-US" sz="1800" dirty="0"/>
          </a:p>
          <a:p>
            <a:pPr marL="0" indent="0">
              <a:buNone/>
            </a:pPr>
            <a:r>
              <a:rPr lang="en-US" sz="1800" dirty="0"/>
              <a:t>Similarly, if a code or standard that applies to new construction or the rehabilitation of an entire road requires the construction of paved shoulders, drainage swales, and berms, the construction of these improvements is not eligible for a project involving repairs to discrete damaged portions of the road shoulders. </a:t>
            </a:r>
          </a:p>
        </p:txBody>
      </p:sp>
    </p:spTree>
    <p:extLst>
      <p:ext uri="{BB962C8B-B14F-4D97-AF65-F5344CB8AC3E}">
        <p14:creationId xmlns:p14="http://schemas.microsoft.com/office/powerpoint/2010/main" val="282518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Appropriate to Pre-disaster Use</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25</a:t>
            </a:fld>
            <a:endParaRPr lang="en-US" dirty="0"/>
          </a:p>
        </p:txBody>
      </p:sp>
      <p:sp>
        <p:nvSpPr>
          <p:cNvPr id="4" name="Content Placeholder 3"/>
          <p:cNvSpPr>
            <a:spLocks noGrp="1"/>
          </p:cNvSpPr>
          <p:nvPr>
            <p:ph idx="1"/>
          </p:nvPr>
        </p:nvSpPr>
        <p:spPr>
          <a:xfrm>
            <a:off x="457200" y="1238136"/>
            <a:ext cx="8229600" cy="3061004"/>
          </a:xfrm>
        </p:spPr>
        <p:txBody>
          <a:bodyPr/>
          <a:lstStyle/>
          <a:p>
            <a:r>
              <a:rPr lang="en-US" dirty="0"/>
              <a:t>Codes and standards must be appropriate to the pre-disaster use of the facility.</a:t>
            </a:r>
          </a:p>
          <a:p>
            <a:r>
              <a:rPr lang="en-US" dirty="0"/>
              <a:t>FEMA determines the eligibility of code required upgrades based on the facility’s pre-disaster design or actual use at the time of the disaster</a:t>
            </a:r>
          </a:p>
          <a:p>
            <a:r>
              <a:rPr lang="en-US" dirty="0"/>
              <a:t>The least costly of the following</a:t>
            </a:r>
          </a:p>
          <a:p>
            <a:pPr lvl="1"/>
            <a:r>
              <a:rPr lang="en-US" sz="1800" dirty="0"/>
              <a:t>Pre-disaster use of the facility, if serving the same function for which it was originally designed; or</a:t>
            </a:r>
          </a:p>
          <a:p>
            <a:pPr lvl="1"/>
            <a:r>
              <a:rPr lang="en-US" sz="1800" dirty="0"/>
              <a:t>Alternate use of the facility, if serving an alternate function at the time of the incident.</a:t>
            </a:r>
          </a:p>
        </p:txBody>
      </p:sp>
      <p:sp>
        <p:nvSpPr>
          <p:cNvPr id="5" name="TextBox 4"/>
          <p:cNvSpPr txBox="1"/>
          <p:nvPr/>
        </p:nvSpPr>
        <p:spPr>
          <a:xfrm>
            <a:off x="1147864" y="4956243"/>
            <a:ext cx="7315200" cy="677108"/>
          </a:xfrm>
          <a:prstGeom prst="rect">
            <a:avLst/>
          </a:prstGeom>
          <a:noFill/>
        </p:spPr>
        <p:txBody>
          <a:bodyPr wrap="square" rtlCol="0">
            <a:spAutoFit/>
          </a:bodyPr>
          <a:lstStyle/>
          <a:p>
            <a:r>
              <a:rPr lang="en-US" sz="2000" b="1" i="1" dirty="0">
                <a:solidFill>
                  <a:schemeClr val="accent1">
                    <a:lumMod val="60000"/>
                    <a:lumOff val="40000"/>
                  </a:schemeClr>
                </a:solidFill>
              </a:rPr>
              <a:t>PAPPG Reference</a:t>
            </a:r>
            <a:r>
              <a:rPr lang="en-US" dirty="0"/>
              <a:t>: Review for additional information on types of facilities.</a:t>
            </a:r>
          </a:p>
        </p:txBody>
      </p:sp>
      <p:pic>
        <p:nvPicPr>
          <p:cNvPr id="6" name="Picture 5"/>
          <p:cNvPicPr>
            <a:picLocks noChangeAspect="1"/>
          </p:cNvPicPr>
          <p:nvPr/>
        </p:nvPicPr>
        <p:blipFill>
          <a:blip r:embed="rId2"/>
          <a:stretch>
            <a:fillRect/>
          </a:stretch>
        </p:blipFill>
        <p:spPr>
          <a:xfrm>
            <a:off x="259377" y="4911014"/>
            <a:ext cx="609653" cy="615749"/>
          </a:xfrm>
          <a:prstGeom prst="rect">
            <a:avLst/>
          </a:prstGeom>
        </p:spPr>
      </p:pic>
      <p:pic>
        <p:nvPicPr>
          <p:cNvPr id="7" name="Picture 6"/>
          <p:cNvPicPr>
            <a:picLocks noChangeAspect="1"/>
          </p:cNvPicPr>
          <p:nvPr/>
        </p:nvPicPr>
        <p:blipFill>
          <a:blip r:embed="rId3"/>
          <a:stretch>
            <a:fillRect/>
          </a:stretch>
        </p:blipFill>
        <p:spPr>
          <a:xfrm>
            <a:off x="372162" y="5032944"/>
            <a:ext cx="384081" cy="371888"/>
          </a:xfrm>
          <a:prstGeom prst="rect">
            <a:avLst/>
          </a:prstGeom>
        </p:spPr>
      </p:pic>
    </p:spTree>
    <p:extLst>
      <p:ext uri="{BB962C8B-B14F-4D97-AF65-F5344CB8AC3E}">
        <p14:creationId xmlns:p14="http://schemas.microsoft.com/office/powerpoint/2010/main" val="423215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lumMod val="60000"/>
                    <a:lumOff val="40000"/>
                  </a:schemeClr>
                </a:solidFill>
              </a:rPr>
              <a:t>Example of a Code or Standard that </a:t>
            </a:r>
            <a:r>
              <a:rPr lang="en-US" sz="2400" u="sng" dirty="0">
                <a:solidFill>
                  <a:schemeClr val="accent1">
                    <a:lumMod val="60000"/>
                    <a:lumOff val="40000"/>
                  </a:schemeClr>
                </a:solidFill>
              </a:rPr>
              <a:t>Is Not Appropriate </a:t>
            </a:r>
            <a:r>
              <a:rPr lang="en-US" sz="2400" dirty="0">
                <a:solidFill>
                  <a:schemeClr val="accent1">
                    <a:lumMod val="60000"/>
                    <a:lumOff val="40000"/>
                  </a:schemeClr>
                </a:solidFill>
              </a:rPr>
              <a:t>to the Pre-disaster Use of the Facility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26</a:t>
            </a:fld>
            <a:endParaRPr lang="en-US" dirty="0"/>
          </a:p>
        </p:txBody>
      </p:sp>
      <p:sp>
        <p:nvSpPr>
          <p:cNvPr id="4" name="Content Placeholder 3"/>
          <p:cNvSpPr>
            <a:spLocks noGrp="1"/>
          </p:cNvSpPr>
          <p:nvPr>
            <p:ph idx="1"/>
          </p:nvPr>
        </p:nvSpPr>
        <p:spPr>
          <a:xfrm>
            <a:off x="505838" y="1963333"/>
            <a:ext cx="8229600" cy="4646612"/>
          </a:xfrm>
        </p:spPr>
        <p:txBody>
          <a:bodyPr/>
          <a:lstStyle/>
          <a:p>
            <a:pPr marL="0" indent="0">
              <a:buNone/>
            </a:pPr>
            <a:r>
              <a:rPr lang="en-US" sz="2000" dirty="0"/>
              <a:t>The original design of a facility was a warehouse; however, the Applicant was using the facility as a classroom before the incident. Restoring the facility as a classroom in conformance with classroom codes or standards would not be eligible if it would be more costly than restoring the facility as a warehouse in accordance with code or standards applicable to a warehouse. </a:t>
            </a:r>
          </a:p>
        </p:txBody>
      </p:sp>
    </p:spTree>
    <p:extLst>
      <p:ext uri="{BB962C8B-B14F-4D97-AF65-F5344CB8AC3E}">
        <p14:creationId xmlns:p14="http://schemas.microsoft.com/office/powerpoint/2010/main" val="962475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60000"/>
                    <a:lumOff val="40000"/>
                  </a:schemeClr>
                </a:solidFill>
              </a:rPr>
              <a:t>Codes and standards must be reasonable</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27</a:t>
            </a:fld>
            <a:endParaRPr lang="en-US" dirty="0"/>
          </a:p>
        </p:txBody>
      </p:sp>
      <p:sp>
        <p:nvSpPr>
          <p:cNvPr id="4" name="Content Placeholder 3"/>
          <p:cNvSpPr>
            <a:spLocks noGrp="1"/>
          </p:cNvSpPr>
          <p:nvPr>
            <p:ph idx="1"/>
          </p:nvPr>
        </p:nvSpPr>
        <p:spPr>
          <a:xfrm>
            <a:off x="457200" y="1068388"/>
            <a:ext cx="8229600" cy="2153769"/>
          </a:xfrm>
        </p:spPr>
        <p:txBody>
          <a:bodyPr/>
          <a:lstStyle/>
          <a:p>
            <a:pPr marL="0" indent="0">
              <a:buNone/>
            </a:pPr>
            <a:endParaRPr lang="en-US" sz="800" b="1" dirty="0"/>
          </a:p>
          <a:p>
            <a:pPr marL="0" indent="0">
              <a:buNone/>
            </a:pPr>
            <a:r>
              <a:rPr lang="en-US" sz="1800" b="1" dirty="0"/>
              <a:t>FEMA</a:t>
            </a:r>
            <a:r>
              <a:rPr lang="en-US" sz="1800" dirty="0"/>
              <a:t> determines whether the upgrade and trigger relate to the type of restoration required by the damage and whether the upgrade and trigger are justified based on the extent of damage.</a:t>
            </a:r>
          </a:p>
          <a:p>
            <a:pPr marL="0" indent="0">
              <a:buNone/>
            </a:pPr>
            <a:endParaRPr lang="en-US" sz="800" dirty="0"/>
          </a:p>
          <a:p>
            <a:pPr marL="0" indent="0">
              <a:buNone/>
            </a:pPr>
            <a:r>
              <a:rPr lang="en-US" sz="1800" b="1" dirty="0"/>
              <a:t>FEMA</a:t>
            </a:r>
            <a:r>
              <a:rPr lang="en-US" sz="1800" dirty="0"/>
              <a:t> may determine a very large upgrade based on a very low trigger to be unreasonable.</a:t>
            </a:r>
          </a:p>
        </p:txBody>
      </p:sp>
      <p:sp>
        <p:nvSpPr>
          <p:cNvPr id="5" name="Rectangle 4"/>
          <p:cNvSpPr/>
          <p:nvPr/>
        </p:nvSpPr>
        <p:spPr>
          <a:xfrm>
            <a:off x="2631938" y="3367998"/>
            <a:ext cx="3648756" cy="400110"/>
          </a:xfrm>
          <a:prstGeom prst="rect">
            <a:avLst/>
          </a:prstGeom>
        </p:spPr>
        <p:txBody>
          <a:bodyPr wrap="none">
            <a:spAutoFit/>
          </a:bodyPr>
          <a:lstStyle/>
          <a:p>
            <a:r>
              <a:rPr lang="en-US" sz="2000" b="1" dirty="0">
                <a:solidFill>
                  <a:srgbClr val="002060"/>
                </a:solidFill>
              </a:rPr>
              <a:t>Example of Reasonableness</a:t>
            </a:r>
          </a:p>
        </p:txBody>
      </p:sp>
      <p:sp>
        <p:nvSpPr>
          <p:cNvPr id="6" name="Rectangle 5"/>
          <p:cNvSpPr/>
          <p:nvPr/>
        </p:nvSpPr>
        <p:spPr>
          <a:xfrm>
            <a:off x="340468" y="3913949"/>
            <a:ext cx="8463064" cy="1477328"/>
          </a:xfrm>
          <a:prstGeom prst="rect">
            <a:avLst/>
          </a:prstGeom>
        </p:spPr>
        <p:txBody>
          <a:bodyPr wrap="square">
            <a:spAutoFit/>
          </a:bodyPr>
          <a:lstStyle/>
          <a:p>
            <a:r>
              <a:rPr lang="en-US" dirty="0">
                <a:solidFill>
                  <a:srgbClr val="002060"/>
                </a:solidFill>
              </a:rPr>
              <a:t>Installation of a code or standard-required new sprinkler system throughout a building is eligible if that building is replaced. However, installation of that sprinkler system is not eligible if the eligible work only involved repair of the building, even if required by the code or standard, unless it is reasonable based on the eligible repair. </a:t>
            </a:r>
          </a:p>
        </p:txBody>
      </p:sp>
    </p:spTree>
    <p:extLst>
      <p:ext uri="{BB962C8B-B14F-4D97-AF65-F5344CB8AC3E}">
        <p14:creationId xmlns:p14="http://schemas.microsoft.com/office/powerpoint/2010/main" val="2610172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Applies Uniformly</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28</a:t>
            </a:fld>
            <a:endParaRPr lang="en-US" dirty="0"/>
          </a:p>
        </p:txBody>
      </p:sp>
      <p:sp>
        <p:nvSpPr>
          <p:cNvPr id="4" name="Content Placeholder 3"/>
          <p:cNvSpPr>
            <a:spLocks noGrp="1"/>
          </p:cNvSpPr>
          <p:nvPr>
            <p:ph idx="1"/>
          </p:nvPr>
        </p:nvSpPr>
        <p:spPr/>
        <p:txBody>
          <a:bodyPr/>
          <a:lstStyle/>
          <a:p>
            <a:pPr marL="0" indent="0">
              <a:buNone/>
            </a:pPr>
            <a:r>
              <a:rPr lang="en-US" sz="1800" dirty="0"/>
              <a:t>Codes and standards must apply uniformly to all similar types of facilities, whether private or public, eligible or ineligible, in the Applicant’s jurisdiction or (if applicable) in a particular hazard zone within its jurisdiction. </a:t>
            </a:r>
          </a:p>
          <a:p>
            <a:pPr marL="0" indent="0">
              <a:buNone/>
            </a:pPr>
            <a:endParaRPr lang="en-US" sz="800" dirty="0"/>
          </a:p>
          <a:p>
            <a:pPr marL="0" indent="0">
              <a:buNone/>
            </a:pPr>
            <a:endParaRPr lang="en-US" sz="800" dirty="0"/>
          </a:p>
          <a:p>
            <a:pPr marL="0" indent="0">
              <a:buNone/>
            </a:pPr>
            <a:endParaRPr lang="en-US" sz="800" dirty="0"/>
          </a:p>
          <a:p>
            <a:pPr marL="0" indent="0">
              <a:buNone/>
            </a:pPr>
            <a:r>
              <a:rPr lang="en-US" sz="1800" dirty="0"/>
              <a:t>For </a:t>
            </a:r>
            <a:r>
              <a:rPr lang="en-US" sz="1800" b="1" dirty="0"/>
              <a:t>FEMA</a:t>
            </a:r>
            <a:r>
              <a:rPr lang="en-US" sz="1800" dirty="0"/>
              <a:t> to find that a code or standard and its triggers are uniformly applied, the code or standard must meet all of the following conditions. The code or standard must: </a:t>
            </a:r>
          </a:p>
          <a:p>
            <a:pPr lvl="1"/>
            <a:r>
              <a:rPr lang="en-US" sz="1800" dirty="0"/>
              <a:t>Provide for uniform accountability in the event of noncompliance</a:t>
            </a:r>
          </a:p>
          <a:p>
            <a:pPr lvl="1"/>
            <a:r>
              <a:rPr lang="en-US" sz="1800" dirty="0"/>
              <a:t>Not be subject to discretionary enforcement by public officials</a:t>
            </a:r>
          </a:p>
          <a:p>
            <a:pPr lvl="1"/>
            <a:r>
              <a:rPr lang="en-US" sz="1800" dirty="0"/>
              <a:t>Not allow for selective application</a:t>
            </a:r>
          </a:p>
        </p:txBody>
      </p:sp>
      <p:sp>
        <p:nvSpPr>
          <p:cNvPr id="5" name="TextBox 4"/>
          <p:cNvSpPr txBox="1"/>
          <p:nvPr/>
        </p:nvSpPr>
        <p:spPr>
          <a:xfrm>
            <a:off x="1303506" y="5034064"/>
            <a:ext cx="6935822" cy="646331"/>
          </a:xfrm>
          <a:prstGeom prst="rect">
            <a:avLst/>
          </a:prstGeom>
          <a:noFill/>
        </p:spPr>
        <p:txBody>
          <a:bodyPr wrap="square" rtlCol="0">
            <a:spAutoFit/>
          </a:bodyPr>
          <a:lstStyle/>
          <a:p>
            <a:r>
              <a:rPr lang="en-US" b="1" i="1" dirty="0">
                <a:solidFill>
                  <a:schemeClr val="accent1">
                    <a:lumMod val="60000"/>
                    <a:lumOff val="40000"/>
                  </a:schemeClr>
                </a:solidFill>
              </a:rPr>
              <a:t>PAPPG Reference</a:t>
            </a:r>
            <a:r>
              <a:rPr lang="en-US" dirty="0"/>
              <a:t>: Review for additional information on types of facilities.</a:t>
            </a:r>
          </a:p>
        </p:txBody>
      </p:sp>
      <p:pic>
        <p:nvPicPr>
          <p:cNvPr id="6" name="Picture 5"/>
          <p:cNvPicPr>
            <a:picLocks noChangeAspect="1"/>
          </p:cNvPicPr>
          <p:nvPr/>
        </p:nvPicPr>
        <p:blipFill>
          <a:blip r:embed="rId2"/>
          <a:stretch>
            <a:fillRect/>
          </a:stretch>
        </p:blipFill>
        <p:spPr>
          <a:xfrm>
            <a:off x="391618" y="5110766"/>
            <a:ext cx="384081" cy="371888"/>
          </a:xfrm>
          <a:prstGeom prst="rect">
            <a:avLst/>
          </a:prstGeom>
        </p:spPr>
      </p:pic>
      <p:pic>
        <p:nvPicPr>
          <p:cNvPr id="7" name="Picture 6"/>
          <p:cNvPicPr>
            <a:picLocks noChangeAspect="1"/>
          </p:cNvPicPr>
          <p:nvPr/>
        </p:nvPicPr>
        <p:blipFill>
          <a:blip r:embed="rId3"/>
          <a:stretch>
            <a:fillRect/>
          </a:stretch>
        </p:blipFill>
        <p:spPr>
          <a:xfrm>
            <a:off x="457200" y="4940875"/>
            <a:ext cx="609653" cy="615749"/>
          </a:xfrm>
          <a:prstGeom prst="rect">
            <a:avLst/>
          </a:prstGeom>
        </p:spPr>
      </p:pic>
      <p:pic>
        <p:nvPicPr>
          <p:cNvPr id="8" name="Picture 7"/>
          <p:cNvPicPr>
            <a:picLocks noChangeAspect="1"/>
          </p:cNvPicPr>
          <p:nvPr/>
        </p:nvPicPr>
        <p:blipFill>
          <a:blip r:embed="rId2"/>
          <a:stretch>
            <a:fillRect/>
          </a:stretch>
        </p:blipFill>
        <p:spPr>
          <a:xfrm>
            <a:off x="583658" y="5062805"/>
            <a:ext cx="384081" cy="371888"/>
          </a:xfrm>
          <a:prstGeom prst="rect">
            <a:avLst/>
          </a:prstGeom>
        </p:spPr>
      </p:pic>
    </p:spTree>
    <p:extLst>
      <p:ext uri="{BB962C8B-B14F-4D97-AF65-F5344CB8AC3E}">
        <p14:creationId xmlns:p14="http://schemas.microsoft.com/office/powerpoint/2010/main" val="382946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319" y="465065"/>
            <a:ext cx="7772400" cy="672931"/>
          </a:xfrm>
        </p:spPr>
        <p:txBody>
          <a:bodyPr/>
          <a:lstStyle/>
          <a:p>
            <a:pPr algn="l"/>
            <a:r>
              <a:rPr lang="en-US" dirty="0"/>
              <a:t>Today’s Objectives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a:t>
            </a:fld>
            <a:endParaRPr lang="en-US" dirty="0"/>
          </a:p>
        </p:txBody>
      </p:sp>
      <p:sp>
        <p:nvSpPr>
          <p:cNvPr id="4" name="TextBox 3"/>
          <p:cNvSpPr txBox="1"/>
          <p:nvPr/>
        </p:nvSpPr>
        <p:spPr>
          <a:xfrm>
            <a:off x="570319" y="1314994"/>
            <a:ext cx="79205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Review PA Eligibility </a:t>
            </a:r>
          </a:p>
          <a:p>
            <a:pPr marL="285750" indent="-285750">
              <a:buFont typeface="Arial" panose="020B0604020202020204" pitchFamily="34" charset="0"/>
              <a:buChar char="•"/>
            </a:pPr>
            <a:r>
              <a:rPr lang="en-US" dirty="0"/>
              <a:t>Additional authorities and considerations as it pertains to Disasters</a:t>
            </a:r>
          </a:p>
          <a:p>
            <a:pPr marL="285750" indent="-285750">
              <a:buFont typeface="Arial" panose="020B0604020202020204" pitchFamily="34" charset="0"/>
              <a:buChar char="•"/>
            </a:pPr>
            <a:r>
              <a:rPr lang="en-US" dirty="0"/>
              <a:t>Be able to apply PA Eligibility as pertains to each Sector</a:t>
            </a:r>
          </a:p>
          <a:p>
            <a:r>
              <a:rPr lang="en-US" dirty="0"/>
              <a:t> </a:t>
            </a:r>
          </a:p>
        </p:txBody>
      </p:sp>
    </p:spTree>
    <p:extLst>
      <p:ext uri="{BB962C8B-B14F-4D97-AF65-F5344CB8AC3E}">
        <p14:creationId xmlns:p14="http://schemas.microsoft.com/office/powerpoint/2010/main" val="330949807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60000"/>
                    <a:lumOff val="40000"/>
                  </a:schemeClr>
                </a:solidFill>
              </a:rPr>
              <a:t>Written, Formally Adopted, and Implemented.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29</a:t>
            </a:fld>
            <a:endParaRPr lang="en-US" dirty="0"/>
          </a:p>
        </p:txBody>
      </p:sp>
      <p:sp>
        <p:nvSpPr>
          <p:cNvPr id="4" name="Content Placeholder 3"/>
          <p:cNvSpPr>
            <a:spLocks noGrp="1"/>
          </p:cNvSpPr>
          <p:nvPr>
            <p:ph idx="1"/>
          </p:nvPr>
        </p:nvSpPr>
        <p:spPr/>
        <p:txBody>
          <a:bodyPr/>
          <a:lstStyle/>
          <a:p>
            <a:pPr marL="0" indent="0">
              <a:buNone/>
            </a:pPr>
            <a:r>
              <a:rPr lang="en-US" dirty="0"/>
              <a:t>Codes and standards must be in writing, formally adopted by the State, Territorial, Tribal, or local government, and implemented by the Applicant on or before the declaration date, OR be a legal Federal requirement, such as a requirement of ADA or seismic safety.</a:t>
            </a:r>
          </a:p>
          <a:p>
            <a:pPr marL="0" indent="0">
              <a:buNone/>
            </a:pPr>
            <a:endParaRPr lang="en-US" dirty="0"/>
          </a:p>
          <a:p>
            <a:pPr marL="0" indent="0">
              <a:buNone/>
            </a:pPr>
            <a:r>
              <a:rPr lang="en-US" dirty="0"/>
              <a:t>The code or standard must apply to the facility in question.</a:t>
            </a:r>
          </a:p>
        </p:txBody>
      </p:sp>
    </p:spTree>
    <p:extLst>
      <p:ext uri="{BB962C8B-B14F-4D97-AF65-F5344CB8AC3E}">
        <p14:creationId xmlns:p14="http://schemas.microsoft.com/office/powerpoint/2010/main" val="230480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Enforced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30</a:t>
            </a:fld>
            <a:endParaRPr lang="en-US" dirty="0"/>
          </a:p>
        </p:txBody>
      </p:sp>
      <p:sp>
        <p:nvSpPr>
          <p:cNvPr id="4" name="Content Placeholder 3"/>
          <p:cNvSpPr>
            <a:spLocks noGrp="1"/>
          </p:cNvSpPr>
          <p:nvPr>
            <p:ph idx="1"/>
          </p:nvPr>
        </p:nvSpPr>
        <p:spPr>
          <a:xfrm>
            <a:off x="457200" y="1068388"/>
            <a:ext cx="8229600" cy="920918"/>
          </a:xfrm>
        </p:spPr>
        <p:txBody>
          <a:bodyPr/>
          <a:lstStyle/>
          <a:p>
            <a:pPr marL="0" indent="0">
              <a:buNone/>
            </a:pPr>
            <a:r>
              <a:rPr lang="en-US" dirty="0"/>
              <a:t>The code or standard must have been enforced during the time it was in effect.</a:t>
            </a:r>
          </a:p>
        </p:txBody>
      </p:sp>
      <p:sp>
        <p:nvSpPr>
          <p:cNvPr id="5" name="TextBox 4"/>
          <p:cNvSpPr txBox="1"/>
          <p:nvPr/>
        </p:nvSpPr>
        <p:spPr>
          <a:xfrm>
            <a:off x="544749" y="2057400"/>
            <a:ext cx="8064230" cy="2339102"/>
          </a:xfrm>
          <a:prstGeom prst="rect">
            <a:avLst/>
          </a:prstGeom>
          <a:noFill/>
        </p:spPr>
        <p:txBody>
          <a:bodyPr wrap="square" rtlCol="0">
            <a:spAutoFit/>
          </a:bodyPr>
          <a:lstStyle/>
          <a:p>
            <a:pPr algn="ctr"/>
            <a:r>
              <a:rPr lang="en-US" sz="2000" u="sng" dirty="0"/>
              <a:t>Example of a Code or Standard that Was Not Enforced While in Effect</a:t>
            </a:r>
          </a:p>
          <a:p>
            <a:pPr algn="ctr"/>
            <a:endParaRPr lang="en-US" dirty="0"/>
          </a:p>
          <a:p>
            <a:r>
              <a:rPr lang="en-US" dirty="0">
                <a:solidFill>
                  <a:schemeClr val="accent1">
                    <a:lumMod val="75000"/>
                  </a:schemeClr>
                </a:solidFill>
              </a:rPr>
              <a:t>An Applicant requests funding to upgrade the foundation of several damaged trailers based on a code requirement applying to repairs to trailers and installation of new trailers. The Applicant installed several new trailers after the incident and did not use the code or standard-required foundation. The upgrades to the foundation of the damaged trailers are not eligible because the Applicant did not enforce the standard. </a:t>
            </a:r>
          </a:p>
        </p:txBody>
      </p:sp>
    </p:spTree>
    <p:extLst>
      <p:ext uri="{BB962C8B-B14F-4D97-AF65-F5344CB8AC3E}">
        <p14:creationId xmlns:p14="http://schemas.microsoft.com/office/powerpoint/2010/main" val="39054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solidFill>
                  <a:schemeClr val="accent1">
                    <a:lumMod val="60000"/>
                    <a:lumOff val="40000"/>
                  </a:schemeClr>
                </a:solidFill>
              </a:rPr>
              <a:t>Additional Work Due to Standards</a:t>
            </a:r>
          </a:p>
        </p:txBody>
      </p:sp>
      <p:sp>
        <p:nvSpPr>
          <p:cNvPr id="4" name="Content Placeholder 3"/>
          <p:cNvSpPr>
            <a:spLocks noGrp="1"/>
          </p:cNvSpPr>
          <p:nvPr>
            <p:ph idx="1"/>
          </p:nvPr>
        </p:nvSpPr>
        <p:spPr>
          <a:xfrm>
            <a:off x="457200" y="1169047"/>
            <a:ext cx="8229600" cy="4124194"/>
          </a:xfrm>
        </p:spPr>
        <p:txBody>
          <a:bodyPr/>
          <a:lstStyle/>
          <a:p>
            <a:pPr marL="0" indent="0">
              <a:buNone/>
            </a:pPr>
            <a:r>
              <a:rPr lang="en-US" dirty="0">
                <a:solidFill>
                  <a:schemeClr val="tx2">
                    <a:lumMod val="75000"/>
                    <a:lumOff val="25000"/>
                  </a:schemeClr>
                </a:solidFill>
              </a:rPr>
              <a:t>If a permitting agency requires additional work based on a standard that does not meet the eligibility criteria in the PAPPG, the cost of the additional work is only eligible if the work: </a:t>
            </a:r>
          </a:p>
          <a:p>
            <a:pPr lvl="1">
              <a:spcBef>
                <a:spcPts val="1200"/>
              </a:spcBef>
              <a:buFont typeface="Wingdings" panose="05000000000000000000" pitchFamily="2" charset="2"/>
              <a:buChar char="§"/>
            </a:pPr>
            <a:r>
              <a:rPr lang="en-US" sz="2200" dirty="0">
                <a:solidFill>
                  <a:schemeClr val="tx2">
                    <a:lumMod val="75000"/>
                    <a:lumOff val="25000"/>
                  </a:schemeClr>
                </a:solidFill>
              </a:rPr>
              <a:t>Does not change the pre-disaster design, capacity, or function of the facility.</a:t>
            </a:r>
          </a:p>
          <a:p>
            <a:pPr lvl="1">
              <a:spcBef>
                <a:spcPts val="1200"/>
              </a:spcBef>
              <a:buFont typeface="Wingdings" panose="05000000000000000000" pitchFamily="2" charset="2"/>
              <a:buChar char="§"/>
            </a:pPr>
            <a:r>
              <a:rPr lang="en-US" sz="2200" dirty="0">
                <a:solidFill>
                  <a:schemeClr val="tx2">
                    <a:lumMod val="75000"/>
                    <a:lumOff val="25000"/>
                  </a:schemeClr>
                </a:solidFill>
              </a:rPr>
              <a:t>Applies to the type of repair or restoration required.</a:t>
            </a:r>
          </a:p>
          <a:p>
            <a:pPr lvl="1">
              <a:spcBef>
                <a:spcPts val="1200"/>
              </a:spcBef>
              <a:buFont typeface="Wingdings" panose="05000000000000000000" pitchFamily="2" charset="2"/>
              <a:buChar char="§"/>
            </a:pPr>
            <a:r>
              <a:rPr lang="en-US" sz="2200" dirty="0">
                <a:solidFill>
                  <a:schemeClr val="tx2">
                    <a:lumMod val="75000"/>
                    <a:lumOff val="25000"/>
                  </a:schemeClr>
                </a:solidFill>
              </a:rPr>
              <a:t>Is reasonable based on the type and extent of damage.</a:t>
            </a:r>
          </a:p>
          <a:p>
            <a:pPr lvl="1">
              <a:spcBef>
                <a:spcPts val="1200"/>
              </a:spcBef>
              <a:buFont typeface="Wingdings" panose="05000000000000000000" pitchFamily="2" charset="2"/>
              <a:buChar char="§"/>
            </a:pPr>
            <a:r>
              <a:rPr lang="en-US" sz="2200" dirty="0">
                <a:solidFill>
                  <a:schemeClr val="tx2">
                    <a:lumMod val="75000"/>
                    <a:lumOff val="25000"/>
                  </a:schemeClr>
                </a:solidFill>
              </a:rPr>
              <a:t>Is an established, enforced, uniform practice that applies to all similar types of facilities within the Applicant’s jurisdiction.</a:t>
            </a:r>
          </a:p>
        </p:txBody>
      </p:sp>
      <p:sp>
        <p:nvSpPr>
          <p:cNvPr id="5" name="Oval 4"/>
          <p:cNvSpPr/>
          <p:nvPr/>
        </p:nvSpPr>
        <p:spPr bwMode="auto">
          <a:xfrm>
            <a:off x="785200" y="2368588"/>
            <a:ext cx="323386" cy="367990"/>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cs typeface="Arial" charset="0"/>
              </a:rPr>
              <a:t>1</a:t>
            </a:r>
          </a:p>
        </p:txBody>
      </p:sp>
      <p:sp>
        <p:nvSpPr>
          <p:cNvPr id="6" name="Oval 5"/>
          <p:cNvSpPr/>
          <p:nvPr/>
        </p:nvSpPr>
        <p:spPr bwMode="auto">
          <a:xfrm>
            <a:off x="785200" y="3171528"/>
            <a:ext cx="323386" cy="367990"/>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2</a:t>
            </a:r>
          </a:p>
        </p:txBody>
      </p:sp>
      <p:sp>
        <p:nvSpPr>
          <p:cNvPr id="7" name="Oval 6"/>
          <p:cNvSpPr/>
          <p:nvPr/>
        </p:nvSpPr>
        <p:spPr bwMode="auto">
          <a:xfrm>
            <a:off x="785200" y="3634182"/>
            <a:ext cx="323386" cy="367990"/>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3</a:t>
            </a:r>
          </a:p>
        </p:txBody>
      </p:sp>
      <p:sp>
        <p:nvSpPr>
          <p:cNvPr id="8" name="Oval 7"/>
          <p:cNvSpPr/>
          <p:nvPr/>
        </p:nvSpPr>
        <p:spPr bwMode="auto">
          <a:xfrm>
            <a:off x="785200" y="4191501"/>
            <a:ext cx="323386" cy="36799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chemeClr val="bg1"/>
                </a:solidFill>
                <a:latin typeface="Arial" charset="0"/>
                <a:cs typeface="Arial" charset="0"/>
              </a:rPr>
              <a:t>4</a:t>
            </a:r>
          </a:p>
        </p:txBody>
      </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31</a:t>
            </a:fld>
            <a:endParaRPr lang="en-US" dirty="0"/>
          </a:p>
        </p:txBody>
      </p:sp>
    </p:spTree>
    <p:extLst>
      <p:ext uri="{BB962C8B-B14F-4D97-AF65-F5344CB8AC3E}">
        <p14:creationId xmlns:p14="http://schemas.microsoft.com/office/powerpoint/2010/main" val="100319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90" y="218281"/>
            <a:ext cx="6215974" cy="639763"/>
          </a:xfrm>
        </p:spPr>
        <p:txBody>
          <a:bodyPr/>
          <a:lstStyle/>
          <a:p>
            <a:r>
              <a:rPr lang="en-US" dirty="0">
                <a:solidFill>
                  <a:schemeClr val="accent1">
                    <a:lumMod val="60000"/>
                    <a:lumOff val="40000"/>
                  </a:schemeClr>
                </a:solidFill>
              </a:rPr>
              <a:t>Cost Eligibility</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32</a:t>
            </a:fld>
            <a:endParaRPr lang="en-US" dirty="0"/>
          </a:p>
        </p:txBody>
      </p:sp>
      <p:sp>
        <p:nvSpPr>
          <p:cNvPr id="4" name="Content Placeholder 3"/>
          <p:cNvSpPr>
            <a:spLocks noGrp="1"/>
          </p:cNvSpPr>
          <p:nvPr>
            <p:ph idx="1"/>
          </p:nvPr>
        </p:nvSpPr>
        <p:spPr/>
        <p:txBody>
          <a:bodyPr/>
          <a:lstStyle/>
          <a:p>
            <a:pPr marL="0" indent="0">
              <a:buNone/>
            </a:pPr>
            <a:r>
              <a:rPr lang="en-US" dirty="0">
                <a:solidFill>
                  <a:srgbClr val="002060"/>
                </a:solidFill>
              </a:rPr>
              <a:t>To be eligible, costs must be:</a:t>
            </a:r>
          </a:p>
          <a:p>
            <a:pPr lvl="1"/>
            <a:r>
              <a:rPr lang="en-US" sz="1800" dirty="0">
                <a:solidFill>
                  <a:srgbClr val="002060"/>
                </a:solidFill>
              </a:rPr>
              <a:t>Directly tied to the performance of eligible work</a:t>
            </a:r>
          </a:p>
          <a:p>
            <a:pPr lvl="1"/>
            <a:r>
              <a:rPr lang="en-US" sz="1800" dirty="0">
                <a:solidFill>
                  <a:srgbClr val="002060"/>
                </a:solidFill>
              </a:rPr>
              <a:t>Adequately documented</a:t>
            </a:r>
          </a:p>
          <a:p>
            <a:pPr lvl="1"/>
            <a:r>
              <a:rPr lang="en-US" sz="1800" dirty="0">
                <a:solidFill>
                  <a:srgbClr val="002060"/>
                </a:solidFill>
              </a:rPr>
              <a:t>Reduced by all applicable credits, such as insurance proceeds and salvage values</a:t>
            </a:r>
          </a:p>
          <a:p>
            <a:pPr lvl="1"/>
            <a:r>
              <a:rPr lang="en-US" sz="1800" dirty="0">
                <a:solidFill>
                  <a:srgbClr val="002060"/>
                </a:solidFill>
              </a:rPr>
              <a:t>Authorized and not prohibited under Federal, State, Territorial, Tribal, or local government laws or regulations</a:t>
            </a:r>
          </a:p>
          <a:p>
            <a:pPr lvl="1"/>
            <a:r>
              <a:rPr lang="en-US" sz="1800" dirty="0">
                <a:solidFill>
                  <a:srgbClr val="002060"/>
                </a:solidFill>
              </a:rPr>
              <a:t>Consistent with the Applicant’s internal policies, regulations, and procedures that apply uniformly to both Federal awards and other activities of the Applicant</a:t>
            </a:r>
          </a:p>
          <a:p>
            <a:pPr lvl="1"/>
            <a:r>
              <a:rPr lang="en-US" sz="1800" dirty="0">
                <a:solidFill>
                  <a:srgbClr val="002060"/>
                </a:solidFill>
              </a:rPr>
              <a:t>Necessary and reasonable to accomplish the work properly and efficiently</a:t>
            </a:r>
          </a:p>
          <a:p>
            <a:pPr lvl="1"/>
            <a:endParaRPr lang="en-US" sz="1800" dirty="0"/>
          </a:p>
        </p:txBody>
      </p:sp>
      <p:pic>
        <p:nvPicPr>
          <p:cNvPr id="5" name="Picture 4"/>
          <p:cNvPicPr>
            <a:picLocks noChangeAspect="1"/>
          </p:cNvPicPr>
          <p:nvPr/>
        </p:nvPicPr>
        <p:blipFill>
          <a:blip r:embed="rId2"/>
          <a:stretch>
            <a:fillRect/>
          </a:stretch>
        </p:blipFill>
        <p:spPr>
          <a:xfrm>
            <a:off x="7830144" y="120591"/>
            <a:ext cx="896190" cy="731583"/>
          </a:xfrm>
          <a:prstGeom prst="rect">
            <a:avLst/>
          </a:prstGeom>
        </p:spPr>
      </p:pic>
    </p:spTree>
    <p:extLst>
      <p:ext uri="{BB962C8B-B14F-4D97-AF65-F5344CB8AC3E}">
        <p14:creationId xmlns:p14="http://schemas.microsoft.com/office/powerpoint/2010/main" val="65039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5496128" cy="639763"/>
          </a:xfrm>
        </p:spPr>
        <p:txBody>
          <a:bodyPr/>
          <a:lstStyle/>
          <a:p>
            <a:r>
              <a:rPr lang="en-US" dirty="0">
                <a:solidFill>
                  <a:schemeClr val="accent1">
                    <a:lumMod val="60000"/>
                    <a:lumOff val="40000"/>
                  </a:schemeClr>
                </a:solidFill>
              </a:rPr>
              <a:t>Cost Eligibility </a:t>
            </a:r>
            <a:r>
              <a:rPr lang="en-US" sz="2400" dirty="0">
                <a:solidFill>
                  <a:schemeClr val="accent1">
                    <a:lumMod val="60000"/>
                    <a:lumOff val="40000"/>
                  </a:schemeClr>
                </a:solidFill>
              </a:rPr>
              <a:t>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33</a:t>
            </a:fld>
            <a:endParaRPr lang="en-US" dirty="0"/>
          </a:p>
        </p:txBody>
      </p:sp>
      <p:pic>
        <p:nvPicPr>
          <p:cNvPr id="5" name="Content Placeholder 4"/>
          <p:cNvPicPr>
            <a:picLocks noGrp="1" noChangeAspect="1"/>
          </p:cNvPicPr>
          <p:nvPr>
            <p:ph idx="1"/>
          </p:nvPr>
        </p:nvPicPr>
        <p:blipFill>
          <a:blip r:embed="rId2"/>
          <a:stretch>
            <a:fillRect/>
          </a:stretch>
        </p:blipFill>
        <p:spPr>
          <a:xfrm>
            <a:off x="7742594" y="88149"/>
            <a:ext cx="896190" cy="731583"/>
          </a:xfrm>
          <a:prstGeom prst="rect">
            <a:avLst/>
          </a:prstGeom>
        </p:spPr>
      </p:pic>
      <p:sp>
        <p:nvSpPr>
          <p:cNvPr id="6" name="TextBox 5"/>
          <p:cNvSpPr txBox="1"/>
          <p:nvPr/>
        </p:nvSpPr>
        <p:spPr>
          <a:xfrm>
            <a:off x="554477" y="1318098"/>
            <a:ext cx="8015591" cy="5632311"/>
          </a:xfrm>
          <a:prstGeom prst="rect">
            <a:avLst/>
          </a:prstGeom>
          <a:noFill/>
        </p:spPr>
        <p:txBody>
          <a:bodyPr wrap="square" rtlCol="0">
            <a:spAutoFit/>
          </a:bodyPr>
          <a:lstStyle/>
          <a:p>
            <a:r>
              <a:rPr lang="en-US" dirty="0">
                <a:solidFill>
                  <a:srgbClr val="002060"/>
                </a:solidFill>
              </a:rPr>
              <a:t>A cost is reasonable if, in its nature and amount, it does not exceed that which would be incurred by a prudent person under the circumstances prevailing at the time the Applicant makes the decision to incur the cost.</a:t>
            </a:r>
          </a:p>
          <a:p>
            <a:endParaRPr lang="en-US" dirty="0">
              <a:solidFill>
                <a:srgbClr val="002060"/>
              </a:solidFill>
            </a:endParaRPr>
          </a:p>
          <a:p>
            <a:r>
              <a:rPr lang="en-US" b="1" dirty="0">
                <a:solidFill>
                  <a:srgbClr val="002060"/>
                </a:solidFill>
              </a:rPr>
              <a:t>FEMA</a:t>
            </a:r>
            <a:r>
              <a:rPr lang="en-US" dirty="0">
                <a:solidFill>
                  <a:srgbClr val="002060"/>
                </a:solidFill>
              </a:rPr>
              <a:t> determines reasonableness by evaluating whether: </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cost is of a type generally recognized as ordinary and necessary for the type of facility or work.</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cost is comparable to the current market price for similar goods or services based on:</a:t>
            </a:r>
          </a:p>
          <a:p>
            <a:pPr marL="742950" lvl="1" indent="-285750">
              <a:buFont typeface="Arial" panose="020B0604020202020204" pitchFamily="34" charset="0"/>
              <a:buChar char="•"/>
            </a:pPr>
            <a:r>
              <a:rPr lang="en-US" sz="1600" dirty="0">
                <a:solidFill>
                  <a:srgbClr val="002060"/>
                </a:solidFill>
              </a:rPr>
              <a:t>Historical documentation</a:t>
            </a:r>
          </a:p>
          <a:p>
            <a:pPr marL="742950" lvl="1" indent="-285750">
              <a:buFont typeface="Arial" panose="020B0604020202020204" pitchFamily="34" charset="0"/>
              <a:buChar char="•"/>
            </a:pPr>
            <a:r>
              <a:rPr lang="en-US" sz="1600" dirty="0">
                <a:solidFill>
                  <a:srgbClr val="002060"/>
                </a:solidFill>
              </a:rPr>
              <a:t>Average costs in the area</a:t>
            </a:r>
          </a:p>
          <a:p>
            <a:pPr marL="742950" lvl="1" indent="-285750">
              <a:buFont typeface="Arial" panose="020B0604020202020204" pitchFamily="34" charset="0"/>
              <a:buChar char="•"/>
            </a:pPr>
            <a:r>
              <a:rPr lang="en-US" sz="1600" dirty="0">
                <a:solidFill>
                  <a:srgbClr val="002060"/>
                </a:solidFill>
              </a:rPr>
              <a:t>Published unit costs from national cost estimating databases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60702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5894962" cy="639763"/>
          </a:xfrm>
        </p:spPr>
        <p:txBody>
          <a:bodyPr/>
          <a:lstStyle/>
          <a:p>
            <a:r>
              <a:rPr lang="en-US" dirty="0">
                <a:solidFill>
                  <a:schemeClr val="accent1">
                    <a:lumMod val="60000"/>
                    <a:lumOff val="40000"/>
                  </a:schemeClr>
                </a:solidFill>
              </a:rPr>
              <a:t>Cost Eligibility </a:t>
            </a:r>
            <a:r>
              <a:rPr lang="en-US" sz="2400" dirty="0">
                <a:solidFill>
                  <a:schemeClr val="accent1">
                    <a:lumMod val="60000"/>
                    <a:lumOff val="40000"/>
                  </a:schemeClr>
                </a:solidFill>
              </a:rPr>
              <a:t>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34</a:t>
            </a:fld>
            <a:endParaRPr lang="en-US" dirty="0"/>
          </a:p>
        </p:txBody>
      </p:sp>
      <p:pic>
        <p:nvPicPr>
          <p:cNvPr id="5" name="Content Placeholder 4"/>
          <p:cNvPicPr>
            <a:picLocks noGrp="1" noChangeAspect="1"/>
          </p:cNvPicPr>
          <p:nvPr>
            <p:ph idx="1"/>
          </p:nvPr>
        </p:nvPicPr>
        <p:blipFill>
          <a:blip r:embed="rId2"/>
          <a:stretch>
            <a:fillRect/>
          </a:stretch>
        </p:blipFill>
        <p:spPr>
          <a:xfrm>
            <a:off x="7790610" y="146515"/>
            <a:ext cx="896190" cy="731583"/>
          </a:xfrm>
          <a:prstGeom prst="rect">
            <a:avLst/>
          </a:prstGeom>
        </p:spPr>
      </p:pic>
      <p:sp>
        <p:nvSpPr>
          <p:cNvPr id="6" name="TextBox 5"/>
          <p:cNvSpPr txBox="1"/>
          <p:nvPr/>
        </p:nvSpPr>
        <p:spPr>
          <a:xfrm>
            <a:off x="398835" y="1172184"/>
            <a:ext cx="8190689" cy="4093428"/>
          </a:xfrm>
          <a:prstGeom prst="rect">
            <a:avLst/>
          </a:prstGeom>
          <a:noFill/>
        </p:spPr>
        <p:txBody>
          <a:bodyPr wrap="square" rtlCol="0">
            <a:spAutoFit/>
          </a:bodyPr>
          <a:lstStyle/>
          <a:p>
            <a:r>
              <a:rPr lang="en-US" dirty="0">
                <a:solidFill>
                  <a:srgbClr val="002060"/>
                </a:solidFill>
              </a:rPr>
              <a:t>Any of the following factors caused escalation of costs:</a:t>
            </a:r>
          </a:p>
          <a:p>
            <a:endParaRPr lang="en-US" dirty="0">
              <a:solidFill>
                <a:srgbClr val="002060"/>
              </a:solidFill>
            </a:endParaRPr>
          </a:p>
          <a:p>
            <a:pPr marL="285750" indent="-285750">
              <a:buFont typeface="Arial" panose="020B0604020202020204" pitchFamily="34" charset="0"/>
              <a:buChar char="•"/>
            </a:pPr>
            <a:r>
              <a:rPr lang="en-US" sz="1600" dirty="0">
                <a:solidFill>
                  <a:srgbClr val="002060"/>
                </a:solidFill>
              </a:rPr>
              <a:t>Shortages in equipment, materials, supplies, labor, or contractors. When escalating costs are due to shortages, </a:t>
            </a:r>
            <a:r>
              <a:rPr lang="en-US" sz="1600" b="1" dirty="0">
                <a:solidFill>
                  <a:srgbClr val="002060"/>
                </a:solidFill>
              </a:rPr>
              <a:t>FEMA</a:t>
            </a:r>
            <a:r>
              <a:rPr lang="en-US" sz="1600" dirty="0">
                <a:solidFill>
                  <a:srgbClr val="002060"/>
                </a:solidFill>
              </a:rPr>
              <a:t> considers whether the Applicant’s work continued beyond the period of shortages and whether there was an opportunity for the Applicant to obtain more reasonable pricing</a:t>
            </a:r>
          </a:p>
          <a:p>
            <a:pPr marL="285750" indent="-285750">
              <a:buFont typeface="Arial" panose="020B0604020202020204" pitchFamily="34" charset="0"/>
              <a:buChar char="•"/>
            </a:pPr>
            <a:r>
              <a:rPr lang="en-US" sz="1600" dirty="0">
                <a:solidFill>
                  <a:srgbClr val="002060"/>
                </a:solidFill>
              </a:rPr>
              <a:t>Project-specific complexities, such as environmental or historic issues, remote access or location, provision of a unique service with few providers, or elements requiring an extraordinary level of effort</a:t>
            </a:r>
          </a:p>
          <a:p>
            <a:pPr marL="285750" indent="-285750">
              <a:buFont typeface="Arial" panose="020B0604020202020204" pitchFamily="34" charset="0"/>
              <a:buChar char="•"/>
            </a:pPr>
            <a:r>
              <a:rPr lang="en-US" sz="1600" dirty="0">
                <a:solidFill>
                  <a:srgbClr val="002060"/>
                </a:solidFill>
              </a:rPr>
              <a:t>The Applicant deviated from its established practices</a:t>
            </a:r>
          </a:p>
          <a:p>
            <a:pPr marL="285750" indent="-285750">
              <a:buFont typeface="Arial" panose="020B0604020202020204" pitchFamily="34" charset="0"/>
              <a:buChar char="•"/>
            </a:pPr>
            <a:r>
              <a:rPr lang="en-US" sz="1600" dirty="0">
                <a:solidFill>
                  <a:srgbClr val="002060"/>
                </a:solidFill>
              </a:rPr>
              <a:t>Exigent circumstances existed. If so, </a:t>
            </a:r>
            <a:r>
              <a:rPr lang="en-US" sz="1600" b="1" dirty="0">
                <a:solidFill>
                  <a:srgbClr val="002060"/>
                </a:solidFill>
              </a:rPr>
              <a:t>FEMA </a:t>
            </a:r>
            <a:r>
              <a:rPr lang="en-US" sz="1600" dirty="0">
                <a:solidFill>
                  <a:srgbClr val="002060"/>
                </a:solidFill>
              </a:rPr>
              <a:t>evaluates the length of time the circumstances existed compared to the length of time costs were incurred</a:t>
            </a:r>
          </a:p>
          <a:p>
            <a:pPr marL="285750" indent="-285750">
              <a:buFont typeface="Arial" panose="020B0604020202020204" pitchFamily="34" charset="0"/>
              <a:buChar char="•"/>
            </a:pPr>
            <a:r>
              <a:rPr lang="en-US" sz="1600" dirty="0">
                <a:solidFill>
                  <a:srgbClr val="002060"/>
                </a:solidFill>
              </a:rPr>
              <a:t>The Applicant participated in ethical business practices, ensuring parties to a transaction are independent of each other, without familial ties or shared interests and on equal footing without one party having control of the other</a:t>
            </a:r>
          </a:p>
          <a:p>
            <a:pPr marL="285750" indent="-285750">
              <a:buFont typeface="Arial" panose="020B0604020202020204" pitchFamily="34" charset="0"/>
              <a:buChar char="•"/>
            </a:pPr>
            <a:r>
              <a:rPr lang="en-US" sz="1600" dirty="0">
                <a:solidFill>
                  <a:srgbClr val="002060"/>
                </a:solidFill>
              </a:rPr>
              <a:t>The Applicant complied with procurement requirements </a:t>
            </a:r>
          </a:p>
        </p:txBody>
      </p:sp>
    </p:spTree>
    <p:extLst>
      <p:ext uri="{BB962C8B-B14F-4D97-AF65-F5344CB8AC3E}">
        <p14:creationId xmlns:p14="http://schemas.microsoft.com/office/powerpoint/2010/main" val="552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5963055" cy="639763"/>
          </a:xfrm>
        </p:spPr>
        <p:txBody>
          <a:bodyPr/>
          <a:lstStyle/>
          <a:p>
            <a:r>
              <a:rPr lang="en-US" dirty="0">
                <a:solidFill>
                  <a:schemeClr val="accent1">
                    <a:lumMod val="60000"/>
                    <a:lumOff val="40000"/>
                  </a:schemeClr>
                </a:solidFill>
              </a:rPr>
              <a:t>Cost Eligibility </a:t>
            </a:r>
            <a:r>
              <a:rPr lang="en-US" sz="2400" dirty="0">
                <a:solidFill>
                  <a:schemeClr val="accent1">
                    <a:lumMod val="60000"/>
                    <a:lumOff val="40000"/>
                  </a:schemeClr>
                </a:solidFill>
              </a:rPr>
              <a:t>continued</a:t>
            </a:r>
            <a:r>
              <a:rPr lang="en-US" dirty="0">
                <a:solidFill>
                  <a:schemeClr val="accent1">
                    <a:lumMod val="60000"/>
                    <a:lumOff val="40000"/>
                  </a:schemeClr>
                </a:solidFill>
              </a:rPr>
              <a:t>…</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35</a:t>
            </a:fld>
            <a:endParaRPr lang="en-US" dirty="0"/>
          </a:p>
        </p:txBody>
      </p:sp>
      <p:pic>
        <p:nvPicPr>
          <p:cNvPr id="5" name="Content Placeholder 4"/>
          <p:cNvPicPr>
            <a:picLocks noGrp="1" noChangeAspect="1"/>
          </p:cNvPicPr>
          <p:nvPr>
            <p:ph idx="1"/>
          </p:nvPr>
        </p:nvPicPr>
        <p:blipFill>
          <a:blip r:embed="rId2"/>
          <a:stretch>
            <a:fillRect/>
          </a:stretch>
        </p:blipFill>
        <p:spPr>
          <a:xfrm>
            <a:off x="7790610" y="165970"/>
            <a:ext cx="896190" cy="731583"/>
          </a:xfrm>
          <a:prstGeom prst="rect">
            <a:avLst/>
          </a:prstGeom>
        </p:spPr>
      </p:pic>
      <p:sp>
        <p:nvSpPr>
          <p:cNvPr id="6" name="TextBox 5"/>
          <p:cNvSpPr txBox="1"/>
          <p:nvPr/>
        </p:nvSpPr>
        <p:spPr>
          <a:xfrm>
            <a:off x="359923" y="1177046"/>
            <a:ext cx="8326877" cy="4616648"/>
          </a:xfrm>
          <a:prstGeom prst="rect">
            <a:avLst/>
          </a:prstGeom>
          <a:noFill/>
        </p:spPr>
        <p:txBody>
          <a:bodyPr wrap="square" rtlCol="0">
            <a:spAutoFit/>
          </a:bodyPr>
          <a:lstStyle/>
          <a:p>
            <a:r>
              <a:rPr lang="en-US" sz="2400" dirty="0">
                <a:solidFill>
                  <a:srgbClr val="002060"/>
                </a:solidFill>
              </a:rPr>
              <a:t>Labor Policies</a:t>
            </a:r>
          </a:p>
          <a:p>
            <a:endParaRPr lang="en-US" dirty="0">
              <a:solidFill>
                <a:srgbClr val="002060"/>
              </a:solidFill>
            </a:endParaRPr>
          </a:p>
          <a:p>
            <a:r>
              <a:rPr lang="en-US" b="1" dirty="0">
                <a:solidFill>
                  <a:srgbClr val="002060"/>
                </a:solidFill>
              </a:rPr>
              <a:t>FEMA</a:t>
            </a:r>
            <a:r>
              <a:rPr lang="en-US" dirty="0">
                <a:solidFill>
                  <a:srgbClr val="002060"/>
                </a:solidFill>
              </a:rPr>
              <a:t> will determine whether the number of hours claimed are reasonable and necessary by evaluating: </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severity of the incident</a:t>
            </a:r>
          </a:p>
          <a:p>
            <a:pPr marL="285750" indent="-285750">
              <a:buFont typeface="Arial" panose="020B0604020202020204" pitchFamily="34" charset="0"/>
              <a:buChar char="•"/>
            </a:pPr>
            <a:r>
              <a:rPr lang="en-US" dirty="0">
                <a:solidFill>
                  <a:srgbClr val="002060"/>
                </a:solidFill>
              </a:rPr>
              <a:t>Whether the work was performed at a time when it was necessary to work extraordinary hours based on the circumstances of the incident</a:t>
            </a:r>
          </a:p>
          <a:p>
            <a:pPr marL="285750" indent="-285750">
              <a:buFont typeface="Arial" panose="020B0604020202020204" pitchFamily="34" charset="0"/>
              <a:buChar char="•"/>
            </a:pPr>
            <a:r>
              <a:rPr lang="en-US" dirty="0">
                <a:solidFill>
                  <a:srgbClr val="002060"/>
                </a:solidFill>
              </a:rPr>
              <a:t>The function of the employee for which the hours are claimed</a:t>
            </a:r>
          </a:p>
          <a:p>
            <a:pPr marL="285750" indent="-285750">
              <a:buFont typeface="Arial" panose="020B0604020202020204" pitchFamily="34" charset="0"/>
              <a:buChar char="•"/>
            </a:pPr>
            <a:r>
              <a:rPr lang="en-US" dirty="0">
                <a:solidFill>
                  <a:srgbClr val="002060"/>
                </a:solidFill>
              </a:rPr>
              <a:t>The number of consecutive hours the employee worked</a:t>
            </a:r>
          </a:p>
          <a:p>
            <a:pPr marL="285750" indent="-285750">
              <a:buFont typeface="Arial" panose="020B0604020202020204" pitchFamily="34" charset="0"/>
              <a:buChar char="•"/>
            </a:pPr>
            <a:endParaRPr lang="en-US" dirty="0">
              <a:solidFill>
                <a:srgbClr val="002060"/>
              </a:solidFill>
            </a:endParaRPr>
          </a:p>
          <a:p>
            <a:pPr lvl="6"/>
            <a:r>
              <a:rPr lang="en-US" dirty="0">
                <a:solidFill>
                  <a:srgbClr val="002060"/>
                </a:solidFill>
              </a:rPr>
              <a:t>Regular Time for Debris Removal Projects</a:t>
            </a:r>
          </a:p>
          <a:p>
            <a:pPr marL="3028950" lvl="6" indent="-285750">
              <a:buFont typeface="Arial" panose="020B0604020202020204" pitchFamily="34" charset="0"/>
              <a:buChar char="•"/>
            </a:pPr>
            <a:r>
              <a:rPr lang="en-US" dirty="0">
                <a:solidFill>
                  <a:srgbClr val="002060"/>
                </a:solidFill>
              </a:rPr>
              <a:t>Alternate Procedure: Eligible</a:t>
            </a:r>
          </a:p>
          <a:p>
            <a:pPr marL="3028950" lvl="6" indent="-285750">
              <a:buFont typeface="Arial" panose="020B0604020202020204" pitchFamily="34" charset="0"/>
              <a:buChar char="•"/>
            </a:pPr>
            <a:r>
              <a:rPr lang="en-US" dirty="0">
                <a:solidFill>
                  <a:srgbClr val="002060"/>
                </a:solidFill>
              </a:rPr>
              <a:t>Standard Program: Ineligible</a:t>
            </a: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309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6031149" cy="639763"/>
          </a:xfrm>
        </p:spPr>
        <p:txBody>
          <a:bodyPr/>
          <a:lstStyle/>
          <a:p>
            <a:r>
              <a:rPr lang="en-US" dirty="0">
                <a:solidFill>
                  <a:schemeClr val="accent1">
                    <a:lumMod val="60000"/>
                    <a:lumOff val="40000"/>
                  </a:schemeClr>
                </a:solidFill>
              </a:rPr>
              <a:t>Cost Eligibility 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36</a:t>
            </a:fld>
            <a:endParaRPr lang="en-US" dirty="0"/>
          </a:p>
        </p:txBody>
      </p:sp>
      <p:pic>
        <p:nvPicPr>
          <p:cNvPr id="5" name="Content Placeholder 4"/>
          <p:cNvPicPr>
            <a:picLocks noGrp="1" noChangeAspect="1"/>
          </p:cNvPicPr>
          <p:nvPr>
            <p:ph idx="1"/>
          </p:nvPr>
        </p:nvPicPr>
        <p:blipFill>
          <a:blip r:embed="rId2"/>
          <a:stretch>
            <a:fillRect/>
          </a:stretch>
        </p:blipFill>
        <p:spPr>
          <a:xfrm>
            <a:off x="7835007" y="141650"/>
            <a:ext cx="896190" cy="731583"/>
          </a:xfrm>
          <a:prstGeom prst="rect">
            <a:avLst/>
          </a:prstGeom>
        </p:spPr>
      </p:pic>
      <p:sp>
        <p:nvSpPr>
          <p:cNvPr id="6" name="TextBox 5"/>
          <p:cNvSpPr txBox="1"/>
          <p:nvPr/>
        </p:nvSpPr>
        <p:spPr>
          <a:xfrm>
            <a:off x="311285" y="1483468"/>
            <a:ext cx="8219872" cy="2862322"/>
          </a:xfrm>
          <a:prstGeom prst="rect">
            <a:avLst/>
          </a:prstGeom>
          <a:noFill/>
        </p:spPr>
        <p:txBody>
          <a:bodyPr wrap="square" rtlCol="0">
            <a:spAutoFit/>
          </a:bodyPr>
          <a:lstStyle/>
          <a:p>
            <a:r>
              <a:rPr lang="en-US" sz="2400" b="1" dirty="0">
                <a:solidFill>
                  <a:srgbClr val="002060"/>
                </a:solidFill>
              </a:rPr>
              <a:t>Procurement and Contracting Requirements</a:t>
            </a:r>
          </a:p>
          <a:p>
            <a:endParaRPr lang="en-US" dirty="0">
              <a:solidFill>
                <a:srgbClr val="002060"/>
              </a:solidFill>
            </a:endParaRPr>
          </a:p>
          <a:p>
            <a:r>
              <a:rPr lang="en-US" dirty="0">
                <a:solidFill>
                  <a:srgbClr val="002060"/>
                </a:solidFill>
              </a:rPr>
              <a:t>FEMA provides PA funding for contract costs based on the terms of the contract if the Applicant meets Federal procurement and contracting requirements. </a:t>
            </a:r>
          </a:p>
          <a:p>
            <a:endParaRPr lang="en-US" dirty="0">
              <a:solidFill>
                <a:srgbClr val="002060"/>
              </a:solidFill>
            </a:endParaRPr>
          </a:p>
          <a:p>
            <a:pPr algn="ctr"/>
            <a:endParaRPr lang="en-US" sz="2000" b="1" dirty="0">
              <a:solidFill>
                <a:srgbClr val="002060"/>
              </a:solidFill>
            </a:endParaRPr>
          </a:p>
          <a:p>
            <a:pPr algn="ctr"/>
            <a:r>
              <a:rPr lang="en-US" sz="2000" b="1" dirty="0">
                <a:solidFill>
                  <a:srgbClr val="002060"/>
                </a:solidFill>
              </a:rPr>
              <a:t>Procurement Guidance for Recipients and Sub-recipients </a:t>
            </a:r>
          </a:p>
          <a:p>
            <a:pPr algn="ctr"/>
            <a:r>
              <a:rPr lang="en-US" sz="2000" b="1" dirty="0">
                <a:solidFill>
                  <a:srgbClr val="002060"/>
                </a:solidFill>
              </a:rPr>
              <a:t>Under 2 C.F.R. Part 200 </a:t>
            </a:r>
          </a:p>
          <a:p>
            <a:pPr algn="ctr"/>
            <a:endParaRPr lang="en-US" sz="2400" b="1" dirty="0">
              <a:solidFill>
                <a:srgbClr val="002060"/>
              </a:solidFill>
            </a:endParaRPr>
          </a:p>
        </p:txBody>
      </p:sp>
    </p:spTree>
    <p:extLst>
      <p:ext uri="{BB962C8B-B14F-4D97-AF65-F5344CB8AC3E}">
        <p14:creationId xmlns:p14="http://schemas.microsoft.com/office/powerpoint/2010/main" val="231788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6391072" cy="639763"/>
          </a:xfrm>
        </p:spPr>
        <p:txBody>
          <a:bodyPr/>
          <a:lstStyle/>
          <a:p>
            <a:r>
              <a:rPr lang="en-US" dirty="0">
                <a:solidFill>
                  <a:schemeClr val="accent1">
                    <a:lumMod val="60000"/>
                    <a:lumOff val="40000"/>
                  </a:schemeClr>
                </a:solidFill>
              </a:rPr>
              <a:t>Cost Eligibility 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37</a:t>
            </a:fld>
            <a:endParaRPr lang="en-US" dirty="0"/>
          </a:p>
        </p:txBody>
      </p:sp>
      <p:sp>
        <p:nvSpPr>
          <p:cNvPr id="4" name="Content Placeholder 3"/>
          <p:cNvSpPr>
            <a:spLocks noGrp="1"/>
          </p:cNvSpPr>
          <p:nvPr>
            <p:ph idx="1"/>
          </p:nvPr>
        </p:nvSpPr>
        <p:spPr/>
        <p:txBody>
          <a:bodyPr/>
          <a:lstStyle/>
          <a:p>
            <a:pPr marL="0" indent="0">
              <a:buNone/>
            </a:pPr>
            <a:r>
              <a:rPr lang="en-US" sz="2400" b="1" dirty="0"/>
              <a:t>Procurement Standards</a:t>
            </a:r>
          </a:p>
          <a:p>
            <a:pPr marL="0" indent="0">
              <a:buNone/>
            </a:pPr>
            <a:r>
              <a:rPr lang="en-US" sz="1600" dirty="0"/>
              <a:t>Federal procurement standards for State and Territorial governments are different than those for Tribal and local governments and PNPs. State and </a:t>
            </a:r>
          </a:p>
          <a:p>
            <a:pPr marL="0" indent="0">
              <a:buNone/>
            </a:pPr>
            <a:endParaRPr lang="en-US" sz="1600" dirty="0"/>
          </a:p>
          <a:p>
            <a:pPr marL="0" indent="0">
              <a:buNone/>
            </a:pPr>
            <a:r>
              <a:rPr lang="en-US" sz="1600" dirty="0"/>
              <a:t>Territorial government Applicants must follow the same policies and procedures they would use for procurements with non-Federal funds</a:t>
            </a:r>
          </a:p>
          <a:p>
            <a:pPr marL="0" indent="0">
              <a:buNone/>
            </a:pPr>
            <a:endParaRPr lang="en-US" sz="1600" dirty="0"/>
          </a:p>
          <a:p>
            <a:pPr marL="0" indent="0">
              <a:buNone/>
            </a:pPr>
            <a:r>
              <a:rPr lang="en-US" sz="1600" dirty="0"/>
              <a:t>Non-State Applicants (Tribal and local governments and PNPs) must use their own documented procurement procedures that reflect applicable State, Territorial, Tribal, and local government laws and regulations, provided that the procurements conform to applicable Federal law and standards.</a:t>
            </a:r>
          </a:p>
          <a:p>
            <a:pPr marL="0" indent="0">
              <a:buNone/>
            </a:pPr>
            <a:endParaRPr lang="en-US" sz="1600" dirty="0"/>
          </a:p>
          <a:p>
            <a:pPr marL="0" indent="0">
              <a:buNone/>
            </a:pPr>
            <a:r>
              <a:rPr lang="en-US" sz="1600" b="1" dirty="0"/>
              <a:t>FEMA</a:t>
            </a:r>
            <a:r>
              <a:rPr lang="en-US" sz="1600" dirty="0"/>
              <a:t> PA staff coordinate with </a:t>
            </a:r>
            <a:r>
              <a:rPr lang="en-US" sz="1600" b="1" dirty="0"/>
              <a:t>FEMA’s</a:t>
            </a:r>
            <a:r>
              <a:rPr lang="en-US" sz="1600" dirty="0"/>
              <a:t> Office of Chief Counsel when evaluating whether the Applicant complied with Federal procurement requirements. In the case of non-compliance with Federal procurement requirements, </a:t>
            </a:r>
            <a:r>
              <a:rPr lang="en-US" sz="1600" b="1" dirty="0"/>
              <a:t>FEMA</a:t>
            </a:r>
            <a:r>
              <a:rPr lang="en-US" sz="1600" dirty="0"/>
              <a:t> determines a reasonable cost for the eligible work completed based on all available information and documentation.</a:t>
            </a:r>
          </a:p>
        </p:txBody>
      </p:sp>
      <p:pic>
        <p:nvPicPr>
          <p:cNvPr id="5" name="Picture 4"/>
          <p:cNvPicPr>
            <a:picLocks noChangeAspect="1"/>
          </p:cNvPicPr>
          <p:nvPr/>
        </p:nvPicPr>
        <p:blipFill>
          <a:blip r:embed="rId2"/>
          <a:stretch>
            <a:fillRect/>
          </a:stretch>
        </p:blipFill>
        <p:spPr>
          <a:xfrm>
            <a:off x="7790610" y="172371"/>
            <a:ext cx="896190" cy="731583"/>
          </a:xfrm>
          <a:prstGeom prst="rect">
            <a:avLst/>
          </a:prstGeom>
        </p:spPr>
      </p:pic>
    </p:spTree>
    <p:extLst>
      <p:ext uri="{BB962C8B-B14F-4D97-AF65-F5344CB8AC3E}">
        <p14:creationId xmlns:p14="http://schemas.microsoft.com/office/powerpoint/2010/main" val="66573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4124528" cy="639763"/>
          </a:xfrm>
        </p:spPr>
        <p:txBody>
          <a:bodyPr/>
          <a:lstStyle/>
          <a:p>
            <a:r>
              <a:rPr lang="en-US" dirty="0">
                <a:solidFill>
                  <a:schemeClr val="accent1">
                    <a:lumMod val="60000"/>
                    <a:lumOff val="40000"/>
                  </a:schemeClr>
                </a:solidFill>
              </a:rPr>
              <a:t>Ineligible Costs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38</a:t>
            </a:fld>
            <a:endParaRPr lang="en-US" dirty="0"/>
          </a:p>
        </p:txBody>
      </p:sp>
      <p:pic>
        <p:nvPicPr>
          <p:cNvPr id="5" name="Content Placeholder 4"/>
          <p:cNvPicPr>
            <a:picLocks noGrp="1" noChangeAspect="1"/>
          </p:cNvPicPr>
          <p:nvPr>
            <p:ph idx="1"/>
          </p:nvPr>
        </p:nvPicPr>
        <p:blipFill>
          <a:blip r:embed="rId2"/>
          <a:stretch>
            <a:fillRect/>
          </a:stretch>
        </p:blipFill>
        <p:spPr>
          <a:xfrm>
            <a:off x="7790610" y="164344"/>
            <a:ext cx="896190" cy="731583"/>
          </a:xfrm>
          <a:prstGeom prst="rect">
            <a:avLst/>
          </a:prstGeom>
        </p:spPr>
      </p:pic>
      <p:sp>
        <p:nvSpPr>
          <p:cNvPr id="7" name="Rectangle 6"/>
          <p:cNvSpPr/>
          <p:nvPr/>
        </p:nvSpPr>
        <p:spPr>
          <a:xfrm>
            <a:off x="457200" y="1230549"/>
            <a:ext cx="8283102" cy="3416320"/>
          </a:xfrm>
          <a:prstGeom prst="rect">
            <a:avLst/>
          </a:prstGeom>
        </p:spPr>
        <p:txBody>
          <a:bodyPr wrap="square">
            <a:spAutoFit/>
          </a:bodyPr>
          <a:lstStyle/>
          <a:p>
            <a:r>
              <a:rPr lang="en-US" dirty="0"/>
              <a:t>The Stafford Act authorizes </a:t>
            </a:r>
            <a:r>
              <a:rPr lang="en-US" b="1" dirty="0"/>
              <a:t>FEMA</a:t>
            </a:r>
            <a:r>
              <a:rPr lang="en-US" dirty="0"/>
              <a:t> to provide PA funding for specific work performed as a result of the incident. It does not authorize </a:t>
            </a:r>
            <a:r>
              <a:rPr lang="en-US" b="1" dirty="0"/>
              <a:t>FEMA</a:t>
            </a:r>
            <a:r>
              <a:rPr lang="en-US" dirty="0"/>
              <a:t> to provide PA funding for all losses or costs resulting from the incident.</a:t>
            </a:r>
          </a:p>
          <a:p>
            <a:endParaRPr lang="en-US" dirty="0"/>
          </a:p>
          <a:p>
            <a:r>
              <a:rPr lang="en-US" dirty="0"/>
              <a:t>Costs that are not Eligible:</a:t>
            </a:r>
          </a:p>
          <a:p>
            <a:pPr marL="742950" lvl="1" indent="-285750">
              <a:buFont typeface="Arial" panose="020B0604020202020204" pitchFamily="34" charset="0"/>
              <a:buChar char="•"/>
            </a:pPr>
            <a:r>
              <a:rPr lang="en-US" dirty="0"/>
              <a:t>Loss of Revenue</a:t>
            </a:r>
          </a:p>
          <a:p>
            <a:pPr marL="742950" lvl="1" indent="-285750">
              <a:buFont typeface="Arial" panose="020B0604020202020204" pitchFamily="34" charset="0"/>
              <a:buChar char="•"/>
            </a:pPr>
            <a:r>
              <a:rPr lang="en-US" dirty="0"/>
              <a:t>Loss of Useful Service Life</a:t>
            </a:r>
          </a:p>
          <a:p>
            <a:pPr marL="742950" lvl="1" indent="-285750">
              <a:buFont typeface="Arial" panose="020B0604020202020204" pitchFamily="34" charset="0"/>
              <a:buChar char="•"/>
            </a:pPr>
            <a:r>
              <a:rPr lang="en-US" dirty="0"/>
              <a:t>Tax Assessment</a:t>
            </a:r>
          </a:p>
          <a:p>
            <a:pPr marL="742950" lvl="1" indent="-285750">
              <a:buFont typeface="Arial" panose="020B0604020202020204" pitchFamily="34" charset="0"/>
              <a:buChar char="•"/>
            </a:pPr>
            <a:r>
              <a:rPr lang="en-US" dirty="0"/>
              <a:t>Increased Operating Costs</a:t>
            </a:r>
          </a:p>
          <a:p>
            <a:pPr marL="1200150" lvl="2" indent="-285750">
              <a:buFont typeface="Arial" panose="020B0604020202020204" pitchFamily="34" charset="0"/>
              <a:buChar char="•"/>
            </a:pPr>
            <a:r>
              <a:rPr lang="en-US" sz="1600" dirty="0"/>
              <a:t>However, short-term increased costs that are directly related to accomplishing specific emergency health and safety tasks as part of emergency protective measures may be eligible.</a:t>
            </a:r>
          </a:p>
        </p:txBody>
      </p:sp>
    </p:spTree>
    <p:extLst>
      <p:ext uri="{BB962C8B-B14F-4D97-AF65-F5344CB8AC3E}">
        <p14:creationId xmlns:p14="http://schemas.microsoft.com/office/powerpoint/2010/main" val="392081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378" y="400955"/>
            <a:ext cx="8258783" cy="672931"/>
          </a:xfrm>
        </p:spPr>
        <p:txBody>
          <a:bodyPr/>
          <a:lstStyle/>
          <a:p>
            <a:r>
              <a:rPr lang="en-US" sz="2800" dirty="0">
                <a:solidFill>
                  <a:schemeClr val="accent1">
                    <a:lumMod val="60000"/>
                    <a:lumOff val="40000"/>
                  </a:schemeClr>
                </a:solidFill>
                <a:latin typeface="+mn-lt"/>
              </a:rPr>
              <a:t>Purpose of the Public Assistance (PA) Program</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a:t>
            </a:fld>
            <a:endParaRPr lang="en-US" dirty="0"/>
          </a:p>
        </p:txBody>
      </p:sp>
      <p:sp>
        <p:nvSpPr>
          <p:cNvPr id="4" name="Rectangle 3"/>
          <p:cNvSpPr/>
          <p:nvPr/>
        </p:nvSpPr>
        <p:spPr>
          <a:xfrm>
            <a:off x="583659" y="1448647"/>
            <a:ext cx="8054502" cy="1015663"/>
          </a:xfrm>
          <a:prstGeom prst="rect">
            <a:avLst/>
          </a:prstGeom>
        </p:spPr>
        <p:txBody>
          <a:bodyPr wrap="square">
            <a:spAutoFit/>
          </a:bodyPr>
          <a:lstStyle/>
          <a:p>
            <a:r>
              <a:rPr lang="en-US" sz="2000" dirty="0"/>
              <a:t>Provides Federal </a:t>
            </a:r>
            <a:r>
              <a:rPr lang="en-US" sz="2000" b="1" dirty="0"/>
              <a:t>assistance</a:t>
            </a:r>
            <a:r>
              <a:rPr lang="en-US" sz="2000" dirty="0"/>
              <a:t> when the magnitude of an incident or threatened incident exceeds the affected State, Territorial, Indian Tribal, and local government’s capabilities to respond or recover. </a:t>
            </a:r>
          </a:p>
        </p:txBody>
      </p:sp>
      <p:sp>
        <p:nvSpPr>
          <p:cNvPr id="7" name="TextBox 6"/>
          <p:cNvSpPr txBox="1"/>
          <p:nvPr/>
        </p:nvSpPr>
        <p:spPr>
          <a:xfrm>
            <a:off x="583659" y="3072430"/>
            <a:ext cx="8356060" cy="1477328"/>
          </a:xfrm>
          <a:prstGeom prst="rect">
            <a:avLst/>
          </a:prstGeom>
          <a:noFill/>
        </p:spPr>
        <p:txBody>
          <a:bodyPr wrap="square" rtlCol="0">
            <a:spAutoFit/>
          </a:bodyPr>
          <a:lstStyle/>
          <a:p>
            <a:r>
              <a:rPr lang="en-US" b="1" dirty="0"/>
              <a:t>FEMA</a:t>
            </a:r>
            <a:r>
              <a:rPr lang="en-US" dirty="0"/>
              <a:t> provides supplemental Federal disaster grant assistance for:</a:t>
            </a:r>
          </a:p>
          <a:p>
            <a:pPr marL="285750" indent="-285750">
              <a:buFont typeface="Arial" panose="020B0604020202020204" pitchFamily="34" charset="0"/>
              <a:buChar char="•"/>
            </a:pPr>
            <a:r>
              <a:rPr lang="en-US" dirty="0"/>
              <a:t>Debris Removal</a:t>
            </a:r>
          </a:p>
          <a:p>
            <a:pPr marL="285750" indent="-285750">
              <a:buFont typeface="Arial" panose="020B0604020202020204" pitchFamily="34" charset="0"/>
              <a:buChar char="•"/>
            </a:pPr>
            <a:r>
              <a:rPr lang="en-US" dirty="0"/>
              <a:t>Emergency Protective Measures</a:t>
            </a:r>
          </a:p>
          <a:p>
            <a:pPr marL="285750" indent="-285750">
              <a:buFont typeface="Arial" panose="020B0604020202020204" pitchFamily="34" charset="0"/>
              <a:buChar char="•"/>
            </a:pPr>
            <a:r>
              <a:rPr lang="en-US" dirty="0"/>
              <a:t>The restoration of disaster-damaged, publicly owned facilities and the facilities of certain Private Nonprofits (PNP).</a:t>
            </a:r>
          </a:p>
        </p:txBody>
      </p:sp>
    </p:spTree>
    <p:extLst>
      <p:ext uri="{BB962C8B-B14F-4D97-AF65-F5344CB8AC3E}">
        <p14:creationId xmlns:p14="http://schemas.microsoft.com/office/powerpoint/2010/main" val="282337464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lumMod val="60000"/>
                    <a:lumOff val="40000"/>
                  </a:schemeClr>
                </a:solidFill>
              </a:rPr>
              <a:t>FEMA Required Minimum Codes and Standards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39</a:t>
            </a:fld>
            <a:endParaRPr lang="en-US" dirty="0"/>
          </a:p>
        </p:txBody>
      </p:sp>
      <p:sp>
        <p:nvSpPr>
          <p:cNvPr id="4" name="Content Placeholder 3"/>
          <p:cNvSpPr>
            <a:spLocks noGrp="1"/>
          </p:cNvSpPr>
          <p:nvPr>
            <p:ph idx="1"/>
          </p:nvPr>
        </p:nvSpPr>
        <p:spPr/>
        <p:txBody>
          <a:bodyPr/>
          <a:lstStyle/>
          <a:p>
            <a:pPr marL="0" indent="0">
              <a:buNone/>
            </a:pPr>
            <a:r>
              <a:rPr lang="en-US" sz="1800" b="1" dirty="0"/>
              <a:t>FEMA</a:t>
            </a:r>
            <a:r>
              <a:rPr lang="en-US" sz="1800" dirty="0"/>
              <a:t> generally requires that the Applicant incorporate the natural hazard-resistant codes and standards and related provisions referenced in the most recent published edition of the </a:t>
            </a:r>
            <a:r>
              <a:rPr lang="en-US" sz="1800" b="1" dirty="0"/>
              <a:t>International Code Council’s (ICC), International Building Code (IBC)</a:t>
            </a:r>
            <a:r>
              <a:rPr lang="en-US" sz="1800" dirty="0"/>
              <a:t>,</a:t>
            </a:r>
            <a:r>
              <a:rPr lang="en-US" sz="1800" b="1" dirty="0"/>
              <a:t> International Existing Building Code (IEBC)</a:t>
            </a:r>
            <a:r>
              <a:rPr lang="en-US" sz="1800" dirty="0"/>
              <a:t>,</a:t>
            </a:r>
            <a:r>
              <a:rPr lang="en-US" sz="1800" b="1" dirty="0"/>
              <a:t> </a:t>
            </a:r>
            <a:r>
              <a:rPr lang="en-US" sz="1800" dirty="0"/>
              <a:t>or </a:t>
            </a:r>
            <a:r>
              <a:rPr lang="en-US" sz="1800" b="1" dirty="0"/>
              <a:t>International Residential Code (IRC) </a:t>
            </a:r>
            <a:r>
              <a:rPr lang="en-US" sz="1800" dirty="0"/>
              <a:t>into the building design and construction. This includes natural hazard-resistant provisions, such as tornado, wind, seismic, and flood as identified in the IBC, IEBC, or IRC regardless of the type of incident that caused the damage.</a:t>
            </a:r>
          </a:p>
          <a:p>
            <a:pPr marL="0" indent="0">
              <a:buNone/>
            </a:pPr>
            <a:endParaRPr lang="en-US" sz="800" dirty="0"/>
          </a:p>
          <a:p>
            <a:pPr marL="0" indent="0">
              <a:buNone/>
            </a:pPr>
            <a:r>
              <a:rPr lang="en-US" sz="1800" dirty="0"/>
              <a:t>These codes and standards must apply to the type of restoration required (e.g., repair or construction), be appropriate to the pre-disaster use of the facility, and be reasonable. </a:t>
            </a:r>
          </a:p>
          <a:p>
            <a:pPr marL="0" indent="0">
              <a:buNone/>
            </a:pPr>
            <a:endParaRPr lang="en-US" sz="800" dirty="0"/>
          </a:p>
          <a:p>
            <a:pPr marL="0" indent="0">
              <a:buNone/>
            </a:pPr>
            <a:r>
              <a:rPr lang="en-US" sz="1800" dirty="0"/>
              <a:t>Non-compliance may result in denial or de-obligation of PA funding for the facility.</a:t>
            </a:r>
          </a:p>
        </p:txBody>
      </p:sp>
    </p:spTree>
    <p:extLst>
      <p:ext uri="{BB962C8B-B14F-4D97-AF65-F5344CB8AC3E}">
        <p14:creationId xmlns:p14="http://schemas.microsoft.com/office/powerpoint/2010/main" val="367768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Utilities (Category F)</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40</a:t>
            </a:fld>
            <a:endParaRPr lang="en-US" dirty="0"/>
          </a:p>
        </p:txBody>
      </p:sp>
      <p:sp>
        <p:nvSpPr>
          <p:cNvPr id="4" name="Content Placeholder 3"/>
          <p:cNvSpPr>
            <a:spLocks noGrp="1"/>
          </p:cNvSpPr>
          <p:nvPr>
            <p:ph idx="1"/>
          </p:nvPr>
        </p:nvSpPr>
        <p:spPr/>
        <p:txBody>
          <a:bodyPr/>
          <a:lstStyle/>
          <a:p>
            <a:pPr marL="0" indent="0">
              <a:buNone/>
            </a:pPr>
            <a:r>
              <a:rPr lang="en-US" u="sng" dirty="0"/>
              <a:t>Conductor Replacement</a:t>
            </a:r>
          </a:p>
          <a:p>
            <a:pPr marL="0" indent="0">
              <a:buNone/>
            </a:pPr>
            <a:r>
              <a:rPr lang="en-US" sz="1800" dirty="0"/>
              <a:t>For electrical transmission or distribution systems, determining the disaster-related damage to some components, such as poles, guys, and cross-arms, can usually be accomplished by visual inspection. However, determining the full extent of disaster-related damage to conductors is more challenging, particularly with older systems. </a:t>
            </a:r>
          </a:p>
          <a:p>
            <a:pPr marL="0" indent="0">
              <a:buNone/>
            </a:pPr>
            <a:endParaRPr lang="en-US" sz="800" dirty="0"/>
          </a:p>
          <a:p>
            <a:pPr marL="0" indent="0">
              <a:buNone/>
            </a:pPr>
            <a:r>
              <a:rPr lang="en-US" sz="1800" dirty="0"/>
              <a:t>A line section is a group of contiguous spans selected for evaluation. A span is the distance between two poles or structures. </a:t>
            </a:r>
          </a:p>
          <a:p>
            <a:pPr marL="0" indent="0">
              <a:buNone/>
            </a:pPr>
            <a:endParaRPr lang="en-US" sz="800" dirty="0"/>
          </a:p>
          <a:p>
            <a:pPr marL="0" indent="0">
              <a:buNone/>
            </a:pPr>
            <a:r>
              <a:rPr lang="en-US" sz="1800" dirty="0"/>
              <a:t>An Applicant has flexibility in defining a line section. A line section can be:</a:t>
            </a:r>
          </a:p>
          <a:p>
            <a:r>
              <a:rPr lang="en-US" sz="1400" dirty="0"/>
              <a:t>	A single span</a:t>
            </a:r>
          </a:p>
          <a:p>
            <a:r>
              <a:rPr lang="en-US" sz="1400" dirty="0"/>
              <a:t>	All the spans between two dead-end structures</a:t>
            </a:r>
          </a:p>
          <a:p>
            <a:r>
              <a:rPr lang="en-US" sz="1400" dirty="0"/>
              <a:t>	All the spans on a feeder</a:t>
            </a:r>
          </a:p>
          <a:p>
            <a:r>
              <a:rPr lang="en-US" sz="1400" dirty="0"/>
              <a:t>	All the spans on a tap</a:t>
            </a:r>
          </a:p>
          <a:p>
            <a:r>
              <a:rPr lang="en-US" sz="1400" dirty="0"/>
              <a:t>	Any other group of contiguous spans that are evaluated together</a:t>
            </a:r>
          </a:p>
        </p:txBody>
      </p:sp>
    </p:spTree>
    <p:extLst>
      <p:ext uri="{BB962C8B-B14F-4D97-AF65-F5344CB8AC3E}">
        <p14:creationId xmlns:p14="http://schemas.microsoft.com/office/powerpoint/2010/main" val="77853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41</a:t>
            </a:fld>
            <a:endParaRPr lang="en-US" dirty="0"/>
          </a:p>
        </p:txBody>
      </p:sp>
      <p:pic>
        <p:nvPicPr>
          <p:cNvPr id="4" name="Picture 3"/>
          <p:cNvPicPr>
            <a:picLocks noChangeAspect="1"/>
          </p:cNvPicPr>
          <p:nvPr/>
        </p:nvPicPr>
        <p:blipFill>
          <a:blip r:embed="rId2"/>
          <a:stretch>
            <a:fillRect/>
          </a:stretch>
        </p:blipFill>
        <p:spPr>
          <a:xfrm>
            <a:off x="143395" y="236708"/>
            <a:ext cx="8857210" cy="4982181"/>
          </a:xfrm>
          <a:prstGeom prst="rect">
            <a:avLst/>
          </a:prstGeom>
        </p:spPr>
      </p:pic>
    </p:spTree>
    <p:extLst>
      <p:ext uri="{BB962C8B-B14F-4D97-AF65-F5344CB8AC3E}">
        <p14:creationId xmlns:p14="http://schemas.microsoft.com/office/powerpoint/2010/main" val="3675707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42</a:t>
            </a:fld>
            <a:endParaRPr lang="en-US" dirty="0"/>
          </a:p>
        </p:txBody>
      </p:sp>
      <p:pic>
        <p:nvPicPr>
          <p:cNvPr id="5" name="Content Placeholder 4"/>
          <p:cNvPicPr>
            <a:picLocks noGrp="1" noChangeAspect="1"/>
          </p:cNvPicPr>
          <p:nvPr>
            <p:ph idx="1"/>
          </p:nvPr>
        </p:nvPicPr>
        <p:blipFill>
          <a:blip r:embed="rId2"/>
          <a:stretch>
            <a:fillRect/>
          </a:stretch>
        </p:blipFill>
        <p:spPr>
          <a:xfrm>
            <a:off x="92413" y="223736"/>
            <a:ext cx="8959174" cy="5193983"/>
          </a:xfrm>
          <a:prstGeom prst="rect">
            <a:avLst/>
          </a:prstGeom>
        </p:spPr>
      </p:pic>
    </p:spTree>
    <p:extLst>
      <p:ext uri="{BB962C8B-B14F-4D97-AF65-F5344CB8AC3E}">
        <p14:creationId xmlns:p14="http://schemas.microsoft.com/office/powerpoint/2010/main" val="4144501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Ineligible Upgrades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43</a:t>
            </a:fld>
            <a:endParaRPr lang="en-US" dirty="0"/>
          </a:p>
        </p:txBody>
      </p:sp>
      <p:sp>
        <p:nvSpPr>
          <p:cNvPr id="4" name="Content Placeholder 3"/>
          <p:cNvSpPr>
            <a:spLocks noGrp="1"/>
          </p:cNvSpPr>
          <p:nvPr>
            <p:ph idx="1"/>
          </p:nvPr>
        </p:nvSpPr>
        <p:spPr>
          <a:xfrm>
            <a:off x="457200" y="1749324"/>
            <a:ext cx="8229600" cy="4646612"/>
          </a:xfrm>
        </p:spPr>
        <p:txBody>
          <a:bodyPr/>
          <a:lstStyle/>
          <a:p>
            <a:pPr marL="0" indent="0">
              <a:buNone/>
            </a:pPr>
            <a:r>
              <a:rPr lang="en-US" dirty="0"/>
              <a:t>Upgrades recommended by design standards, guidelines, policies, industry practices, or other non-mandatory provisions are not eligible if the provisions do not meet all of the criteria noted in Chapter 2:VII.B.1. Upgrades that are deemed ineligible, but enhance a facility’s ability to resist similar damage in a future incident, may be eligible as hazard mitigation. </a:t>
            </a:r>
          </a:p>
        </p:txBody>
      </p:sp>
    </p:spTree>
    <p:extLst>
      <p:ext uri="{BB962C8B-B14F-4D97-AF65-F5344CB8AC3E}">
        <p14:creationId xmlns:p14="http://schemas.microsoft.com/office/powerpoint/2010/main" val="1816849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50121" y="3563618"/>
            <a:ext cx="3609145" cy="2450804"/>
          </a:xfrm>
          <a:prstGeom prst="rect">
            <a:avLst/>
          </a:prstGeom>
        </p:spPr>
      </p:pic>
      <p:pic>
        <p:nvPicPr>
          <p:cNvPr id="6" name="Picture 5"/>
          <p:cNvPicPr>
            <a:picLocks noChangeAspect="1"/>
          </p:cNvPicPr>
          <p:nvPr/>
        </p:nvPicPr>
        <p:blipFill>
          <a:blip r:embed="rId3"/>
          <a:stretch>
            <a:fillRect/>
          </a:stretch>
        </p:blipFill>
        <p:spPr>
          <a:xfrm>
            <a:off x="1432899" y="1410489"/>
            <a:ext cx="3048264" cy="3036071"/>
          </a:xfrm>
          <a:prstGeom prst="rect">
            <a:avLst/>
          </a:prstGeom>
        </p:spPr>
      </p:pic>
      <p:pic>
        <p:nvPicPr>
          <p:cNvPr id="5" name="Picture 4"/>
          <p:cNvPicPr>
            <a:picLocks noChangeAspect="1"/>
          </p:cNvPicPr>
          <p:nvPr/>
        </p:nvPicPr>
        <p:blipFill>
          <a:blip r:embed="rId4"/>
          <a:stretch>
            <a:fillRect/>
          </a:stretch>
        </p:blipFill>
        <p:spPr>
          <a:xfrm>
            <a:off x="4481163" y="1410489"/>
            <a:ext cx="3798137" cy="2591025"/>
          </a:xfrm>
          <a:prstGeom prst="rect">
            <a:avLst/>
          </a:prstGeom>
        </p:spPr>
      </p:pic>
      <p:sp>
        <p:nvSpPr>
          <p:cNvPr id="2" name="Title 1"/>
          <p:cNvSpPr>
            <a:spLocks noGrp="1"/>
          </p:cNvSpPr>
          <p:nvPr>
            <p:ph type="ctrTitle"/>
          </p:nvPr>
        </p:nvSpPr>
        <p:spPr>
          <a:xfrm>
            <a:off x="594963" y="506755"/>
            <a:ext cx="7772400" cy="672931"/>
          </a:xfrm>
        </p:spPr>
        <p:txBody>
          <a:bodyPr/>
          <a:lstStyle/>
          <a:p>
            <a:r>
              <a:rPr lang="en-US" dirty="0"/>
              <a:t>406 Mitigation</a:t>
            </a:r>
            <a:br>
              <a:rPr lang="en-US" dirty="0"/>
            </a:br>
            <a:r>
              <a:rPr lang="en-US" dirty="0"/>
              <a:t>Authorities and Eligibility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44</a:t>
            </a:fld>
            <a:endParaRPr lang="en-US" dirty="0"/>
          </a:p>
        </p:txBody>
      </p:sp>
      <p:pic>
        <p:nvPicPr>
          <p:cNvPr id="4" name="Picture 3"/>
          <p:cNvPicPr>
            <a:picLocks noChangeAspect="1"/>
          </p:cNvPicPr>
          <p:nvPr/>
        </p:nvPicPr>
        <p:blipFill>
          <a:blip r:embed="rId5"/>
          <a:stretch>
            <a:fillRect/>
          </a:stretch>
        </p:blipFill>
        <p:spPr>
          <a:xfrm>
            <a:off x="942669" y="3233274"/>
            <a:ext cx="4651651" cy="2920237"/>
          </a:xfrm>
          <a:prstGeom prst="rect">
            <a:avLst/>
          </a:prstGeom>
        </p:spPr>
      </p:pic>
    </p:spTree>
    <p:extLst>
      <p:ext uri="{BB962C8B-B14F-4D97-AF65-F5344CB8AC3E}">
        <p14:creationId xmlns:p14="http://schemas.microsoft.com/office/powerpoint/2010/main" val="1251785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Hazard Mitigation</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45</a:t>
            </a:fld>
            <a:endParaRPr lang="en-US" dirty="0"/>
          </a:p>
        </p:txBody>
      </p:sp>
      <p:sp>
        <p:nvSpPr>
          <p:cNvPr id="4" name="Content Placeholder 3"/>
          <p:cNvSpPr>
            <a:spLocks noGrp="1"/>
          </p:cNvSpPr>
          <p:nvPr>
            <p:ph idx="1"/>
          </p:nvPr>
        </p:nvSpPr>
        <p:spPr>
          <a:xfrm>
            <a:off x="457200" y="1063524"/>
            <a:ext cx="8229600" cy="4646612"/>
          </a:xfrm>
        </p:spPr>
        <p:txBody>
          <a:bodyPr/>
          <a:lstStyle/>
          <a:p>
            <a:pPr marL="0" indent="0">
              <a:buNone/>
            </a:pPr>
            <a:r>
              <a:rPr lang="en-US" dirty="0"/>
              <a:t>Hazard mitigation is any sustained action taken to reduce or eliminate long-term risk to people and property from natural hazards and their effects. </a:t>
            </a:r>
            <a:r>
              <a:rPr lang="en-US" b="1" dirty="0"/>
              <a:t>FEMA</a:t>
            </a:r>
            <a:r>
              <a:rPr lang="en-US" dirty="0"/>
              <a:t> has authority to provide PA funding for cost-effective hazard mitigation measures for facilities damaged by the incident.</a:t>
            </a:r>
          </a:p>
          <a:p>
            <a:pPr marL="0" indent="0">
              <a:buNone/>
            </a:pPr>
            <a:r>
              <a:rPr lang="en-US" dirty="0"/>
              <a:t>To be eligible, the mitigation measures must directly reduce the potential of future, similar damage to the facility.</a:t>
            </a:r>
          </a:p>
          <a:p>
            <a:pPr marL="0" indent="0">
              <a:buNone/>
            </a:pPr>
            <a:endParaRPr lang="en-US" sz="800" dirty="0"/>
          </a:p>
          <a:p>
            <a:pPr marL="0" indent="0">
              <a:buNone/>
            </a:pPr>
            <a:r>
              <a:rPr lang="en-US" dirty="0"/>
              <a:t>If </a:t>
            </a:r>
            <a:r>
              <a:rPr lang="en-US" b="1" dirty="0"/>
              <a:t>FEMA</a:t>
            </a:r>
            <a:r>
              <a:rPr lang="en-US" dirty="0"/>
              <a:t> approves mitigation funding and the Applicant does not complete the mitigation work, </a:t>
            </a:r>
            <a:r>
              <a:rPr lang="en-US" b="1" dirty="0"/>
              <a:t>FEMA</a:t>
            </a:r>
            <a:r>
              <a:rPr lang="en-US" dirty="0"/>
              <a:t> will de-obligate the mitigation funds.</a:t>
            </a:r>
          </a:p>
        </p:txBody>
      </p:sp>
    </p:spTree>
    <p:extLst>
      <p:ext uri="{BB962C8B-B14F-4D97-AF65-F5344CB8AC3E}">
        <p14:creationId xmlns:p14="http://schemas.microsoft.com/office/powerpoint/2010/main" val="327297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967" y="545665"/>
            <a:ext cx="7772400" cy="672931"/>
          </a:xfrm>
        </p:spPr>
        <p:txBody>
          <a:bodyPr/>
          <a:lstStyle/>
          <a:p>
            <a:r>
              <a:rPr lang="en-US" dirty="0"/>
              <a:t>FEMA Hazard Mitigation Programs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46</a:t>
            </a:fld>
            <a:endParaRPr lang="en-US" dirty="0"/>
          </a:p>
        </p:txBody>
      </p:sp>
      <p:pic>
        <p:nvPicPr>
          <p:cNvPr id="4" name="Picture 3"/>
          <p:cNvPicPr>
            <a:picLocks noChangeAspect="1"/>
          </p:cNvPicPr>
          <p:nvPr/>
        </p:nvPicPr>
        <p:blipFill>
          <a:blip r:embed="rId2"/>
          <a:stretch>
            <a:fillRect/>
          </a:stretch>
        </p:blipFill>
        <p:spPr>
          <a:xfrm>
            <a:off x="1746504" y="1901953"/>
            <a:ext cx="5266944" cy="2871216"/>
          </a:xfrm>
          <a:prstGeom prst="rect">
            <a:avLst/>
          </a:prstGeom>
        </p:spPr>
      </p:pic>
    </p:spTree>
    <p:extLst>
      <p:ext uri="{BB962C8B-B14F-4D97-AF65-F5344CB8AC3E}">
        <p14:creationId xmlns:p14="http://schemas.microsoft.com/office/powerpoint/2010/main" val="3069127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056" y="283019"/>
            <a:ext cx="7772400" cy="672931"/>
          </a:xfrm>
        </p:spPr>
        <p:txBody>
          <a:bodyPr/>
          <a:lstStyle/>
          <a:p>
            <a:r>
              <a:rPr lang="en-US" sz="3200" dirty="0"/>
              <a:t>FEMA Regulations and Requirements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47</a:t>
            </a:fld>
            <a:endParaRPr lang="en-US" dirty="0"/>
          </a:p>
        </p:txBody>
      </p:sp>
      <p:pic>
        <p:nvPicPr>
          <p:cNvPr id="5" name="Picture 4"/>
          <p:cNvPicPr>
            <a:picLocks noChangeAspect="1"/>
          </p:cNvPicPr>
          <p:nvPr/>
        </p:nvPicPr>
        <p:blipFill>
          <a:blip r:embed="rId3"/>
          <a:stretch>
            <a:fillRect/>
          </a:stretch>
        </p:blipFill>
        <p:spPr>
          <a:xfrm>
            <a:off x="4872732" y="1046176"/>
            <a:ext cx="4005419" cy="4541914"/>
          </a:xfrm>
          <a:prstGeom prst="rect">
            <a:avLst/>
          </a:prstGeom>
        </p:spPr>
      </p:pic>
      <p:pic>
        <p:nvPicPr>
          <p:cNvPr id="6" name="Picture 5"/>
          <p:cNvPicPr>
            <a:picLocks noChangeAspect="1"/>
          </p:cNvPicPr>
          <p:nvPr/>
        </p:nvPicPr>
        <p:blipFill>
          <a:blip r:embed="rId4"/>
          <a:stretch>
            <a:fillRect/>
          </a:stretch>
        </p:blipFill>
        <p:spPr>
          <a:xfrm>
            <a:off x="663056" y="1277227"/>
            <a:ext cx="3576058" cy="670857"/>
          </a:xfrm>
          <a:prstGeom prst="rect">
            <a:avLst/>
          </a:prstGeom>
        </p:spPr>
      </p:pic>
      <p:pic>
        <p:nvPicPr>
          <p:cNvPr id="8" name="Picture 7"/>
          <p:cNvPicPr>
            <a:picLocks noChangeAspect="1"/>
          </p:cNvPicPr>
          <p:nvPr/>
        </p:nvPicPr>
        <p:blipFill>
          <a:blip r:embed="rId4"/>
          <a:stretch>
            <a:fillRect/>
          </a:stretch>
        </p:blipFill>
        <p:spPr>
          <a:xfrm>
            <a:off x="727129" y="2197980"/>
            <a:ext cx="3511983" cy="659908"/>
          </a:xfrm>
          <a:prstGeom prst="rect">
            <a:avLst/>
          </a:prstGeom>
        </p:spPr>
      </p:pic>
      <p:sp>
        <p:nvSpPr>
          <p:cNvPr id="9" name="Rectangle 8"/>
          <p:cNvSpPr/>
          <p:nvPr/>
        </p:nvSpPr>
        <p:spPr>
          <a:xfrm>
            <a:off x="1075618" y="1405242"/>
            <a:ext cx="2655599" cy="369332"/>
          </a:xfrm>
          <a:prstGeom prst="rect">
            <a:avLst/>
          </a:prstGeom>
        </p:spPr>
        <p:txBody>
          <a:bodyPr wrap="none">
            <a:spAutoFit/>
          </a:bodyPr>
          <a:lstStyle/>
          <a:p>
            <a:r>
              <a:rPr lang="en-US" dirty="0"/>
              <a:t>Stafford Act Section 406</a:t>
            </a:r>
          </a:p>
        </p:txBody>
      </p:sp>
      <p:pic>
        <p:nvPicPr>
          <p:cNvPr id="10" name="Picture 9"/>
          <p:cNvPicPr>
            <a:picLocks noChangeAspect="1"/>
          </p:cNvPicPr>
          <p:nvPr/>
        </p:nvPicPr>
        <p:blipFill>
          <a:blip r:embed="rId5"/>
          <a:stretch>
            <a:fillRect/>
          </a:stretch>
        </p:blipFill>
        <p:spPr>
          <a:xfrm>
            <a:off x="745765" y="3045975"/>
            <a:ext cx="3493347" cy="655341"/>
          </a:xfrm>
          <a:prstGeom prst="rect">
            <a:avLst/>
          </a:prstGeom>
        </p:spPr>
      </p:pic>
      <p:sp>
        <p:nvSpPr>
          <p:cNvPr id="12" name="Rectangle 11"/>
          <p:cNvSpPr/>
          <p:nvPr/>
        </p:nvSpPr>
        <p:spPr>
          <a:xfrm>
            <a:off x="963816" y="2317503"/>
            <a:ext cx="3057247" cy="369332"/>
          </a:xfrm>
          <a:prstGeom prst="rect">
            <a:avLst/>
          </a:prstGeom>
        </p:spPr>
        <p:txBody>
          <a:bodyPr wrap="none">
            <a:spAutoFit/>
          </a:bodyPr>
          <a:lstStyle/>
          <a:p>
            <a:r>
              <a:rPr lang="en-US" dirty="0"/>
              <a:t>44 CFR Section 206.226(e) </a:t>
            </a:r>
          </a:p>
        </p:txBody>
      </p:sp>
      <p:pic>
        <p:nvPicPr>
          <p:cNvPr id="13" name="Picture 12"/>
          <p:cNvPicPr>
            <a:picLocks noChangeAspect="1"/>
          </p:cNvPicPr>
          <p:nvPr/>
        </p:nvPicPr>
        <p:blipFill>
          <a:blip r:embed="rId5"/>
          <a:stretch>
            <a:fillRect/>
          </a:stretch>
        </p:blipFill>
        <p:spPr>
          <a:xfrm>
            <a:off x="785944" y="3951212"/>
            <a:ext cx="3493347" cy="655341"/>
          </a:xfrm>
          <a:prstGeom prst="rect">
            <a:avLst/>
          </a:prstGeom>
        </p:spPr>
      </p:pic>
      <p:sp>
        <p:nvSpPr>
          <p:cNvPr id="14" name="Rectangle 13"/>
          <p:cNvSpPr/>
          <p:nvPr/>
        </p:nvSpPr>
        <p:spPr>
          <a:xfrm>
            <a:off x="1075618" y="3205564"/>
            <a:ext cx="2625462" cy="369332"/>
          </a:xfrm>
          <a:prstGeom prst="rect">
            <a:avLst/>
          </a:prstGeom>
        </p:spPr>
        <p:txBody>
          <a:bodyPr wrap="none">
            <a:spAutoFit/>
          </a:bodyPr>
          <a:lstStyle/>
          <a:p>
            <a:r>
              <a:rPr lang="en-US" dirty="0"/>
              <a:t>Title 2 CFR Section 200</a:t>
            </a:r>
          </a:p>
        </p:txBody>
      </p:sp>
      <p:sp>
        <p:nvSpPr>
          <p:cNvPr id="15" name="Rectangle 14"/>
          <p:cNvSpPr/>
          <p:nvPr/>
        </p:nvSpPr>
        <p:spPr>
          <a:xfrm>
            <a:off x="1075618" y="3974598"/>
            <a:ext cx="4572000" cy="584775"/>
          </a:xfrm>
          <a:prstGeom prst="rect">
            <a:avLst/>
          </a:prstGeom>
        </p:spPr>
        <p:txBody>
          <a:bodyPr>
            <a:spAutoFit/>
          </a:bodyPr>
          <a:lstStyle/>
          <a:p>
            <a:r>
              <a:rPr lang="en-US" sz="1600" dirty="0"/>
              <a:t>PA Program &amp; Policy Guide </a:t>
            </a:r>
          </a:p>
          <a:p>
            <a:r>
              <a:rPr lang="en-US" sz="1600" dirty="0"/>
              <a:t>FP104-009-2, Appendix J</a:t>
            </a:r>
          </a:p>
        </p:txBody>
      </p:sp>
      <p:sp>
        <p:nvSpPr>
          <p:cNvPr id="16" name="TextBox 15"/>
          <p:cNvSpPr txBox="1"/>
          <p:nvPr/>
        </p:nvSpPr>
        <p:spPr>
          <a:xfrm>
            <a:off x="1075618" y="5096968"/>
            <a:ext cx="4985829" cy="584775"/>
          </a:xfrm>
          <a:prstGeom prst="rect">
            <a:avLst/>
          </a:prstGeom>
          <a:noFill/>
        </p:spPr>
        <p:txBody>
          <a:bodyPr wrap="square" rtlCol="0">
            <a:spAutoFit/>
          </a:bodyPr>
          <a:lstStyle/>
          <a:p>
            <a:r>
              <a:rPr lang="en-US" dirty="0">
                <a:solidFill>
                  <a:srgbClr val="1E517E"/>
                </a:solidFill>
              </a:rPr>
              <a:t>PAPPG Reference</a:t>
            </a:r>
            <a:r>
              <a:rPr lang="en-US" sz="1400" dirty="0"/>
              <a:t>: </a:t>
            </a:r>
            <a:r>
              <a:rPr lang="en-US" sz="1400" dirty="0" err="1"/>
              <a:t>Reviewe</a:t>
            </a:r>
            <a:r>
              <a:rPr lang="en-US" sz="1400" dirty="0"/>
              <a:t> 190 for additional information on types of facilities.</a:t>
            </a:r>
          </a:p>
        </p:txBody>
      </p:sp>
      <p:pic>
        <p:nvPicPr>
          <p:cNvPr id="17" name="Picture 16"/>
          <p:cNvPicPr>
            <a:picLocks noChangeAspect="1"/>
          </p:cNvPicPr>
          <p:nvPr/>
        </p:nvPicPr>
        <p:blipFill>
          <a:blip r:embed="rId6"/>
          <a:stretch>
            <a:fillRect/>
          </a:stretch>
        </p:blipFill>
        <p:spPr>
          <a:xfrm>
            <a:off x="307346" y="5046707"/>
            <a:ext cx="579215" cy="573481"/>
          </a:xfrm>
          <a:prstGeom prst="rect">
            <a:avLst/>
          </a:prstGeom>
        </p:spPr>
      </p:pic>
      <p:pic>
        <p:nvPicPr>
          <p:cNvPr id="18" name="Picture 17"/>
          <p:cNvPicPr>
            <a:picLocks noChangeAspect="1"/>
          </p:cNvPicPr>
          <p:nvPr/>
        </p:nvPicPr>
        <p:blipFill>
          <a:blip r:embed="rId7"/>
          <a:stretch>
            <a:fillRect/>
          </a:stretch>
        </p:blipFill>
        <p:spPr>
          <a:xfrm>
            <a:off x="407960" y="5162744"/>
            <a:ext cx="377985" cy="341406"/>
          </a:xfrm>
          <a:prstGeom prst="rect">
            <a:avLst/>
          </a:prstGeom>
        </p:spPr>
      </p:pic>
    </p:spTree>
    <p:extLst>
      <p:ext uri="{BB962C8B-B14F-4D97-AF65-F5344CB8AC3E}">
        <p14:creationId xmlns:p14="http://schemas.microsoft.com/office/powerpoint/2010/main" val="867726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lumMod val="60000"/>
                    <a:lumOff val="40000"/>
                  </a:schemeClr>
                </a:solidFill>
              </a:rPr>
              <a:t>Eligibility Considerations by Facility</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48</a:t>
            </a:fld>
            <a:endParaRPr lang="en-US" dirty="0"/>
          </a:p>
        </p:txBody>
      </p:sp>
      <p:sp>
        <p:nvSpPr>
          <p:cNvPr id="4" name="Content Placeholder 3"/>
          <p:cNvSpPr>
            <a:spLocks noGrp="1"/>
          </p:cNvSpPr>
          <p:nvPr>
            <p:ph idx="1"/>
          </p:nvPr>
        </p:nvSpPr>
        <p:spPr>
          <a:xfrm>
            <a:off x="457200" y="1068388"/>
            <a:ext cx="8229600" cy="1465667"/>
          </a:xfrm>
        </p:spPr>
        <p:txBody>
          <a:bodyPr/>
          <a:lstStyle/>
          <a:p>
            <a:pPr marL="0" indent="0">
              <a:buNone/>
            </a:pPr>
            <a:r>
              <a:rPr lang="en-US" dirty="0"/>
              <a:t>Appendix K details the types of facilities captured within each category of work along with specific eligibility criteria related to one or more of the facilities within each category. </a:t>
            </a:r>
          </a:p>
        </p:txBody>
      </p:sp>
    </p:spTree>
    <p:extLst>
      <p:ext uri="{BB962C8B-B14F-4D97-AF65-F5344CB8AC3E}">
        <p14:creationId xmlns:p14="http://schemas.microsoft.com/office/powerpoint/2010/main" val="326501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a:t>
            </a:fld>
            <a:endParaRPr lang="en-US" dirty="0"/>
          </a:p>
        </p:txBody>
      </p:sp>
      <p:graphicFrame>
        <p:nvGraphicFramePr>
          <p:cNvPr id="4" name="Diagram 3"/>
          <p:cNvGraphicFramePr/>
          <p:nvPr>
            <p:extLst>
              <p:ext uri="{D42A27DB-BD31-4B8C-83A1-F6EECF244321}">
                <p14:modId xmlns:p14="http://schemas.microsoft.com/office/powerpoint/2010/main" val="862884018"/>
              </p:ext>
            </p:extLst>
          </p:nvPr>
        </p:nvGraphicFramePr>
        <p:xfrm>
          <a:off x="1614791" y="131322"/>
          <a:ext cx="6449439" cy="471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010" y="5014608"/>
            <a:ext cx="8929990" cy="461665"/>
          </a:xfrm>
          <a:prstGeom prst="rect">
            <a:avLst/>
          </a:prstGeom>
          <a:noFill/>
        </p:spPr>
        <p:txBody>
          <a:bodyPr wrap="square" rtlCol="0">
            <a:spAutoFit/>
          </a:bodyPr>
          <a:lstStyle/>
          <a:p>
            <a:r>
              <a:rPr lang="en-US" sz="2400" dirty="0"/>
              <a:t>Pyramid – Each block builds upon and requires the block below</a:t>
            </a:r>
          </a:p>
        </p:txBody>
      </p:sp>
    </p:spTree>
    <p:extLst>
      <p:ext uri="{BB962C8B-B14F-4D97-AF65-F5344CB8AC3E}">
        <p14:creationId xmlns:p14="http://schemas.microsoft.com/office/powerpoint/2010/main" val="424299752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601" y="652670"/>
            <a:ext cx="7772400" cy="672931"/>
          </a:xfrm>
        </p:spPr>
        <p:txBody>
          <a:bodyPr/>
          <a:lstStyle/>
          <a:p>
            <a:r>
              <a:rPr lang="en-US" sz="2800" dirty="0"/>
              <a:t>PA Alternative Procedures for Permanent Work Section 428</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49</a:t>
            </a:fld>
            <a:endParaRPr lang="en-US" dirty="0"/>
          </a:p>
        </p:txBody>
      </p:sp>
      <p:sp>
        <p:nvSpPr>
          <p:cNvPr id="4" name="TextBox 3"/>
          <p:cNvSpPr txBox="1"/>
          <p:nvPr/>
        </p:nvSpPr>
        <p:spPr>
          <a:xfrm>
            <a:off x="418289" y="1493196"/>
            <a:ext cx="8443609" cy="3908762"/>
          </a:xfrm>
          <a:prstGeom prst="rect">
            <a:avLst/>
          </a:prstGeom>
          <a:noFill/>
        </p:spPr>
        <p:txBody>
          <a:bodyPr wrap="square" rtlCol="0">
            <a:spAutoFit/>
          </a:bodyPr>
          <a:lstStyle/>
          <a:p>
            <a:pPr marL="342900" indent="-342900">
              <a:buAutoNum type="alphaUcPeriod"/>
            </a:pPr>
            <a:r>
              <a:rPr lang="en-US" b="1" dirty="0"/>
              <a:t>Sector-based Recovery Organization</a:t>
            </a:r>
          </a:p>
          <a:p>
            <a:pPr marL="800100" lvl="1" indent="-342900">
              <a:buFont typeface="Arial" panose="020B0604020202020204" pitchFamily="34" charset="0"/>
              <a:buChar char="•"/>
            </a:pPr>
            <a:r>
              <a:rPr lang="en-US" sz="1400" dirty="0"/>
              <a:t>In alignment with the National Disaster Recovery Framework, the Puerto Rico JRO is taking a     sector-based approach in supporting Puerto Rico by coordinating recovery resources across the federal interagency, private sector, and nongovernmental organizations. </a:t>
            </a:r>
          </a:p>
          <a:p>
            <a:pPr lvl="1"/>
            <a:endParaRPr lang="en-US" sz="1400" dirty="0"/>
          </a:p>
          <a:p>
            <a:pPr marL="342900" indent="-342900">
              <a:buAutoNum type="alphaUcPeriod"/>
            </a:pPr>
            <a:r>
              <a:rPr lang="en-US" b="1" dirty="0"/>
              <a:t>FEMA Program Staff Roles and Responsibilities</a:t>
            </a:r>
          </a:p>
          <a:p>
            <a:pPr marL="800100" lvl="1" indent="-342900">
              <a:buFont typeface="Arial" panose="020B0604020202020204" pitchFamily="34" charset="0"/>
              <a:buChar char="•"/>
            </a:pPr>
            <a:r>
              <a:rPr lang="en-US" sz="1600" dirty="0"/>
              <a:t>The Solution Based Team(s) within each Sector will convene key partners and develop recovery strategies that work toward unified outcomes, and ultimately enable the application of the right resource to the right need.</a:t>
            </a:r>
          </a:p>
          <a:p>
            <a:pPr marL="342900" indent="-342900">
              <a:buAutoNum type="alphaUcPeriod"/>
            </a:pPr>
            <a:endParaRPr lang="en-US" dirty="0"/>
          </a:p>
          <a:p>
            <a:pPr marL="342900" indent="-342900">
              <a:buAutoNum type="alphaUcPeriod"/>
            </a:pPr>
            <a:r>
              <a:rPr lang="en-US" b="1" dirty="0"/>
              <a:t>Integration with Hazard Mitigation Grant Program</a:t>
            </a:r>
          </a:p>
          <a:p>
            <a:pPr marL="742950" lvl="1" indent="-285750">
              <a:buFont typeface="Arial" panose="020B0604020202020204" pitchFamily="34" charset="0"/>
              <a:buChar char="•"/>
            </a:pPr>
            <a:r>
              <a:rPr lang="en-US" sz="1600" dirty="0"/>
              <a:t>The recovery efforts in Puerto Rico are seeking to align implementation of hazard mitigation under the Public Assistance program and the HMGP. Grant funding under the HMGP must be prioritized toward protecting federal investments in Puerto Rico’s public infrastructure</a:t>
            </a:r>
            <a:r>
              <a:rPr lang="en-US" dirty="0"/>
              <a:t>.</a:t>
            </a:r>
          </a:p>
        </p:txBody>
      </p:sp>
    </p:spTree>
    <p:extLst>
      <p:ext uri="{BB962C8B-B14F-4D97-AF65-F5344CB8AC3E}">
        <p14:creationId xmlns:p14="http://schemas.microsoft.com/office/powerpoint/2010/main" val="3661623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145" y="740219"/>
            <a:ext cx="7772400" cy="672931"/>
          </a:xfrm>
        </p:spPr>
        <p:txBody>
          <a:bodyPr/>
          <a:lstStyle/>
          <a:p>
            <a:r>
              <a:rPr lang="en-US" dirty="0"/>
              <a:t>PAPP Section 428 </a:t>
            </a:r>
            <a:r>
              <a:rPr lang="en-US" sz="2000" dirty="0"/>
              <a:t>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50</a:t>
            </a:fld>
            <a:endParaRPr lang="en-US" dirty="0"/>
          </a:p>
        </p:txBody>
      </p:sp>
      <p:sp>
        <p:nvSpPr>
          <p:cNvPr id="5" name="TextBox 4"/>
          <p:cNvSpPr txBox="1"/>
          <p:nvPr/>
        </p:nvSpPr>
        <p:spPr>
          <a:xfrm>
            <a:off x="624145" y="1726660"/>
            <a:ext cx="7534073" cy="2369880"/>
          </a:xfrm>
          <a:prstGeom prst="rect">
            <a:avLst/>
          </a:prstGeom>
          <a:noFill/>
        </p:spPr>
        <p:txBody>
          <a:bodyPr wrap="square" rtlCol="0">
            <a:spAutoFit/>
          </a:bodyPr>
          <a:lstStyle/>
          <a:p>
            <a:r>
              <a:rPr lang="en-US" b="1" dirty="0"/>
              <a:t>D. Unified Federal Review Process</a:t>
            </a:r>
          </a:p>
          <a:p>
            <a:pPr marL="742950" lvl="1" indent="-285750">
              <a:buFont typeface="Arial" panose="020B0604020202020204" pitchFamily="34" charset="0"/>
              <a:buChar char="•"/>
            </a:pPr>
            <a:r>
              <a:rPr lang="en-US" sz="1600" dirty="0"/>
              <a:t>The Unified Federal Review (UFR) process aims to coordinate EHP reviews across the federal interagency to expedite planning and decision-making for disaster recovery projects. </a:t>
            </a:r>
          </a:p>
          <a:p>
            <a:pPr lvl="1"/>
            <a:endParaRPr lang="en-US" sz="1600" dirty="0"/>
          </a:p>
          <a:p>
            <a:r>
              <a:rPr lang="en-US" b="1" dirty="0"/>
              <a:t>E. Inclusive Whole Community Approach </a:t>
            </a:r>
          </a:p>
          <a:p>
            <a:pPr marL="742950" lvl="1" indent="-285750">
              <a:buFont typeface="Arial" panose="020B0604020202020204" pitchFamily="34" charset="0"/>
              <a:buChar char="•"/>
            </a:pPr>
            <a:r>
              <a:rPr lang="en-US" sz="1600" dirty="0"/>
              <a:t>Disability Integration personnel are FEMA trained to serve as advisors on the elimination of barriers to equal access. These barriers may be found in communication, physical, or programmatic access.</a:t>
            </a:r>
          </a:p>
        </p:txBody>
      </p:sp>
    </p:spTree>
    <p:extLst>
      <p:ext uri="{BB962C8B-B14F-4D97-AF65-F5344CB8AC3E}">
        <p14:creationId xmlns:p14="http://schemas.microsoft.com/office/powerpoint/2010/main" val="3024734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600" y="458116"/>
            <a:ext cx="7772400" cy="672931"/>
          </a:xfrm>
        </p:spPr>
        <p:txBody>
          <a:bodyPr/>
          <a:lstStyle/>
          <a:p>
            <a:r>
              <a:rPr lang="en-US" dirty="0"/>
              <a:t>Bipartisan Budget Act (BBA)</a:t>
            </a:r>
            <a:br>
              <a:rPr lang="en-US" dirty="0"/>
            </a:br>
            <a:r>
              <a:rPr lang="en-US" dirty="0"/>
              <a:t>Requirements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51</a:t>
            </a:fld>
            <a:endParaRPr lang="en-US" dirty="0"/>
          </a:p>
        </p:txBody>
      </p:sp>
      <p:sp>
        <p:nvSpPr>
          <p:cNvPr id="4" name="TextBox 3"/>
          <p:cNvSpPr txBox="1"/>
          <p:nvPr/>
        </p:nvSpPr>
        <p:spPr>
          <a:xfrm>
            <a:off x="559341" y="1884941"/>
            <a:ext cx="8253919" cy="3139321"/>
          </a:xfrm>
          <a:prstGeom prst="rect">
            <a:avLst/>
          </a:prstGeom>
          <a:noFill/>
        </p:spPr>
        <p:txBody>
          <a:bodyPr wrap="square" rtlCol="0">
            <a:spAutoFit/>
          </a:bodyPr>
          <a:lstStyle/>
          <a:p>
            <a:r>
              <a:rPr lang="en-US" b="1" dirty="0"/>
              <a:t>Applicability</a:t>
            </a:r>
            <a:r>
              <a:rPr lang="en-US" dirty="0"/>
              <a:t> – To establish the parameters of applicability of this policy and the special authority that it implements.</a:t>
            </a:r>
          </a:p>
          <a:p>
            <a:endParaRPr lang="en-US" dirty="0"/>
          </a:p>
          <a:p>
            <a:r>
              <a:rPr lang="en-US" b="1" dirty="0"/>
              <a:t>Eligible Industry Standards </a:t>
            </a:r>
            <a:r>
              <a:rPr lang="en-US" dirty="0"/>
              <a:t>– To identify and apply the relevant industry standards for purpose of repair, restoration, or replacement authorized by the special BBA authority.</a:t>
            </a:r>
          </a:p>
          <a:p>
            <a:endParaRPr lang="en-US" dirty="0"/>
          </a:p>
          <a:p>
            <a:r>
              <a:rPr lang="en-US" b="1" dirty="0"/>
              <a:t>Eligible Work and Cost </a:t>
            </a:r>
            <a:r>
              <a:rPr lang="en-US" dirty="0"/>
              <a:t>– To establish effective and consistent eligibility standards for purposes of implementing the special BBA authority.</a:t>
            </a:r>
          </a:p>
          <a:p>
            <a:endParaRPr lang="en-US" dirty="0"/>
          </a:p>
          <a:p>
            <a:endParaRPr lang="en-US" dirty="0"/>
          </a:p>
        </p:txBody>
      </p:sp>
    </p:spTree>
    <p:extLst>
      <p:ext uri="{BB962C8B-B14F-4D97-AF65-F5344CB8AC3E}">
        <p14:creationId xmlns:p14="http://schemas.microsoft.com/office/powerpoint/2010/main" val="3705012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056" y="555394"/>
            <a:ext cx="7772400" cy="672931"/>
          </a:xfrm>
        </p:spPr>
        <p:txBody>
          <a:bodyPr/>
          <a:lstStyle/>
          <a:p>
            <a:r>
              <a:rPr lang="en-US" dirty="0"/>
              <a:t>BBA continued</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52</a:t>
            </a:fld>
            <a:endParaRPr lang="en-US" dirty="0"/>
          </a:p>
        </p:txBody>
      </p:sp>
      <p:sp>
        <p:nvSpPr>
          <p:cNvPr id="4" name="TextBox 3"/>
          <p:cNvSpPr txBox="1"/>
          <p:nvPr/>
        </p:nvSpPr>
        <p:spPr>
          <a:xfrm>
            <a:off x="505838" y="1454285"/>
            <a:ext cx="7981545" cy="3416320"/>
          </a:xfrm>
          <a:prstGeom prst="rect">
            <a:avLst/>
          </a:prstGeom>
          <a:noFill/>
        </p:spPr>
        <p:txBody>
          <a:bodyPr wrap="square" rtlCol="0">
            <a:spAutoFit/>
          </a:bodyPr>
          <a:lstStyle/>
          <a:p>
            <a:r>
              <a:rPr lang="en-US" b="1" dirty="0"/>
              <a:t>Use of Funds</a:t>
            </a:r>
          </a:p>
          <a:p>
            <a:endParaRPr lang="en-US" dirty="0"/>
          </a:p>
          <a:p>
            <a:r>
              <a:rPr lang="en-US" dirty="0"/>
              <a:t>1. If the Applicant wishes to use these funds toward an Alternate Project, the Alternate Project must still provide a SBA-eligible critical service and must be constructed to an approved industry standard(s). FEMA will evaluate the proposed use for reasonableness to ensure funds are used in an appropriate manner based on the intent to improve the resiliency </a:t>
            </a:r>
            <a:r>
              <a:rPr lang="en-US" dirty="0" err="1"/>
              <a:t>ofthe</a:t>
            </a:r>
            <a:r>
              <a:rPr lang="en-US" dirty="0"/>
              <a:t> critical services defined in the BBA.</a:t>
            </a:r>
          </a:p>
          <a:p>
            <a:endParaRPr lang="en-US" dirty="0"/>
          </a:p>
          <a:p>
            <a:r>
              <a:rPr lang="en-US" dirty="0"/>
              <a:t>2. The BBA does not preclude incorporation of hazard mitigation. Section 406 and 404Hazard Mitigation opportunities will be evaluated after FEMA determines the BBA eligible work.</a:t>
            </a:r>
          </a:p>
        </p:txBody>
      </p:sp>
    </p:spTree>
    <p:extLst>
      <p:ext uri="{BB962C8B-B14F-4D97-AF65-F5344CB8AC3E}">
        <p14:creationId xmlns:p14="http://schemas.microsoft.com/office/powerpoint/2010/main" val="1495857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784" y="477572"/>
            <a:ext cx="7772400" cy="672931"/>
          </a:xfrm>
        </p:spPr>
        <p:txBody>
          <a:bodyPr/>
          <a:lstStyle/>
          <a:p>
            <a:r>
              <a:rPr lang="en-US" sz="2800" dirty="0"/>
              <a:t>ADDITIONAL INFORMATION</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53</a:t>
            </a:fld>
            <a:endParaRPr lang="en-US" dirty="0"/>
          </a:p>
        </p:txBody>
      </p:sp>
      <p:sp>
        <p:nvSpPr>
          <p:cNvPr id="4" name="TextBox 3"/>
          <p:cNvSpPr txBox="1"/>
          <p:nvPr/>
        </p:nvSpPr>
        <p:spPr>
          <a:xfrm>
            <a:off x="437745" y="1240277"/>
            <a:ext cx="8326876" cy="4278094"/>
          </a:xfrm>
          <a:prstGeom prst="rect">
            <a:avLst/>
          </a:prstGeom>
          <a:noFill/>
        </p:spPr>
        <p:txBody>
          <a:bodyPr wrap="square" rtlCol="0">
            <a:spAutoFit/>
          </a:bodyPr>
          <a:lstStyle/>
          <a:p>
            <a:r>
              <a:rPr lang="en-US" sz="1600" dirty="0"/>
              <a:t>1. </a:t>
            </a:r>
            <a:r>
              <a:rPr lang="en-US" sz="1600" b="1" dirty="0"/>
              <a:t>Critical Services: </a:t>
            </a:r>
            <a:r>
              <a:rPr lang="en-US" sz="1600" dirty="0"/>
              <a:t>Power, water, sewer, wastewater treatment, communications, education, emergency medical care, and emergency services.</a:t>
            </a:r>
          </a:p>
          <a:p>
            <a:r>
              <a:rPr lang="en-US" sz="1600" dirty="0"/>
              <a:t>2. </a:t>
            </a:r>
            <a:r>
              <a:rPr lang="en-US" sz="1600" b="1" dirty="0"/>
              <a:t>Facility: </a:t>
            </a:r>
            <a:r>
              <a:rPr lang="en-US" sz="1600" dirty="0"/>
              <a:t>An individual piece of equipment, individual building, or other independent structure inclusive of any interconnected components.</a:t>
            </a:r>
          </a:p>
          <a:p>
            <a:r>
              <a:rPr lang="en-US" sz="1600" dirty="0"/>
              <a:t>3. </a:t>
            </a:r>
            <a:r>
              <a:rPr lang="en-US" sz="1600" b="1" dirty="0"/>
              <a:t>System:</a:t>
            </a:r>
            <a:r>
              <a:rPr lang="en-US" sz="1600" dirty="0"/>
              <a:t> An interconnected network of components that work together to function, such as a wastewater treatment plant. A campus of buildings is not a system.</a:t>
            </a:r>
          </a:p>
          <a:p>
            <a:r>
              <a:rPr lang="en-US" sz="1600" dirty="0"/>
              <a:t>4. </a:t>
            </a:r>
            <a:r>
              <a:rPr lang="en-US" sz="1600" b="1" dirty="0"/>
              <a:t>Site: </a:t>
            </a:r>
            <a:r>
              <a:rPr lang="en-US" sz="1600" dirty="0"/>
              <a:t>An individual facility inclusive of its contents and supplies or, in the case of systems, each section of piping from manhole to manhole, node to node, each lift station, manhole structure, control building, clarifier, sedimentation pond, or power line section or span (e.g., line from pole to pole, section of line between two dead-end structures, all the spans on a feeder or tap, or a group of contiguous spans that must be evaluated together).</a:t>
            </a:r>
          </a:p>
          <a:p>
            <a:r>
              <a:rPr lang="en-US" sz="1600" dirty="0"/>
              <a:t>5. </a:t>
            </a:r>
            <a:r>
              <a:rPr lang="en-US" sz="1600" b="1" dirty="0"/>
              <a:t>Industry Standard: </a:t>
            </a:r>
            <a:r>
              <a:rPr lang="en-US" sz="1600" dirty="0"/>
              <a:t>A formally documented practice or generally accepted requirement used to establish uniform engineering or technical criteria, methods, and processes that are followed by members of the industry. These standards are considered to be acceptable, or correct by members of the industry, as well as regulators and governing bodies.</a:t>
            </a:r>
          </a:p>
        </p:txBody>
      </p:sp>
    </p:spTree>
    <p:extLst>
      <p:ext uri="{BB962C8B-B14F-4D97-AF65-F5344CB8AC3E}">
        <p14:creationId xmlns:p14="http://schemas.microsoft.com/office/powerpoint/2010/main" val="390056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54</a:t>
            </a:fld>
            <a:endParaRPr lang="en-US" dirty="0"/>
          </a:p>
        </p:txBody>
      </p:sp>
      <p:pic>
        <p:nvPicPr>
          <p:cNvPr id="4" name="Picture 3"/>
          <p:cNvPicPr>
            <a:picLocks noChangeAspect="1"/>
          </p:cNvPicPr>
          <p:nvPr/>
        </p:nvPicPr>
        <p:blipFill>
          <a:blip r:embed="rId2"/>
          <a:stretch>
            <a:fillRect/>
          </a:stretch>
        </p:blipFill>
        <p:spPr>
          <a:xfrm>
            <a:off x="127000" y="442608"/>
            <a:ext cx="8888921" cy="5000018"/>
          </a:xfrm>
          <a:prstGeom prst="rect">
            <a:avLst/>
          </a:prstGeom>
        </p:spPr>
      </p:pic>
    </p:spTree>
    <p:extLst>
      <p:ext uri="{BB962C8B-B14F-4D97-AF65-F5344CB8AC3E}">
        <p14:creationId xmlns:p14="http://schemas.microsoft.com/office/powerpoint/2010/main" val="336390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55</a:t>
            </a:fld>
            <a:endParaRPr lang="en-US" dirty="0"/>
          </a:p>
        </p:txBody>
      </p:sp>
      <p:pic>
        <p:nvPicPr>
          <p:cNvPr id="4" name="Picture 3"/>
          <p:cNvPicPr>
            <a:picLocks noChangeAspect="1"/>
          </p:cNvPicPr>
          <p:nvPr/>
        </p:nvPicPr>
        <p:blipFill>
          <a:blip r:embed="rId2"/>
          <a:stretch>
            <a:fillRect/>
          </a:stretch>
        </p:blipFill>
        <p:spPr>
          <a:xfrm>
            <a:off x="151273" y="374516"/>
            <a:ext cx="8854332" cy="4980562"/>
          </a:xfrm>
          <a:prstGeom prst="rect">
            <a:avLst/>
          </a:prstGeom>
        </p:spPr>
      </p:pic>
    </p:spTree>
    <p:extLst>
      <p:ext uri="{BB962C8B-B14F-4D97-AF65-F5344CB8AC3E}">
        <p14:creationId xmlns:p14="http://schemas.microsoft.com/office/powerpoint/2010/main" val="710193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605" y="526211"/>
            <a:ext cx="7772400" cy="672931"/>
          </a:xfrm>
        </p:spPr>
        <p:txBody>
          <a:bodyPr/>
          <a:lstStyle/>
          <a:p>
            <a:endParaRPr lang="en-US"/>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56</a:t>
            </a:fld>
            <a:endParaRPr lang="en-US" dirty="0"/>
          </a:p>
        </p:txBody>
      </p:sp>
      <p:pic>
        <p:nvPicPr>
          <p:cNvPr id="4" name="Picture 3"/>
          <p:cNvPicPr>
            <a:picLocks noChangeAspect="1"/>
          </p:cNvPicPr>
          <p:nvPr/>
        </p:nvPicPr>
        <p:blipFill>
          <a:blip r:embed="rId2"/>
          <a:stretch>
            <a:fillRect/>
          </a:stretch>
        </p:blipFill>
        <p:spPr>
          <a:xfrm>
            <a:off x="153484" y="286967"/>
            <a:ext cx="8802449" cy="4951378"/>
          </a:xfrm>
          <a:prstGeom prst="rect">
            <a:avLst/>
          </a:prstGeom>
        </p:spPr>
      </p:pic>
    </p:spTree>
    <p:extLst>
      <p:ext uri="{BB962C8B-B14F-4D97-AF65-F5344CB8AC3E}">
        <p14:creationId xmlns:p14="http://schemas.microsoft.com/office/powerpoint/2010/main" val="3432844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57</a:t>
            </a:fld>
            <a:endParaRPr lang="en-US" dirty="0"/>
          </a:p>
        </p:txBody>
      </p:sp>
      <p:pic>
        <p:nvPicPr>
          <p:cNvPr id="4" name="Picture 3"/>
          <p:cNvPicPr>
            <a:picLocks noChangeAspect="1"/>
          </p:cNvPicPr>
          <p:nvPr/>
        </p:nvPicPr>
        <p:blipFill>
          <a:blip r:embed="rId2"/>
          <a:stretch>
            <a:fillRect/>
          </a:stretch>
        </p:blipFill>
        <p:spPr>
          <a:xfrm>
            <a:off x="137269" y="267510"/>
            <a:ext cx="8897565" cy="5004881"/>
          </a:xfrm>
          <a:prstGeom prst="rect">
            <a:avLst/>
          </a:prstGeom>
        </p:spPr>
      </p:pic>
    </p:spTree>
    <p:extLst>
      <p:ext uri="{BB962C8B-B14F-4D97-AF65-F5344CB8AC3E}">
        <p14:creationId xmlns:p14="http://schemas.microsoft.com/office/powerpoint/2010/main" val="1421397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308082"/>
            <a:ext cx="8588829" cy="639763"/>
          </a:xfrm>
        </p:spPr>
        <p:txBody>
          <a:bodyPr/>
          <a:lstStyle/>
          <a:p>
            <a:r>
              <a:rPr lang="en-US" sz="3400" dirty="0"/>
              <a:t>Activity Scenario 1</a:t>
            </a:r>
          </a:p>
        </p:txBody>
      </p:sp>
      <p:sp>
        <p:nvSpPr>
          <p:cNvPr id="7" name="Content Placeholder 6"/>
          <p:cNvSpPr>
            <a:spLocks noGrp="1"/>
          </p:cNvSpPr>
          <p:nvPr>
            <p:ph idx="1"/>
          </p:nvPr>
        </p:nvSpPr>
        <p:spPr>
          <a:xfrm>
            <a:off x="430545" y="1217504"/>
            <a:ext cx="4961352" cy="4124194"/>
          </a:xfrm>
        </p:spPr>
        <p:txBody>
          <a:bodyPr/>
          <a:lstStyle/>
          <a:p>
            <a:pPr marL="0" indent="0">
              <a:spcAft>
                <a:spcPts val="2400"/>
              </a:spcAft>
              <a:buNone/>
            </a:pPr>
            <a:r>
              <a:rPr lang="en-US" dirty="0">
                <a:solidFill>
                  <a:schemeClr val="tx2">
                    <a:lumMod val="75000"/>
                    <a:lumOff val="25000"/>
                  </a:schemeClr>
                </a:solidFill>
              </a:rPr>
              <a:t>In August, a hurricane made landfall along the east coast. An eligible private non-profit (PNP) homeless shelter was severely damaged in a declared jurisdiction such that the facility was rendered inaccessible. The PNP owned and operated the facility, and had to relocate temporarily while the damage could be repaired. </a:t>
            </a:r>
            <a:endParaRPr lang="en-US" b="1" dirty="0">
              <a:solidFill>
                <a:schemeClr val="tx2">
                  <a:lumMod val="75000"/>
                  <a:lumOff val="25000"/>
                </a:schemeClr>
              </a:solidFill>
            </a:endParaRPr>
          </a:p>
        </p:txBody>
      </p:sp>
      <p:grpSp>
        <p:nvGrpSpPr>
          <p:cNvPr id="5" name="Group 4" descr="Activity Icon"/>
          <p:cNvGrpSpPr/>
          <p:nvPr/>
        </p:nvGrpSpPr>
        <p:grpSpPr>
          <a:xfrm>
            <a:off x="5418552" y="1174991"/>
            <a:ext cx="3164647" cy="3431925"/>
            <a:chOff x="3340656" y="2232042"/>
            <a:chExt cx="3164647" cy="3431925"/>
          </a:xfrm>
        </p:grpSpPr>
        <p:grpSp>
          <p:nvGrpSpPr>
            <p:cNvPr id="6" name="Group 5"/>
            <p:cNvGrpSpPr/>
            <p:nvPr/>
          </p:nvGrpSpPr>
          <p:grpSpPr>
            <a:xfrm>
              <a:off x="3731477" y="2593393"/>
              <a:ext cx="283341" cy="656403"/>
              <a:chOff x="1243436" y="2427222"/>
              <a:chExt cx="349666" cy="857865"/>
            </a:xfrm>
            <a:solidFill>
              <a:srgbClr val="003366"/>
            </a:solidFill>
          </p:grpSpPr>
          <p:grpSp>
            <p:nvGrpSpPr>
              <p:cNvPr id="110" name="Group 314"/>
              <p:cNvGrpSpPr>
                <a:grpSpLocks/>
              </p:cNvGrpSpPr>
              <p:nvPr/>
            </p:nvGrpSpPr>
            <p:grpSpPr bwMode="auto">
              <a:xfrm>
                <a:off x="1243436" y="2427222"/>
                <a:ext cx="349666" cy="857865"/>
                <a:chOff x="2234" y="3893"/>
                <a:chExt cx="209" cy="513"/>
              </a:xfrm>
              <a:grpFill/>
            </p:grpSpPr>
            <p:sp>
              <p:nvSpPr>
                <p:cNvPr id="112"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13"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11" name="Rectangle 110"/>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9" name="Group 8"/>
            <p:cNvGrpSpPr/>
            <p:nvPr/>
          </p:nvGrpSpPr>
          <p:grpSpPr>
            <a:xfrm>
              <a:off x="4424683" y="2232042"/>
              <a:ext cx="250925" cy="657538"/>
              <a:chOff x="2136404" y="2188054"/>
              <a:chExt cx="309661" cy="859348"/>
            </a:xfrm>
            <a:solidFill>
              <a:srgbClr val="003366"/>
            </a:solidFill>
          </p:grpSpPr>
          <p:sp>
            <p:nvSpPr>
              <p:cNvPr id="108" name="Freeform 313"/>
              <p:cNvSpPr>
                <a:spLocks/>
              </p:cNvSpPr>
              <p:nvPr/>
            </p:nvSpPr>
            <p:spPr bwMode="auto">
              <a:xfrm>
                <a:off x="2136404" y="2188054"/>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9" name="Rectangle 108"/>
              <p:cNvSpPr/>
              <p:nvPr/>
            </p:nvSpPr>
            <p:spPr>
              <a:xfrm>
                <a:off x="225738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0" name="Group 9"/>
            <p:cNvGrpSpPr/>
            <p:nvPr/>
          </p:nvGrpSpPr>
          <p:grpSpPr>
            <a:xfrm>
              <a:off x="5838963" y="2593393"/>
              <a:ext cx="250925" cy="657538"/>
              <a:chOff x="4030518" y="2587657"/>
              <a:chExt cx="309661" cy="859348"/>
            </a:xfrm>
            <a:solidFill>
              <a:srgbClr val="003366"/>
            </a:solidFill>
          </p:grpSpPr>
          <p:sp>
            <p:nvSpPr>
              <p:cNvPr id="106"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7" name="Rectangle 106"/>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1" name="Group 10"/>
            <p:cNvGrpSpPr/>
            <p:nvPr/>
          </p:nvGrpSpPr>
          <p:grpSpPr>
            <a:xfrm>
              <a:off x="5167318" y="2232042"/>
              <a:ext cx="283341" cy="656403"/>
              <a:chOff x="3122829" y="2176995"/>
              <a:chExt cx="349666" cy="857865"/>
            </a:xfrm>
            <a:solidFill>
              <a:srgbClr val="003366"/>
            </a:solidFill>
          </p:grpSpPr>
          <p:grpSp>
            <p:nvGrpSpPr>
              <p:cNvPr id="102" name="Group 314"/>
              <p:cNvGrpSpPr>
                <a:grpSpLocks/>
              </p:cNvGrpSpPr>
              <p:nvPr/>
            </p:nvGrpSpPr>
            <p:grpSpPr bwMode="auto">
              <a:xfrm>
                <a:off x="3122829" y="2176995"/>
                <a:ext cx="349666" cy="857865"/>
                <a:chOff x="2234" y="3893"/>
                <a:chExt cx="209" cy="513"/>
              </a:xfrm>
              <a:grpFill/>
            </p:grpSpPr>
            <p:sp>
              <p:nvSpPr>
                <p:cNvPr id="104"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5"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03" name="Rectangle 102"/>
              <p:cNvSpPr/>
              <p:nvPr/>
            </p:nvSpPr>
            <p:spPr>
              <a:xfrm>
                <a:off x="325780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2" name="Group 11"/>
            <p:cNvGrpSpPr/>
            <p:nvPr/>
          </p:nvGrpSpPr>
          <p:grpSpPr>
            <a:xfrm>
              <a:off x="6238170" y="4051573"/>
              <a:ext cx="250925" cy="657538"/>
              <a:chOff x="4030518" y="2587657"/>
              <a:chExt cx="309661" cy="859348"/>
            </a:xfrm>
            <a:solidFill>
              <a:srgbClr val="003366"/>
            </a:solidFill>
          </p:grpSpPr>
          <p:sp>
            <p:nvSpPr>
              <p:cNvPr id="100"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1" name="Rectangle 100"/>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3" name="Group 12"/>
            <p:cNvGrpSpPr/>
            <p:nvPr/>
          </p:nvGrpSpPr>
          <p:grpSpPr>
            <a:xfrm>
              <a:off x="5183526" y="5006429"/>
              <a:ext cx="250925" cy="657538"/>
              <a:chOff x="4030518" y="2587657"/>
              <a:chExt cx="309661" cy="859348"/>
            </a:xfrm>
            <a:solidFill>
              <a:srgbClr val="003366"/>
            </a:solidFill>
          </p:grpSpPr>
          <p:sp>
            <p:nvSpPr>
              <p:cNvPr id="98"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9" name="Rectangle 98"/>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4" name="Group 13"/>
            <p:cNvGrpSpPr/>
            <p:nvPr/>
          </p:nvGrpSpPr>
          <p:grpSpPr>
            <a:xfrm>
              <a:off x="3747685" y="4651138"/>
              <a:ext cx="250925" cy="657538"/>
              <a:chOff x="4030518" y="2587657"/>
              <a:chExt cx="309661" cy="859348"/>
            </a:xfrm>
            <a:solidFill>
              <a:srgbClr val="003366"/>
            </a:solidFill>
          </p:grpSpPr>
          <p:sp>
            <p:nvSpPr>
              <p:cNvPr id="96"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7" name="Rectangle 96"/>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5" name="Group 14"/>
            <p:cNvGrpSpPr/>
            <p:nvPr/>
          </p:nvGrpSpPr>
          <p:grpSpPr>
            <a:xfrm>
              <a:off x="3354704" y="3198825"/>
              <a:ext cx="250925" cy="657538"/>
              <a:chOff x="4030518" y="2587657"/>
              <a:chExt cx="309661" cy="859348"/>
            </a:xfrm>
            <a:solidFill>
              <a:srgbClr val="003366"/>
            </a:solidFill>
          </p:grpSpPr>
          <p:sp>
            <p:nvSpPr>
              <p:cNvPr id="94"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5" name="Rectangle 94"/>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6" name="Group 15"/>
            <p:cNvGrpSpPr/>
            <p:nvPr/>
          </p:nvGrpSpPr>
          <p:grpSpPr>
            <a:xfrm>
              <a:off x="3340656" y="4052708"/>
              <a:ext cx="283341" cy="656403"/>
              <a:chOff x="1243436" y="2427222"/>
              <a:chExt cx="349666" cy="857865"/>
            </a:xfrm>
            <a:solidFill>
              <a:srgbClr val="003366"/>
            </a:solidFill>
          </p:grpSpPr>
          <p:grpSp>
            <p:nvGrpSpPr>
              <p:cNvPr id="90" name="Group 89"/>
              <p:cNvGrpSpPr>
                <a:grpSpLocks/>
              </p:cNvGrpSpPr>
              <p:nvPr/>
            </p:nvGrpSpPr>
            <p:grpSpPr bwMode="auto">
              <a:xfrm>
                <a:off x="1243436" y="2427222"/>
                <a:ext cx="349666" cy="857865"/>
                <a:chOff x="2234" y="3893"/>
                <a:chExt cx="209" cy="513"/>
              </a:xfrm>
              <a:grpFill/>
            </p:grpSpPr>
            <p:sp>
              <p:nvSpPr>
                <p:cNvPr id="92"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3"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91" name="Rectangle 90"/>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7" name="Group 16"/>
            <p:cNvGrpSpPr/>
            <p:nvPr/>
          </p:nvGrpSpPr>
          <p:grpSpPr>
            <a:xfrm>
              <a:off x="4408474" y="5007564"/>
              <a:ext cx="283341" cy="656403"/>
              <a:chOff x="1243436" y="2427222"/>
              <a:chExt cx="349666" cy="857865"/>
            </a:xfrm>
            <a:solidFill>
              <a:srgbClr val="003366"/>
            </a:solidFill>
          </p:grpSpPr>
          <p:grpSp>
            <p:nvGrpSpPr>
              <p:cNvPr id="86" name="Group 85"/>
              <p:cNvGrpSpPr>
                <a:grpSpLocks/>
              </p:cNvGrpSpPr>
              <p:nvPr/>
            </p:nvGrpSpPr>
            <p:grpSpPr bwMode="auto">
              <a:xfrm>
                <a:off x="1243436" y="2427222"/>
                <a:ext cx="349666" cy="857865"/>
                <a:chOff x="2234" y="3893"/>
                <a:chExt cx="209" cy="513"/>
              </a:xfrm>
              <a:grpFill/>
            </p:grpSpPr>
            <p:sp>
              <p:nvSpPr>
                <p:cNvPr id="88"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9"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7" name="Rectangle 86"/>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8" name="Group 17"/>
            <p:cNvGrpSpPr/>
            <p:nvPr/>
          </p:nvGrpSpPr>
          <p:grpSpPr>
            <a:xfrm>
              <a:off x="5822754" y="4652273"/>
              <a:ext cx="283341" cy="656403"/>
              <a:chOff x="1243436" y="2427222"/>
              <a:chExt cx="349666" cy="857865"/>
            </a:xfrm>
            <a:solidFill>
              <a:srgbClr val="003366"/>
            </a:solidFill>
          </p:grpSpPr>
          <p:grpSp>
            <p:nvGrpSpPr>
              <p:cNvPr id="82" name="Group 81"/>
              <p:cNvGrpSpPr>
                <a:grpSpLocks/>
              </p:cNvGrpSpPr>
              <p:nvPr/>
            </p:nvGrpSpPr>
            <p:grpSpPr bwMode="auto">
              <a:xfrm>
                <a:off x="1243436" y="2427222"/>
                <a:ext cx="349666" cy="857865"/>
                <a:chOff x="2234" y="3893"/>
                <a:chExt cx="209" cy="513"/>
              </a:xfrm>
              <a:grpFill/>
            </p:grpSpPr>
            <p:sp>
              <p:nvSpPr>
                <p:cNvPr id="84"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5"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3" name="Rectangle 82"/>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9" name="Group 18"/>
            <p:cNvGrpSpPr/>
            <p:nvPr/>
          </p:nvGrpSpPr>
          <p:grpSpPr>
            <a:xfrm>
              <a:off x="6221962" y="3199960"/>
              <a:ext cx="283341" cy="656403"/>
              <a:chOff x="1243436" y="2427222"/>
              <a:chExt cx="349666" cy="857865"/>
            </a:xfrm>
            <a:solidFill>
              <a:srgbClr val="003366"/>
            </a:solidFill>
          </p:grpSpPr>
          <p:grpSp>
            <p:nvGrpSpPr>
              <p:cNvPr id="78" name="Group 77"/>
              <p:cNvGrpSpPr>
                <a:grpSpLocks/>
              </p:cNvGrpSpPr>
              <p:nvPr/>
            </p:nvGrpSpPr>
            <p:grpSpPr bwMode="auto">
              <a:xfrm>
                <a:off x="1243436" y="2427222"/>
                <a:ext cx="349666" cy="857865"/>
                <a:chOff x="2234" y="3893"/>
                <a:chExt cx="209" cy="513"/>
              </a:xfrm>
              <a:grpFill/>
            </p:grpSpPr>
            <p:sp>
              <p:nvSpPr>
                <p:cNvPr id="80"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1"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79" name="Rectangle 78"/>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cxnSp>
          <p:nvCxnSpPr>
            <p:cNvPr id="20" name="Straight Connector 19"/>
            <p:cNvCxnSpPr>
              <a:stCxn id="79" idx="2"/>
              <a:endCxn id="109" idx="2"/>
            </p:cNvCxnSpPr>
            <p:nvPr/>
          </p:nvCxnSpPr>
          <p:spPr>
            <a:xfrm flipH="1" flipV="1">
              <a:off x="4551887" y="2550929"/>
              <a:ext cx="1811745" cy="968298"/>
            </a:xfrm>
            <a:prstGeom prst="line">
              <a:avLst/>
            </a:prstGeom>
            <a:noFill/>
            <a:ln w="9525" cap="flat" cmpd="sng" algn="ctr">
              <a:solidFill>
                <a:srgbClr val="968C6D"/>
              </a:solidFill>
              <a:prstDash val="solid"/>
            </a:ln>
            <a:effectLst/>
          </p:spPr>
        </p:cxnSp>
        <p:cxnSp>
          <p:nvCxnSpPr>
            <p:cNvPr id="21" name="Straight Connector 20"/>
            <p:cNvCxnSpPr>
              <a:stCxn id="83" idx="2"/>
              <a:endCxn id="109" idx="2"/>
            </p:cNvCxnSpPr>
            <p:nvPr/>
          </p:nvCxnSpPr>
          <p:spPr>
            <a:xfrm flipH="1" flipV="1">
              <a:off x="4551887" y="2550929"/>
              <a:ext cx="1412538" cy="2420611"/>
            </a:xfrm>
            <a:prstGeom prst="line">
              <a:avLst/>
            </a:prstGeom>
            <a:noFill/>
            <a:ln w="9525" cap="flat" cmpd="sng" algn="ctr">
              <a:solidFill>
                <a:srgbClr val="968C6D"/>
              </a:solidFill>
              <a:prstDash val="solid"/>
            </a:ln>
            <a:effectLst/>
          </p:spPr>
        </p:cxnSp>
        <p:cxnSp>
          <p:nvCxnSpPr>
            <p:cNvPr id="22" name="Straight Connector 21"/>
            <p:cNvCxnSpPr>
              <a:stCxn id="109" idx="2"/>
              <a:endCxn id="107" idx="2"/>
            </p:cNvCxnSpPr>
            <p:nvPr/>
          </p:nvCxnSpPr>
          <p:spPr>
            <a:xfrm>
              <a:off x="4551887" y="2550929"/>
              <a:ext cx="1412538" cy="355090"/>
            </a:xfrm>
            <a:prstGeom prst="line">
              <a:avLst/>
            </a:prstGeom>
            <a:noFill/>
            <a:ln w="9525" cap="flat" cmpd="sng" algn="ctr">
              <a:solidFill>
                <a:srgbClr val="968C6D"/>
              </a:solidFill>
              <a:prstDash val="solid"/>
            </a:ln>
            <a:effectLst/>
          </p:spPr>
        </p:cxnSp>
        <p:cxnSp>
          <p:nvCxnSpPr>
            <p:cNvPr id="23" name="Straight Connector 22"/>
            <p:cNvCxnSpPr>
              <a:stCxn id="101" idx="2"/>
              <a:endCxn id="109" idx="2"/>
            </p:cNvCxnSpPr>
            <p:nvPr/>
          </p:nvCxnSpPr>
          <p:spPr>
            <a:xfrm flipH="1" flipV="1">
              <a:off x="4551887" y="2550929"/>
              <a:ext cx="1811745" cy="1813270"/>
            </a:xfrm>
            <a:prstGeom prst="line">
              <a:avLst/>
            </a:prstGeom>
            <a:noFill/>
            <a:ln w="9525" cap="flat" cmpd="sng" algn="ctr">
              <a:solidFill>
                <a:srgbClr val="968C6D"/>
              </a:solidFill>
              <a:prstDash val="solid"/>
            </a:ln>
            <a:effectLst/>
          </p:spPr>
        </p:cxnSp>
        <p:cxnSp>
          <p:nvCxnSpPr>
            <p:cNvPr id="24" name="Straight Connector 23"/>
            <p:cNvCxnSpPr>
              <a:stCxn id="99" idx="2"/>
              <a:endCxn id="109" idx="2"/>
            </p:cNvCxnSpPr>
            <p:nvPr/>
          </p:nvCxnSpPr>
          <p:spPr>
            <a:xfrm flipH="1" flipV="1">
              <a:off x="4551887" y="2550929"/>
              <a:ext cx="757101" cy="2768125"/>
            </a:xfrm>
            <a:prstGeom prst="line">
              <a:avLst/>
            </a:prstGeom>
            <a:noFill/>
            <a:ln w="9525" cap="flat" cmpd="sng" algn="ctr">
              <a:solidFill>
                <a:srgbClr val="968C6D"/>
              </a:solidFill>
              <a:prstDash val="solid"/>
            </a:ln>
            <a:effectLst/>
          </p:spPr>
        </p:cxnSp>
        <p:cxnSp>
          <p:nvCxnSpPr>
            <p:cNvPr id="25" name="Straight Connector 24"/>
            <p:cNvCxnSpPr>
              <a:stCxn id="87" idx="2"/>
              <a:endCxn id="109" idx="2"/>
            </p:cNvCxnSpPr>
            <p:nvPr/>
          </p:nvCxnSpPr>
          <p:spPr>
            <a:xfrm flipV="1">
              <a:off x="4550145" y="2550929"/>
              <a:ext cx="1742" cy="2775904"/>
            </a:xfrm>
            <a:prstGeom prst="line">
              <a:avLst/>
            </a:prstGeom>
            <a:noFill/>
            <a:ln w="9525" cap="flat" cmpd="sng" algn="ctr">
              <a:solidFill>
                <a:srgbClr val="968C6D"/>
              </a:solidFill>
              <a:prstDash val="solid"/>
            </a:ln>
            <a:effectLst/>
          </p:spPr>
        </p:cxnSp>
        <p:cxnSp>
          <p:nvCxnSpPr>
            <p:cNvPr id="26" name="Straight Connector 25"/>
            <p:cNvCxnSpPr>
              <a:stCxn id="97" idx="2"/>
              <a:endCxn id="109" idx="2"/>
            </p:cNvCxnSpPr>
            <p:nvPr/>
          </p:nvCxnSpPr>
          <p:spPr>
            <a:xfrm flipV="1">
              <a:off x="3873148" y="2550929"/>
              <a:ext cx="678740" cy="2412835"/>
            </a:xfrm>
            <a:prstGeom prst="line">
              <a:avLst/>
            </a:prstGeom>
            <a:noFill/>
            <a:ln w="9525" cap="flat" cmpd="sng" algn="ctr">
              <a:solidFill>
                <a:srgbClr val="968C6D"/>
              </a:solidFill>
              <a:prstDash val="solid"/>
            </a:ln>
            <a:effectLst/>
          </p:spPr>
        </p:cxnSp>
        <p:cxnSp>
          <p:nvCxnSpPr>
            <p:cNvPr id="27" name="Straight Connector 26"/>
            <p:cNvCxnSpPr>
              <a:stCxn id="91" idx="2"/>
              <a:endCxn id="109" idx="2"/>
            </p:cNvCxnSpPr>
            <p:nvPr/>
          </p:nvCxnSpPr>
          <p:spPr>
            <a:xfrm flipV="1">
              <a:off x="3482327" y="2550929"/>
              <a:ext cx="1069561" cy="1821047"/>
            </a:xfrm>
            <a:prstGeom prst="line">
              <a:avLst/>
            </a:prstGeom>
            <a:noFill/>
            <a:ln w="9525" cap="flat" cmpd="sng" algn="ctr">
              <a:solidFill>
                <a:srgbClr val="968C6D"/>
              </a:solidFill>
              <a:prstDash val="solid"/>
            </a:ln>
            <a:effectLst/>
          </p:spPr>
        </p:cxnSp>
        <p:cxnSp>
          <p:nvCxnSpPr>
            <p:cNvPr id="28" name="Straight Connector 27"/>
            <p:cNvCxnSpPr>
              <a:stCxn id="95" idx="2"/>
              <a:endCxn id="109" idx="2"/>
            </p:cNvCxnSpPr>
            <p:nvPr/>
          </p:nvCxnSpPr>
          <p:spPr>
            <a:xfrm flipV="1">
              <a:off x="3480166" y="2550929"/>
              <a:ext cx="1071721" cy="960521"/>
            </a:xfrm>
            <a:prstGeom prst="line">
              <a:avLst/>
            </a:prstGeom>
            <a:noFill/>
            <a:ln w="9525" cap="flat" cmpd="sng" algn="ctr">
              <a:solidFill>
                <a:srgbClr val="968C6D"/>
              </a:solidFill>
              <a:prstDash val="solid"/>
            </a:ln>
            <a:effectLst/>
          </p:spPr>
        </p:cxnSp>
        <p:cxnSp>
          <p:nvCxnSpPr>
            <p:cNvPr id="29" name="Straight Connector 28"/>
            <p:cNvCxnSpPr>
              <a:stCxn id="111" idx="2"/>
              <a:endCxn id="109" idx="2"/>
            </p:cNvCxnSpPr>
            <p:nvPr/>
          </p:nvCxnSpPr>
          <p:spPr>
            <a:xfrm flipV="1">
              <a:off x="3873148" y="2550929"/>
              <a:ext cx="678740" cy="361733"/>
            </a:xfrm>
            <a:prstGeom prst="line">
              <a:avLst/>
            </a:prstGeom>
            <a:noFill/>
            <a:ln w="9525" cap="flat" cmpd="sng" algn="ctr">
              <a:solidFill>
                <a:srgbClr val="968C6D"/>
              </a:solidFill>
              <a:prstDash val="solid"/>
            </a:ln>
            <a:effectLst/>
          </p:spPr>
        </p:cxnSp>
        <p:cxnSp>
          <p:nvCxnSpPr>
            <p:cNvPr id="30" name="Straight Connector 29"/>
            <p:cNvCxnSpPr>
              <a:stCxn id="111" idx="2"/>
              <a:endCxn id="103" idx="2"/>
            </p:cNvCxnSpPr>
            <p:nvPr/>
          </p:nvCxnSpPr>
          <p:spPr>
            <a:xfrm flipV="1">
              <a:off x="3873148" y="2559390"/>
              <a:ext cx="1432715" cy="353270"/>
            </a:xfrm>
            <a:prstGeom prst="line">
              <a:avLst/>
            </a:prstGeom>
            <a:noFill/>
            <a:ln w="9525" cap="flat" cmpd="sng" algn="ctr">
              <a:solidFill>
                <a:srgbClr val="968C6D"/>
              </a:solidFill>
              <a:prstDash val="solid"/>
            </a:ln>
            <a:effectLst/>
          </p:spPr>
        </p:cxnSp>
        <p:cxnSp>
          <p:nvCxnSpPr>
            <p:cNvPr id="31" name="Straight Connector 30"/>
            <p:cNvCxnSpPr>
              <a:stCxn id="111" idx="2"/>
              <a:endCxn id="107" idx="2"/>
            </p:cNvCxnSpPr>
            <p:nvPr/>
          </p:nvCxnSpPr>
          <p:spPr>
            <a:xfrm flipV="1">
              <a:off x="3873148" y="2906019"/>
              <a:ext cx="2091277" cy="6643"/>
            </a:xfrm>
            <a:prstGeom prst="line">
              <a:avLst/>
            </a:prstGeom>
            <a:noFill/>
            <a:ln w="9525" cap="flat" cmpd="sng" algn="ctr">
              <a:solidFill>
                <a:srgbClr val="968C6D"/>
              </a:solidFill>
              <a:prstDash val="solid"/>
            </a:ln>
            <a:effectLst/>
          </p:spPr>
        </p:cxnSp>
        <p:cxnSp>
          <p:nvCxnSpPr>
            <p:cNvPr id="32" name="Straight Connector 31"/>
            <p:cNvCxnSpPr>
              <a:stCxn id="111" idx="2"/>
              <a:endCxn id="79" idx="2"/>
            </p:cNvCxnSpPr>
            <p:nvPr/>
          </p:nvCxnSpPr>
          <p:spPr>
            <a:xfrm>
              <a:off x="3873148" y="2912662"/>
              <a:ext cx="2490485" cy="606565"/>
            </a:xfrm>
            <a:prstGeom prst="line">
              <a:avLst/>
            </a:prstGeom>
            <a:noFill/>
            <a:ln w="9525" cap="flat" cmpd="sng" algn="ctr">
              <a:solidFill>
                <a:srgbClr val="968C6D"/>
              </a:solidFill>
              <a:prstDash val="solid"/>
            </a:ln>
            <a:effectLst/>
          </p:spPr>
        </p:cxnSp>
        <p:cxnSp>
          <p:nvCxnSpPr>
            <p:cNvPr id="33" name="Straight Connector 32"/>
            <p:cNvCxnSpPr>
              <a:stCxn id="111" idx="2"/>
              <a:endCxn id="101" idx="2"/>
            </p:cNvCxnSpPr>
            <p:nvPr/>
          </p:nvCxnSpPr>
          <p:spPr>
            <a:xfrm>
              <a:off x="3873148" y="2912662"/>
              <a:ext cx="2490485" cy="1451537"/>
            </a:xfrm>
            <a:prstGeom prst="line">
              <a:avLst/>
            </a:prstGeom>
            <a:noFill/>
            <a:ln w="9525" cap="flat" cmpd="sng" algn="ctr">
              <a:solidFill>
                <a:srgbClr val="968C6D"/>
              </a:solidFill>
              <a:prstDash val="solid"/>
            </a:ln>
            <a:effectLst/>
          </p:spPr>
        </p:cxnSp>
        <p:cxnSp>
          <p:nvCxnSpPr>
            <p:cNvPr id="34" name="Straight Connector 33"/>
            <p:cNvCxnSpPr>
              <a:stCxn id="111" idx="2"/>
              <a:endCxn id="83" idx="2"/>
            </p:cNvCxnSpPr>
            <p:nvPr/>
          </p:nvCxnSpPr>
          <p:spPr>
            <a:xfrm>
              <a:off x="3873148" y="2912662"/>
              <a:ext cx="2091277" cy="2058879"/>
            </a:xfrm>
            <a:prstGeom prst="line">
              <a:avLst/>
            </a:prstGeom>
            <a:noFill/>
            <a:ln w="9525" cap="flat" cmpd="sng" algn="ctr">
              <a:solidFill>
                <a:srgbClr val="968C6D"/>
              </a:solidFill>
              <a:prstDash val="solid"/>
            </a:ln>
            <a:effectLst/>
          </p:spPr>
        </p:cxnSp>
        <p:cxnSp>
          <p:nvCxnSpPr>
            <p:cNvPr id="35" name="Straight Connector 34"/>
            <p:cNvCxnSpPr>
              <a:stCxn id="111" idx="2"/>
              <a:endCxn id="99" idx="2"/>
            </p:cNvCxnSpPr>
            <p:nvPr/>
          </p:nvCxnSpPr>
          <p:spPr>
            <a:xfrm>
              <a:off x="3873148" y="2912662"/>
              <a:ext cx="1435841" cy="2406393"/>
            </a:xfrm>
            <a:prstGeom prst="line">
              <a:avLst/>
            </a:prstGeom>
            <a:noFill/>
            <a:ln w="9525" cap="flat" cmpd="sng" algn="ctr">
              <a:solidFill>
                <a:srgbClr val="968C6D"/>
              </a:solidFill>
              <a:prstDash val="solid"/>
            </a:ln>
            <a:effectLst/>
          </p:spPr>
        </p:cxnSp>
        <p:cxnSp>
          <p:nvCxnSpPr>
            <p:cNvPr id="36" name="Straight Connector 35"/>
            <p:cNvCxnSpPr>
              <a:stCxn id="111" idx="2"/>
              <a:endCxn id="87" idx="2"/>
            </p:cNvCxnSpPr>
            <p:nvPr/>
          </p:nvCxnSpPr>
          <p:spPr>
            <a:xfrm>
              <a:off x="3873148" y="2912662"/>
              <a:ext cx="676998" cy="2414171"/>
            </a:xfrm>
            <a:prstGeom prst="line">
              <a:avLst/>
            </a:prstGeom>
            <a:noFill/>
            <a:ln w="9525" cap="flat" cmpd="sng" algn="ctr">
              <a:solidFill>
                <a:srgbClr val="968C6D"/>
              </a:solidFill>
              <a:prstDash val="solid"/>
            </a:ln>
            <a:effectLst/>
          </p:spPr>
        </p:cxnSp>
        <p:cxnSp>
          <p:nvCxnSpPr>
            <p:cNvPr id="37" name="Straight Connector 36"/>
            <p:cNvCxnSpPr>
              <a:stCxn id="111" idx="2"/>
              <a:endCxn id="97" idx="2"/>
            </p:cNvCxnSpPr>
            <p:nvPr/>
          </p:nvCxnSpPr>
          <p:spPr>
            <a:xfrm>
              <a:off x="3873148" y="2912662"/>
              <a:ext cx="0" cy="2051102"/>
            </a:xfrm>
            <a:prstGeom prst="line">
              <a:avLst/>
            </a:prstGeom>
            <a:noFill/>
            <a:ln w="9525" cap="flat" cmpd="sng" algn="ctr">
              <a:solidFill>
                <a:srgbClr val="968C6D"/>
              </a:solidFill>
              <a:prstDash val="solid"/>
            </a:ln>
            <a:effectLst/>
          </p:spPr>
        </p:cxnSp>
        <p:cxnSp>
          <p:nvCxnSpPr>
            <p:cNvPr id="38" name="Straight Connector 37"/>
            <p:cNvCxnSpPr>
              <a:stCxn id="111" idx="2"/>
              <a:endCxn id="91" idx="2"/>
            </p:cNvCxnSpPr>
            <p:nvPr/>
          </p:nvCxnSpPr>
          <p:spPr>
            <a:xfrm flipH="1">
              <a:off x="3482327" y="2912662"/>
              <a:ext cx="390821" cy="1459314"/>
            </a:xfrm>
            <a:prstGeom prst="line">
              <a:avLst/>
            </a:prstGeom>
            <a:noFill/>
            <a:ln w="9525" cap="flat" cmpd="sng" algn="ctr">
              <a:solidFill>
                <a:srgbClr val="968C6D"/>
              </a:solidFill>
              <a:prstDash val="solid"/>
            </a:ln>
            <a:effectLst/>
          </p:spPr>
        </p:cxnSp>
        <p:cxnSp>
          <p:nvCxnSpPr>
            <p:cNvPr id="39" name="Straight Connector 38"/>
            <p:cNvCxnSpPr>
              <a:stCxn id="111" idx="2"/>
              <a:endCxn id="95" idx="2"/>
            </p:cNvCxnSpPr>
            <p:nvPr/>
          </p:nvCxnSpPr>
          <p:spPr>
            <a:xfrm flipH="1">
              <a:off x="3480166" y="2912662"/>
              <a:ext cx="392982" cy="598789"/>
            </a:xfrm>
            <a:prstGeom prst="line">
              <a:avLst/>
            </a:prstGeom>
            <a:noFill/>
            <a:ln w="9525" cap="flat" cmpd="sng" algn="ctr">
              <a:solidFill>
                <a:srgbClr val="968C6D"/>
              </a:solidFill>
              <a:prstDash val="solid"/>
            </a:ln>
            <a:effectLst/>
          </p:spPr>
        </p:cxnSp>
        <p:cxnSp>
          <p:nvCxnSpPr>
            <p:cNvPr id="40" name="Straight Connector 39"/>
            <p:cNvCxnSpPr>
              <a:stCxn id="95" idx="2"/>
              <a:endCxn id="103" idx="2"/>
            </p:cNvCxnSpPr>
            <p:nvPr/>
          </p:nvCxnSpPr>
          <p:spPr>
            <a:xfrm flipV="1">
              <a:off x="3480166" y="2559390"/>
              <a:ext cx="1825696" cy="952059"/>
            </a:xfrm>
            <a:prstGeom prst="line">
              <a:avLst/>
            </a:prstGeom>
            <a:noFill/>
            <a:ln w="9525" cap="flat" cmpd="sng" algn="ctr">
              <a:solidFill>
                <a:srgbClr val="968C6D"/>
              </a:solidFill>
              <a:prstDash val="solid"/>
            </a:ln>
            <a:effectLst/>
          </p:spPr>
        </p:cxnSp>
        <p:cxnSp>
          <p:nvCxnSpPr>
            <p:cNvPr id="41" name="Straight Connector 40"/>
            <p:cNvCxnSpPr>
              <a:stCxn id="95" idx="2"/>
              <a:endCxn id="107" idx="2"/>
            </p:cNvCxnSpPr>
            <p:nvPr/>
          </p:nvCxnSpPr>
          <p:spPr>
            <a:xfrm flipV="1">
              <a:off x="3480166" y="2906019"/>
              <a:ext cx="2484259" cy="605431"/>
            </a:xfrm>
            <a:prstGeom prst="line">
              <a:avLst/>
            </a:prstGeom>
            <a:noFill/>
            <a:ln w="9525" cap="flat" cmpd="sng" algn="ctr">
              <a:solidFill>
                <a:srgbClr val="968C6D"/>
              </a:solidFill>
              <a:prstDash val="solid"/>
            </a:ln>
            <a:effectLst/>
          </p:spPr>
        </p:cxnSp>
        <p:cxnSp>
          <p:nvCxnSpPr>
            <p:cNvPr id="42" name="Straight Connector 41"/>
            <p:cNvCxnSpPr>
              <a:stCxn id="95" idx="2"/>
              <a:endCxn id="79" idx="2"/>
            </p:cNvCxnSpPr>
            <p:nvPr/>
          </p:nvCxnSpPr>
          <p:spPr>
            <a:xfrm>
              <a:off x="3480166" y="3511450"/>
              <a:ext cx="2883466" cy="7777"/>
            </a:xfrm>
            <a:prstGeom prst="line">
              <a:avLst/>
            </a:prstGeom>
            <a:noFill/>
            <a:ln w="9525" cap="flat" cmpd="sng" algn="ctr">
              <a:solidFill>
                <a:srgbClr val="968C6D"/>
              </a:solidFill>
              <a:prstDash val="solid"/>
            </a:ln>
            <a:effectLst/>
          </p:spPr>
        </p:cxnSp>
        <p:cxnSp>
          <p:nvCxnSpPr>
            <p:cNvPr id="43" name="Straight Connector 42"/>
            <p:cNvCxnSpPr>
              <a:stCxn id="95" idx="2"/>
              <a:endCxn id="101" idx="2"/>
            </p:cNvCxnSpPr>
            <p:nvPr/>
          </p:nvCxnSpPr>
          <p:spPr>
            <a:xfrm>
              <a:off x="3480166" y="3511450"/>
              <a:ext cx="2883466" cy="852749"/>
            </a:xfrm>
            <a:prstGeom prst="line">
              <a:avLst/>
            </a:prstGeom>
            <a:noFill/>
            <a:ln w="9525" cap="flat" cmpd="sng" algn="ctr">
              <a:solidFill>
                <a:srgbClr val="968C6D"/>
              </a:solidFill>
              <a:prstDash val="solid"/>
            </a:ln>
            <a:effectLst/>
          </p:spPr>
        </p:cxnSp>
        <p:cxnSp>
          <p:nvCxnSpPr>
            <p:cNvPr id="44" name="Straight Connector 43"/>
            <p:cNvCxnSpPr>
              <a:stCxn id="95" idx="2"/>
              <a:endCxn id="83" idx="2"/>
            </p:cNvCxnSpPr>
            <p:nvPr/>
          </p:nvCxnSpPr>
          <p:spPr>
            <a:xfrm>
              <a:off x="3480166" y="3511450"/>
              <a:ext cx="2484259" cy="1460090"/>
            </a:xfrm>
            <a:prstGeom prst="line">
              <a:avLst/>
            </a:prstGeom>
            <a:noFill/>
            <a:ln w="9525" cap="flat" cmpd="sng" algn="ctr">
              <a:solidFill>
                <a:srgbClr val="968C6D"/>
              </a:solidFill>
              <a:prstDash val="solid"/>
            </a:ln>
            <a:effectLst/>
          </p:spPr>
        </p:cxnSp>
        <p:cxnSp>
          <p:nvCxnSpPr>
            <p:cNvPr id="45" name="Straight Connector 44"/>
            <p:cNvCxnSpPr>
              <a:stCxn id="95" idx="2"/>
              <a:endCxn id="99" idx="2"/>
            </p:cNvCxnSpPr>
            <p:nvPr/>
          </p:nvCxnSpPr>
          <p:spPr>
            <a:xfrm>
              <a:off x="3480166" y="3511450"/>
              <a:ext cx="1828822" cy="1807604"/>
            </a:xfrm>
            <a:prstGeom prst="line">
              <a:avLst/>
            </a:prstGeom>
            <a:noFill/>
            <a:ln w="9525" cap="flat" cmpd="sng" algn="ctr">
              <a:solidFill>
                <a:srgbClr val="968C6D"/>
              </a:solidFill>
              <a:prstDash val="solid"/>
            </a:ln>
            <a:effectLst/>
          </p:spPr>
        </p:cxnSp>
        <p:cxnSp>
          <p:nvCxnSpPr>
            <p:cNvPr id="46" name="Straight Connector 45"/>
            <p:cNvCxnSpPr>
              <a:stCxn id="95" idx="2"/>
              <a:endCxn id="87" idx="2"/>
            </p:cNvCxnSpPr>
            <p:nvPr/>
          </p:nvCxnSpPr>
          <p:spPr>
            <a:xfrm>
              <a:off x="3480166" y="3511450"/>
              <a:ext cx="1069979" cy="1815382"/>
            </a:xfrm>
            <a:prstGeom prst="line">
              <a:avLst/>
            </a:prstGeom>
            <a:noFill/>
            <a:ln w="9525" cap="flat" cmpd="sng" algn="ctr">
              <a:solidFill>
                <a:srgbClr val="968C6D"/>
              </a:solidFill>
              <a:prstDash val="solid"/>
            </a:ln>
            <a:effectLst/>
          </p:spPr>
        </p:cxnSp>
        <p:cxnSp>
          <p:nvCxnSpPr>
            <p:cNvPr id="47" name="Straight Connector 46"/>
            <p:cNvCxnSpPr>
              <a:stCxn id="95" idx="2"/>
              <a:endCxn id="97" idx="2"/>
            </p:cNvCxnSpPr>
            <p:nvPr/>
          </p:nvCxnSpPr>
          <p:spPr>
            <a:xfrm>
              <a:off x="3480166" y="3511450"/>
              <a:ext cx="392982" cy="1452313"/>
            </a:xfrm>
            <a:prstGeom prst="line">
              <a:avLst/>
            </a:prstGeom>
            <a:noFill/>
            <a:ln w="9525" cap="flat" cmpd="sng" algn="ctr">
              <a:solidFill>
                <a:srgbClr val="968C6D"/>
              </a:solidFill>
              <a:prstDash val="solid"/>
            </a:ln>
            <a:effectLst/>
          </p:spPr>
        </p:cxnSp>
        <p:cxnSp>
          <p:nvCxnSpPr>
            <p:cNvPr id="48" name="Straight Connector 47"/>
            <p:cNvCxnSpPr>
              <a:stCxn id="91" idx="2"/>
              <a:endCxn id="87" idx="2"/>
            </p:cNvCxnSpPr>
            <p:nvPr/>
          </p:nvCxnSpPr>
          <p:spPr>
            <a:xfrm>
              <a:off x="3482327" y="4371976"/>
              <a:ext cx="1067818" cy="954856"/>
            </a:xfrm>
            <a:prstGeom prst="line">
              <a:avLst/>
            </a:prstGeom>
            <a:noFill/>
            <a:ln w="9525" cap="flat" cmpd="sng" algn="ctr">
              <a:solidFill>
                <a:srgbClr val="968C6D"/>
              </a:solidFill>
              <a:prstDash val="solid"/>
            </a:ln>
            <a:effectLst/>
          </p:spPr>
        </p:cxnSp>
        <p:cxnSp>
          <p:nvCxnSpPr>
            <p:cNvPr id="49" name="Straight Connector 48"/>
            <p:cNvCxnSpPr>
              <a:stCxn id="91" idx="2"/>
              <a:endCxn id="99" idx="2"/>
            </p:cNvCxnSpPr>
            <p:nvPr/>
          </p:nvCxnSpPr>
          <p:spPr>
            <a:xfrm>
              <a:off x="3482327" y="4371976"/>
              <a:ext cx="1826662" cy="947079"/>
            </a:xfrm>
            <a:prstGeom prst="line">
              <a:avLst/>
            </a:prstGeom>
            <a:noFill/>
            <a:ln w="9525" cap="flat" cmpd="sng" algn="ctr">
              <a:solidFill>
                <a:srgbClr val="968C6D"/>
              </a:solidFill>
              <a:prstDash val="solid"/>
            </a:ln>
            <a:effectLst/>
          </p:spPr>
        </p:cxnSp>
        <p:cxnSp>
          <p:nvCxnSpPr>
            <p:cNvPr id="50" name="Straight Connector 49"/>
            <p:cNvCxnSpPr>
              <a:stCxn id="91" idx="2"/>
              <a:endCxn id="83" idx="2"/>
            </p:cNvCxnSpPr>
            <p:nvPr/>
          </p:nvCxnSpPr>
          <p:spPr>
            <a:xfrm>
              <a:off x="3482327" y="4371976"/>
              <a:ext cx="2482098" cy="599565"/>
            </a:xfrm>
            <a:prstGeom prst="line">
              <a:avLst/>
            </a:prstGeom>
            <a:noFill/>
            <a:ln w="9525" cap="flat" cmpd="sng" algn="ctr">
              <a:solidFill>
                <a:srgbClr val="968C6D"/>
              </a:solidFill>
              <a:prstDash val="solid"/>
            </a:ln>
            <a:effectLst/>
          </p:spPr>
        </p:cxnSp>
        <p:cxnSp>
          <p:nvCxnSpPr>
            <p:cNvPr id="51" name="Straight Connector 50"/>
            <p:cNvCxnSpPr>
              <a:stCxn id="91" idx="2"/>
              <a:endCxn id="101" idx="2"/>
            </p:cNvCxnSpPr>
            <p:nvPr/>
          </p:nvCxnSpPr>
          <p:spPr>
            <a:xfrm flipV="1">
              <a:off x="3482327" y="4364199"/>
              <a:ext cx="2881306" cy="7777"/>
            </a:xfrm>
            <a:prstGeom prst="line">
              <a:avLst/>
            </a:prstGeom>
            <a:noFill/>
            <a:ln w="9525" cap="flat" cmpd="sng" algn="ctr">
              <a:solidFill>
                <a:srgbClr val="968C6D"/>
              </a:solidFill>
              <a:prstDash val="solid"/>
            </a:ln>
            <a:effectLst/>
          </p:spPr>
        </p:cxnSp>
        <p:cxnSp>
          <p:nvCxnSpPr>
            <p:cNvPr id="52" name="Straight Connector 51"/>
            <p:cNvCxnSpPr>
              <a:stCxn id="91" idx="2"/>
              <a:endCxn id="79" idx="2"/>
            </p:cNvCxnSpPr>
            <p:nvPr/>
          </p:nvCxnSpPr>
          <p:spPr>
            <a:xfrm flipV="1">
              <a:off x="3482327" y="3519227"/>
              <a:ext cx="2881306" cy="852749"/>
            </a:xfrm>
            <a:prstGeom prst="line">
              <a:avLst/>
            </a:prstGeom>
            <a:noFill/>
            <a:ln w="9525" cap="flat" cmpd="sng" algn="ctr">
              <a:solidFill>
                <a:srgbClr val="968C6D"/>
              </a:solidFill>
              <a:prstDash val="solid"/>
            </a:ln>
            <a:effectLst/>
          </p:spPr>
        </p:cxnSp>
        <p:cxnSp>
          <p:nvCxnSpPr>
            <p:cNvPr id="53" name="Straight Connector 52"/>
            <p:cNvCxnSpPr>
              <a:stCxn id="91" idx="2"/>
              <a:endCxn id="107" idx="2"/>
            </p:cNvCxnSpPr>
            <p:nvPr/>
          </p:nvCxnSpPr>
          <p:spPr>
            <a:xfrm flipV="1">
              <a:off x="3482327" y="2906019"/>
              <a:ext cx="2482098" cy="1465957"/>
            </a:xfrm>
            <a:prstGeom prst="line">
              <a:avLst/>
            </a:prstGeom>
            <a:noFill/>
            <a:ln w="9525" cap="flat" cmpd="sng" algn="ctr">
              <a:solidFill>
                <a:srgbClr val="968C6D"/>
              </a:solidFill>
              <a:prstDash val="solid"/>
            </a:ln>
            <a:effectLst/>
          </p:spPr>
        </p:cxnSp>
        <p:cxnSp>
          <p:nvCxnSpPr>
            <p:cNvPr id="54" name="Straight Connector 53"/>
            <p:cNvCxnSpPr>
              <a:stCxn id="91" idx="2"/>
              <a:endCxn id="103" idx="2"/>
            </p:cNvCxnSpPr>
            <p:nvPr/>
          </p:nvCxnSpPr>
          <p:spPr>
            <a:xfrm flipV="1">
              <a:off x="3482327" y="2559390"/>
              <a:ext cx="1823535" cy="1812586"/>
            </a:xfrm>
            <a:prstGeom prst="line">
              <a:avLst/>
            </a:prstGeom>
            <a:noFill/>
            <a:ln w="9525" cap="flat" cmpd="sng" algn="ctr">
              <a:solidFill>
                <a:srgbClr val="968C6D"/>
              </a:solidFill>
              <a:prstDash val="solid"/>
            </a:ln>
            <a:effectLst/>
          </p:spPr>
        </p:cxnSp>
        <p:cxnSp>
          <p:nvCxnSpPr>
            <p:cNvPr id="55" name="Straight Connector 54"/>
            <p:cNvCxnSpPr>
              <a:stCxn id="97" idx="2"/>
              <a:endCxn id="103" idx="2"/>
            </p:cNvCxnSpPr>
            <p:nvPr/>
          </p:nvCxnSpPr>
          <p:spPr>
            <a:xfrm flipV="1">
              <a:off x="3873148" y="2559390"/>
              <a:ext cx="1432715" cy="2404372"/>
            </a:xfrm>
            <a:prstGeom prst="line">
              <a:avLst/>
            </a:prstGeom>
            <a:noFill/>
            <a:ln w="9525" cap="flat" cmpd="sng" algn="ctr">
              <a:solidFill>
                <a:srgbClr val="968C6D"/>
              </a:solidFill>
              <a:prstDash val="solid"/>
            </a:ln>
            <a:effectLst/>
          </p:spPr>
        </p:cxnSp>
        <p:cxnSp>
          <p:nvCxnSpPr>
            <p:cNvPr id="56" name="Straight Connector 55"/>
            <p:cNvCxnSpPr>
              <a:stCxn id="97" idx="2"/>
              <a:endCxn id="107" idx="2"/>
            </p:cNvCxnSpPr>
            <p:nvPr/>
          </p:nvCxnSpPr>
          <p:spPr>
            <a:xfrm flipV="1">
              <a:off x="3873148" y="2906019"/>
              <a:ext cx="2091277" cy="2057745"/>
            </a:xfrm>
            <a:prstGeom prst="line">
              <a:avLst/>
            </a:prstGeom>
            <a:noFill/>
            <a:ln w="9525" cap="flat" cmpd="sng" algn="ctr">
              <a:solidFill>
                <a:srgbClr val="968C6D"/>
              </a:solidFill>
              <a:prstDash val="solid"/>
            </a:ln>
            <a:effectLst/>
          </p:spPr>
        </p:cxnSp>
        <p:cxnSp>
          <p:nvCxnSpPr>
            <p:cNvPr id="57" name="Straight Connector 56"/>
            <p:cNvCxnSpPr>
              <a:stCxn id="97" idx="2"/>
              <a:endCxn id="79" idx="2"/>
            </p:cNvCxnSpPr>
            <p:nvPr/>
          </p:nvCxnSpPr>
          <p:spPr>
            <a:xfrm flipV="1">
              <a:off x="3873148" y="3519227"/>
              <a:ext cx="2490485" cy="1444537"/>
            </a:xfrm>
            <a:prstGeom prst="line">
              <a:avLst/>
            </a:prstGeom>
            <a:noFill/>
            <a:ln w="9525" cap="flat" cmpd="sng" algn="ctr">
              <a:solidFill>
                <a:srgbClr val="968C6D"/>
              </a:solidFill>
              <a:prstDash val="solid"/>
            </a:ln>
            <a:effectLst/>
          </p:spPr>
        </p:cxnSp>
        <p:cxnSp>
          <p:nvCxnSpPr>
            <p:cNvPr id="58" name="Straight Connector 57"/>
            <p:cNvCxnSpPr>
              <a:stCxn id="97" idx="2"/>
              <a:endCxn id="101" idx="2"/>
            </p:cNvCxnSpPr>
            <p:nvPr/>
          </p:nvCxnSpPr>
          <p:spPr>
            <a:xfrm flipV="1">
              <a:off x="3873148" y="4364199"/>
              <a:ext cx="2490485" cy="599565"/>
            </a:xfrm>
            <a:prstGeom prst="line">
              <a:avLst/>
            </a:prstGeom>
            <a:noFill/>
            <a:ln w="9525" cap="flat" cmpd="sng" algn="ctr">
              <a:solidFill>
                <a:srgbClr val="968C6D"/>
              </a:solidFill>
              <a:prstDash val="solid"/>
            </a:ln>
            <a:effectLst/>
          </p:spPr>
        </p:cxnSp>
        <p:cxnSp>
          <p:nvCxnSpPr>
            <p:cNvPr id="59" name="Straight Connector 58"/>
            <p:cNvCxnSpPr>
              <a:stCxn id="87" idx="2"/>
              <a:endCxn id="101" idx="2"/>
            </p:cNvCxnSpPr>
            <p:nvPr/>
          </p:nvCxnSpPr>
          <p:spPr>
            <a:xfrm flipV="1">
              <a:off x="4550145" y="4364199"/>
              <a:ext cx="1813487" cy="962633"/>
            </a:xfrm>
            <a:prstGeom prst="line">
              <a:avLst/>
            </a:prstGeom>
            <a:noFill/>
            <a:ln w="9525" cap="flat" cmpd="sng" algn="ctr">
              <a:solidFill>
                <a:srgbClr val="968C6D"/>
              </a:solidFill>
              <a:prstDash val="solid"/>
            </a:ln>
            <a:effectLst/>
          </p:spPr>
        </p:cxnSp>
        <p:cxnSp>
          <p:nvCxnSpPr>
            <p:cNvPr id="60" name="Straight Connector 59"/>
            <p:cNvCxnSpPr>
              <a:stCxn id="97" idx="2"/>
              <a:endCxn id="83" idx="2"/>
            </p:cNvCxnSpPr>
            <p:nvPr/>
          </p:nvCxnSpPr>
          <p:spPr>
            <a:xfrm>
              <a:off x="3873148" y="4963764"/>
              <a:ext cx="2091277" cy="7777"/>
            </a:xfrm>
            <a:prstGeom prst="line">
              <a:avLst/>
            </a:prstGeom>
            <a:noFill/>
            <a:ln w="9525" cap="flat" cmpd="sng" algn="ctr">
              <a:solidFill>
                <a:srgbClr val="968C6D"/>
              </a:solidFill>
              <a:prstDash val="solid"/>
            </a:ln>
            <a:effectLst/>
          </p:spPr>
        </p:cxnSp>
        <p:cxnSp>
          <p:nvCxnSpPr>
            <p:cNvPr id="61" name="Straight Connector 60"/>
            <p:cNvCxnSpPr>
              <a:stCxn id="97" idx="2"/>
              <a:endCxn id="99" idx="2"/>
            </p:cNvCxnSpPr>
            <p:nvPr/>
          </p:nvCxnSpPr>
          <p:spPr>
            <a:xfrm>
              <a:off x="3873148" y="4963764"/>
              <a:ext cx="1435841" cy="355291"/>
            </a:xfrm>
            <a:prstGeom prst="line">
              <a:avLst/>
            </a:prstGeom>
            <a:noFill/>
            <a:ln w="9525" cap="flat" cmpd="sng" algn="ctr">
              <a:solidFill>
                <a:srgbClr val="968C6D"/>
              </a:solidFill>
              <a:prstDash val="solid"/>
            </a:ln>
            <a:effectLst/>
          </p:spPr>
        </p:cxnSp>
        <p:cxnSp>
          <p:nvCxnSpPr>
            <p:cNvPr id="62" name="Straight Connector 61"/>
            <p:cNvCxnSpPr>
              <a:stCxn id="87" idx="2"/>
              <a:endCxn id="83" idx="2"/>
            </p:cNvCxnSpPr>
            <p:nvPr/>
          </p:nvCxnSpPr>
          <p:spPr>
            <a:xfrm flipV="1">
              <a:off x="4550145" y="4971539"/>
              <a:ext cx="1414279" cy="355291"/>
            </a:xfrm>
            <a:prstGeom prst="line">
              <a:avLst/>
            </a:prstGeom>
            <a:noFill/>
            <a:ln w="9525" cap="flat" cmpd="sng" algn="ctr">
              <a:solidFill>
                <a:srgbClr val="968C6D"/>
              </a:solidFill>
              <a:prstDash val="solid"/>
            </a:ln>
            <a:effectLst/>
          </p:spPr>
        </p:cxnSp>
        <p:cxnSp>
          <p:nvCxnSpPr>
            <p:cNvPr id="63" name="Straight Connector 62"/>
            <p:cNvCxnSpPr>
              <a:stCxn id="87" idx="2"/>
              <a:endCxn id="79" idx="2"/>
            </p:cNvCxnSpPr>
            <p:nvPr/>
          </p:nvCxnSpPr>
          <p:spPr>
            <a:xfrm flipV="1">
              <a:off x="4550145" y="3519227"/>
              <a:ext cx="1813487" cy="1807604"/>
            </a:xfrm>
            <a:prstGeom prst="line">
              <a:avLst/>
            </a:prstGeom>
            <a:noFill/>
            <a:ln w="9525" cap="flat" cmpd="sng" algn="ctr">
              <a:solidFill>
                <a:srgbClr val="968C6D"/>
              </a:solidFill>
              <a:prstDash val="solid"/>
            </a:ln>
            <a:effectLst/>
          </p:spPr>
        </p:cxnSp>
        <p:cxnSp>
          <p:nvCxnSpPr>
            <p:cNvPr id="64" name="Straight Connector 63"/>
            <p:cNvCxnSpPr>
              <a:stCxn id="87" idx="2"/>
              <a:endCxn id="107" idx="2"/>
            </p:cNvCxnSpPr>
            <p:nvPr/>
          </p:nvCxnSpPr>
          <p:spPr>
            <a:xfrm flipV="1">
              <a:off x="4550145" y="2906019"/>
              <a:ext cx="1414279" cy="2420812"/>
            </a:xfrm>
            <a:prstGeom prst="line">
              <a:avLst/>
            </a:prstGeom>
            <a:noFill/>
            <a:ln w="9525" cap="flat" cmpd="sng" algn="ctr">
              <a:solidFill>
                <a:srgbClr val="968C6D"/>
              </a:solidFill>
              <a:prstDash val="solid"/>
            </a:ln>
            <a:effectLst/>
          </p:spPr>
        </p:cxnSp>
        <p:cxnSp>
          <p:nvCxnSpPr>
            <p:cNvPr id="65" name="Straight Connector 64"/>
            <p:cNvCxnSpPr>
              <a:stCxn id="87" idx="2"/>
              <a:endCxn id="103" idx="2"/>
            </p:cNvCxnSpPr>
            <p:nvPr/>
          </p:nvCxnSpPr>
          <p:spPr>
            <a:xfrm flipV="1">
              <a:off x="4550145" y="2559390"/>
              <a:ext cx="755717" cy="2767440"/>
            </a:xfrm>
            <a:prstGeom prst="line">
              <a:avLst/>
            </a:prstGeom>
            <a:noFill/>
            <a:ln w="9525" cap="flat" cmpd="sng" algn="ctr">
              <a:solidFill>
                <a:srgbClr val="968C6D"/>
              </a:solidFill>
              <a:prstDash val="solid"/>
            </a:ln>
            <a:effectLst/>
          </p:spPr>
        </p:cxnSp>
        <p:cxnSp>
          <p:nvCxnSpPr>
            <p:cNvPr id="66" name="Straight Connector 65"/>
            <p:cNvCxnSpPr>
              <a:stCxn id="99" idx="2"/>
              <a:endCxn id="101" idx="2"/>
            </p:cNvCxnSpPr>
            <p:nvPr/>
          </p:nvCxnSpPr>
          <p:spPr>
            <a:xfrm flipV="1">
              <a:off x="5308988" y="4364199"/>
              <a:ext cx="1054644" cy="954856"/>
            </a:xfrm>
            <a:prstGeom prst="line">
              <a:avLst/>
            </a:prstGeom>
            <a:noFill/>
            <a:ln w="9525" cap="flat" cmpd="sng" algn="ctr">
              <a:solidFill>
                <a:srgbClr val="968C6D"/>
              </a:solidFill>
              <a:prstDash val="solid"/>
            </a:ln>
            <a:effectLst/>
          </p:spPr>
        </p:cxnSp>
        <p:cxnSp>
          <p:nvCxnSpPr>
            <p:cNvPr id="67" name="Straight Connector 66"/>
            <p:cNvCxnSpPr>
              <a:stCxn id="99" idx="2"/>
            </p:cNvCxnSpPr>
            <p:nvPr/>
          </p:nvCxnSpPr>
          <p:spPr>
            <a:xfrm flipV="1">
              <a:off x="5308988" y="3523659"/>
              <a:ext cx="1042225" cy="1795396"/>
            </a:xfrm>
            <a:prstGeom prst="line">
              <a:avLst/>
            </a:prstGeom>
            <a:noFill/>
            <a:ln w="9525" cap="flat" cmpd="sng" algn="ctr">
              <a:solidFill>
                <a:srgbClr val="968C6D"/>
              </a:solidFill>
              <a:prstDash val="solid"/>
            </a:ln>
            <a:effectLst/>
          </p:spPr>
        </p:cxnSp>
        <p:cxnSp>
          <p:nvCxnSpPr>
            <p:cNvPr id="68" name="Straight Connector 67"/>
            <p:cNvCxnSpPr>
              <a:stCxn id="99" idx="2"/>
              <a:endCxn id="107" idx="2"/>
            </p:cNvCxnSpPr>
            <p:nvPr/>
          </p:nvCxnSpPr>
          <p:spPr>
            <a:xfrm flipV="1">
              <a:off x="5308988" y="2906019"/>
              <a:ext cx="655437" cy="2413036"/>
            </a:xfrm>
            <a:prstGeom prst="line">
              <a:avLst/>
            </a:prstGeom>
            <a:noFill/>
            <a:ln w="9525" cap="flat" cmpd="sng" algn="ctr">
              <a:solidFill>
                <a:srgbClr val="968C6D"/>
              </a:solidFill>
              <a:prstDash val="solid"/>
            </a:ln>
            <a:effectLst/>
          </p:spPr>
        </p:cxnSp>
        <p:cxnSp>
          <p:nvCxnSpPr>
            <p:cNvPr id="69" name="Straight Connector 68"/>
            <p:cNvCxnSpPr>
              <a:stCxn id="99" idx="2"/>
              <a:endCxn id="103" idx="2"/>
            </p:cNvCxnSpPr>
            <p:nvPr/>
          </p:nvCxnSpPr>
          <p:spPr>
            <a:xfrm flipH="1" flipV="1">
              <a:off x="5305862" y="2559390"/>
              <a:ext cx="3126" cy="2759664"/>
            </a:xfrm>
            <a:prstGeom prst="line">
              <a:avLst/>
            </a:prstGeom>
            <a:noFill/>
            <a:ln w="9525" cap="flat" cmpd="sng" algn="ctr">
              <a:solidFill>
                <a:srgbClr val="968C6D"/>
              </a:solidFill>
              <a:prstDash val="solid"/>
            </a:ln>
            <a:effectLst/>
          </p:spPr>
        </p:cxnSp>
        <p:cxnSp>
          <p:nvCxnSpPr>
            <p:cNvPr id="70" name="Straight Connector 69"/>
            <p:cNvCxnSpPr>
              <a:stCxn id="83" idx="2"/>
              <a:endCxn id="107" idx="2"/>
            </p:cNvCxnSpPr>
            <p:nvPr/>
          </p:nvCxnSpPr>
          <p:spPr>
            <a:xfrm flipV="1">
              <a:off x="5964425" y="2906019"/>
              <a:ext cx="0" cy="2065521"/>
            </a:xfrm>
            <a:prstGeom prst="line">
              <a:avLst/>
            </a:prstGeom>
            <a:noFill/>
            <a:ln w="9525" cap="flat" cmpd="sng" algn="ctr">
              <a:solidFill>
                <a:srgbClr val="968C6D"/>
              </a:solidFill>
              <a:prstDash val="solid"/>
            </a:ln>
            <a:effectLst/>
          </p:spPr>
        </p:cxnSp>
        <p:cxnSp>
          <p:nvCxnSpPr>
            <p:cNvPr id="71" name="Straight Connector 70"/>
            <p:cNvCxnSpPr>
              <a:stCxn id="83" idx="2"/>
              <a:endCxn id="79" idx="2"/>
            </p:cNvCxnSpPr>
            <p:nvPr/>
          </p:nvCxnSpPr>
          <p:spPr>
            <a:xfrm flipV="1">
              <a:off x="5964425" y="3519227"/>
              <a:ext cx="399207" cy="1452313"/>
            </a:xfrm>
            <a:prstGeom prst="line">
              <a:avLst/>
            </a:prstGeom>
            <a:noFill/>
            <a:ln w="9525" cap="flat" cmpd="sng" algn="ctr">
              <a:solidFill>
                <a:srgbClr val="968C6D"/>
              </a:solidFill>
              <a:prstDash val="solid"/>
            </a:ln>
            <a:effectLst/>
          </p:spPr>
        </p:cxnSp>
        <p:cxnSp>
          <p:nvCxnSpPr>
            <p:cNvPr id="72" name="Straight Connector 71"/>
            <p:cNvCxnSpPr>
              <a:stCxn id="83" idx="2"/>
              <a:endCxn id="103" idx="2"/>
            </p:cNvCxnSpPr>
            <p:nvPr/>
          </p:nvCxnSpPr>
          <p:spPr>
            <a:xfrm flipH="1" flipV="1">
              <a:off x="5305862" y="2559390"/>
              <a:ext cx="658563" cy="2412150"/>
            </a:xfrm>
            <a:prstGeom prst="line">
              <a:avLst/>
            </a:prstGeom>
            <a:noFill/>
            <a:ln w="9525" cap="flat" cmpd="sng" algn="ctr">
              <a:solidFill>
                <a:srgbClr val="968C6D"/>
              </a:solidFill>
              <a:prstDash val="solid"/>
            </a:ln>
            <a:effectLst/>
          </p:spPr>
        </p:cxnSp>
        <p:cxnSp>
          <p:nvCxnSpPr>
            <p:cNvPr id="73" name="Straight Connector 72"/>
            <p:cNvCxnSpPr>
              <a:stCxn id="101" idx="2"/>
              <a:endCxn id="107" idx="2"/>
            </p:cNvCxnSpPr>
            <p:nvPr/>
          </p:nvCxnSpPr>
          <p:spPr>
            <a:xfrm flipH="1" flipV="1">
              <a:off x="5964425" y="2906019"/>
              <a:ext cx="399207" cy="1458180"/>
            </a:xfrm>
            <a:prstGeom prst="line">
              <a:avLst/>
            </a:prstGeom>
            <a:noFill/>
            <a:ln w="9525" cap="flat" cmpd="sng" algn="ctr">
              <a:solidFill>
                <a:srgbClr val="968C6D"/>
              </a:solidFill>
              <a:prstDash val="solid"/>
            </a:ln>
            <a:effectLst/>
          </p:spPr>
        </p:cxnSp>
        <p:cxnSp>
          <p:nvCxnSpPr>
            <p:cNvPr id="74" name="Straight Connector 73"/>
            <p:cNvCxnSpPr>
              <a:stCxn id="101" idx="2"/>
              <a:endCxn id="103" idx="2"/>
            </p:cNvCxnSpPr>
            <p:nvPr/>
          </p:nvCxnSpPr>
          <p:spPr>
            <a:xfrm flipH="1" flipV="1">
              <a:off x="5305862" y="2559390"/>
              <a:ext cx="1057770" cy="1804807"/>
            </a:xfrm>
            <a:prstGeom prst="line">
              <a:avLst/>
            </a:prstGeom>
            <a:noFill/>
            <a:ln w="9525" cap="flat" cmpd="sng" algn="ctr">
              <a:solidFill>
                <a:srgbClr val="968C6D"/>
              </a:solidFill>
              <a:prstDash val="solid"/>
            </a:ln>
            <a:effectLst/>
          </p:spPr>
        </p:cxnSp>
        <p:sp>
          <p:nvSpPr>
            <p:cNvPr id="75" name="Oval 74"/>
            <p:cNvSpPr/>
            <p:nvPr/>
          </p:nvSpPr>
          <p:spPr bwMode="auto">
            <a:xfrm>
              <a:off x="4360852" y="3540740"/>
              <a:ext cx="1134302" cy="801943"/>
            </a:xfrm>
            <a:prstGeom prst="ellipse">
              <a:avLst/>
            </a:prstGeom>
            <a:solidFill>
              <a:schemeClr val="bg1"/>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cxnSp>
          <p:nvCxnSpPr>
            <p:cNvPr id="76" name="Straight Connector 75"/>
            <p:cNvCxnSpPr>
              <a:stCxn id="103" idx="2"/>
              <a:endCxn id="79" idx="2"/>
            </p:cNvCxnSpPr>
            <p:nvPr/>
          </p:nvCxnSpPr>
          <p:spPr>
            <a:xfrm>
              <a:off x="5305862" y="2559390"/>
              <a:ext cx="1057770" cy="959837"/>
            </a:xfrm>
            <a:prstGeom prst="line">
              <a:avLst/>
            </a:prstGeom>
            <a:noFill/>
            <a:ln w="9525" cap="flat" cmpd="sng" algn="ctr">
              <a:solidFill>
                <a:srgbClr val="968C6D"/>
              </a:solidFill>
              <a:prstDash val="solid"/>
            </a:ln>
            <a:effectLst/>
          </p:spPr>
        </p:cxnSp>
        <p:sp>
          <p:nvSpPr>
            <p:cNvPr id="77" name="Oval 76"/>
            <p:cNvSpPr/>
            <p:nvPr/>
          </p:nvSpPr>
          <p:spPr>
            <a:xfrm>
              <a:off x="3403601" y="2507657"/>
              <a:ext cx="3031733" cy="2862761"/>
            </a:xfrm>
            <a:prstGeom prst="ellipse">
              <a:avLst/>
            </a:prstGeom>
            <a:noFill/>
            <a:ln w="9525" cap="flat" cmpd="sng" algn="ctr">
              <a:solidFill>
                <a:srgbClr val="968C6D"/>
              </a:solid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sp>
        <p:nvSpPr>
          <p:cNvPr id="114" name="TextBox 113"/>
          <p:cNvSpPr txBox="1"/>
          <p:nvPr/>
        </p:nvSpPr>
        <p:spPr>
          <a:xfrm>
            <a:off x="6471829" y="2685165"/>
            <a:ext cx="1058741" cy="313241"/>
          </a:xfrm>
          <a:prstGeom prst="rect">
            <a:avLst/>
          </a:prstGeom>
          <a:noFill/>
          <a:ln>
            <a:noFill/>
          </a:ln>
        </p:spPr>
        <p:txBody>
          <a:bodyPr wrap="none" lIns="54005" tIns="54005" rIns="54005" bIns="54005" rtlCol="0">
            <a:noAutofit/>
          </a:bodyPr>
          <a:lstStyle/>
          <a:p>
            <a:pPr algn="ctr" defTabSz="1494826" fontAlgn="base">
              <a:spcBef>
                <a:spcPct val="0"/>
              </a:spcBef>
              <a:spcAft>
                <a:spcPct val="0"/>
              </a:spcAft>
            </a:pPr>
            <a:r>
              <a:rPr lang="en-US" sz="1800" b="1" dirty="0">
                <a:solidFill>
                  <a:srgbClr val="003366"/>
                </a:solidFill>
                <a:latin typeface="Georgia"/>
              </a:rPr>
              <a:t>Activity</a:t>
            </a:r>
          </a:p>
        </p:txBody>
      </p:sp>
      <p:sp>
        <p:nvSpPr>
          <p:cNvPr id="3" name="Rectangle 2"/>
          <p:cNvSpPr/>
          <p:nvPr/>
        </p:nvSpPr>
        <p:spPr>
          <a:xfrm>
            <a:off x="444697" y="4293661"/>
            <a:ext cx="8242103" cy="1354217"/>
          </a:xfrm>
          <a:prstGeom prst="rect">
            <a:avLst/>
          </a:prstGeom>
        </p:spPr>
        <p:txBody>
          <a:bodyPr wrap="square">
            <a:spAutoFit/>
          </a:bodyPr>
          <a:lstStyle/>
          <a:p>
            <a:pPr>
              <a:spcAft>
                <a:spcPts val="2400"/>
              </a:spcAft>
            </a:pPr>
            <a:endParaRPr lang="en-US" dirty="0">
              <a:solidFill>
                <a:schemeClr val="tx2">
                  <a:lumMod val="75000"/>
                  <a:lumOff val="25000"/>
                </a:schemeClr>
              </a:solidFill>
            </a:endParaRPr>
          </a:p>
          <a:p>
            <a:r>
              <a:rPr lang="en-US" sz="2200" b="1" dirty="0">
                <a:solidFill>
                  <a:schemeClr val="tx2">
                    <a:lumMod val="75000"/>
                    <a:lumOff val="25000"/>
                  </a:schemeClr>
                </a:solidFill>
              </a:rPr>
              <a:t>In this case, would the temporary relocation be eligible for Public Assistance (PA) funding?  Why or why not?</a:t>
            </a:r>
          </a:p>
        </p:txBody>
      </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58</a:t>
            </a:fld>
            <a:endParaRPr lang="en-US" dirty="0"/>
          </a:p>
        </p:txBody>
      </p:sp>
    </p:spTree>
    <p:extLst>
      <p:ext uri="{BB962C8B-B14F-4D97-AF65-F5344CB8AC3E}">
        <p14:creationId xmlns:p14="http://schemas.microsoft.com/office/powerpoint/2010/main" val="226149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371" y="358138"/>
            <a:ext cx="7772400" cy="672931"/>
          </a:xfrm>
        </p:spPr>
        <p:txBody>
          <a:bodyPr/>
          <a:lstStyle/>
          <a:p>
            <a:pPr algn="l"/>
            <a:r>
              <a:rPr lang="en-US" dirty="0">
                <a:solidFill>
                  <a:schemeClr val="accent1">
                    <a:lumMod val="60000"/>
                    <a:lumOff val="40000"/>
                  </a:schemeClr>
                </a:solidFill>
                <a:latin typeface="+mn-lt"/>
              </a:rPr>
              <a:t>Law/Statutes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5</a:t>
            </a:fld>
            <a:endParaRPr lang="en-US" dirty="0"/>
          </a:p>
        </p:txBody>
      </p:sp>
      <p:sp>
        <p:nvSpPr>
          <p:cNvPr id="4" name="TextBox 3"/>
          <p:cNvSpPr txBox="1"/>
          <p:nvPr/>
        </p:nvSpPr>
        <p:spPr>
          <a:xfrm>
            <a:off x="535020" y="1120520"/>
            <a:ext cx="8151779" cy="646331"/>
          </a:xfrm>
          <a:prstGeom prst="rect">
            <a:avLst/>
          </a:prstGeom>
          <a:noFill/>
        </p:spPr>
        <p:txBody>
          <a:bodyPr wrap="square" rtlCol="0">
            <a:spAutoFit/>
          </a:bodyPr>
          <a:lstStyle/>
          <a:p>
            <a:r>
              <a:rPr lang="en-US" dirty="0">
                <a:solidFill>
                  <a:schemeClr val="accent1">
                    <a:lumMod val="50000"/>
                  </a:schemeClr>
                </a:solidFill>
              </a:rPr>
              <a:t>Statutes are Federal laws passed by U.S. Congress and signed by the President. All PA Program assistance must comply with all applicable statutes.</a:t>
            </a:r>
          </a:p>
        </p:txBody>
      </p:sp>
      <p:sp>
        <p:nvSpPr>
          <p:cNvPr id="6" name="TextBox 5"/>
          <p:cNvSpPr txBox="1"/>
          <p:nvPr/>
        </p:nvSpPr>
        <p:spPr>
          <a:xfrm>
            <a:off x="468503" y="1804799"/>
            <a:ext cx="7996136" cy="646331"/>
          </a:xfrm>
          <a:prstGeom prst="rect">
            <a:avLst/>
          </a:prstGeom>
          <a:noFill/>
        </p:spPr>
        <p:txBody>
          <a:bodyPr wrap="square" rtlCol="0">
            <a:spAutoFit/>
          </a:bodyPr>
          <a:lstStyle/>
          <a:p>
            <a:pPr algn="ctr"/>
            <a:r>
              <a:rPr lang="en-US" u="sng" dirty="0">
                <a:solidFill>
                  <a:schemeClr val="accent1">
                    <a:lumMod val="60000"/>
                    <a:lumOff val="40000"/>
                  </a:schemeClr>
                </a:solidFill>
              </a:rPr>
              <a:t>The Robert T. Stafford Disaster Relief and Emergency Assistance Act, as Amended (Stafford Act), Title 42 of the United States Code (U.S.C.) § 5121</a:t>
            </a:r>
          </a:p>
        </p:txBody>
      </p:sp>
      <p:sp>
        <p:nvSpPr>
          <p:cNvPr id="7" name="TextBox 6"/>
          <p:cNvSpPr txBox="1"/>
          <p:nvPr/>
        </p:nvSpPr>
        <p:spPr>
          <a:xfrm>
            <a:off x="468503" y="3379007"/>
            <a:ext cx="7903723" cy="2616101"/>
          </a:xfrm>
          <a:prstGeom prst="rect">
            <a:avLst/>
          </a:prstGeom>
          <a:noFill/>
        </p:spPr>
        <p:txBody>
          <a:bodyPr wrap="square" rtlCol="0">
            <a:spAutoFit/>
          </a:bodyPr>
          <a:lstStyle/>
          <a:p>
            <a:r>
              <a:rPr lang="en-US" dirty="0"/>
              <a:t>The following sections of the Stafford Act </a:t>
            </a:r>
            <a:r>
              <a:rPr lang="en-US" dirty="0">
                <a:solidFill>
                  <a:schemeClr val="accent1">
                    <a:lumMod val="50000"/>
                  </a:schemeClr>
                </a:solidFill>
              </a:rPr>
              <a:t>specifically</a:t>
            </a:r>
            <a:r>
              <a:rPr lang="en-US" dirty="0"/>
              <a:t> authorize the assistance </a:t>
            </a:r>
            <a:r>
              <a:rPr lang="en-US" b="1" dirty="0"/>
              <a:t>FEMA</a:t>
            </a:r>
            <a:r>
              <a:rPr lang="en-US" dirty="0"/>
              <a:t> provides under the PA Program: </a:t>
            </a:r>
          </a:p>
          <a:p>
            <a:pPr marL="285750" indent="-285750">
              <a:buFont typeface="Arial" panose="020B0604020202020204" pitchFamily="34" charset="0"/>
              <a:buChar char="•"/>
            </a:pPr>
            <a:r>
              <a:rPr lang="en-US" sz="1600" dirty="0"/>
              <a:t>Title I – Findings, Declarations and Definitions</a:t>
            </a:r>
          </a:p>
          <a:p>
            <a:pPr marL="285750" indent="-285750">
              <a:buFont typeface="Arial" panose="020B0604020202020204" pitchFamily="34" charset="0"/>
              <a:buChar char="•"/>
            </a:pPr>
            <a:r>
              <a:rPr lang="en-US" sz="1600" dirty="0"/>
              <a:t>Title III – Major Disaster and Emergency Assistance Administration</a:t>
            </a:r>
          </a:p>
          <a:p>
            <a:pPr marL="285750" indent="-285750">
              <a:buFont typeface="Arial" panose="020B0604020202020204" pitchFamily="34" charset="0"/>
              <a:buChar char="•"/>
            </a:pPr>
            <a:r>
              <a:rPr lang="en-US" sz="1600" dirty="0"/>
              <a:t>Title IV – Major Disaster Assistance Programs </a:t>
            </a:r>
          </a:p>
          <a:p>
            <a:pPr marL="742950" lvl="1" indent="-285750">
              <a:buFont typeface="Arial" panose="020B0604020202020204" pitchFamily="34" charset="0"/>
              <a:buChar char="•"/>
            </a:pPr>
            <a:r>
              <a:rPr lang="en-US" sz="1400" dirty="0"/>
              <a:t>403, Essential Assistance</a:t>
            </a:r>
          </a:p>
          <a:p>
            <a:pPr marL="742950" lvl="1" indent="-285750">
              <a:buFont typeface="Arial" panose="020B0604020202020204" pitchFamily="34" charset="0"/>
              <a:buChar char="•"/>
            </a:pPr>
            <a:r>
              <a:rPr lang="en-US" sz="1400" b="1" dirty="0"/>
              <a:t>406, Repair, Restoration, and Replacement of Damaged Facilities</a:t>
            </a:r>
          </a:p>
          <a:p>
            <a:pPr marL="742950" lvl="1" indent="-285750">
              <a:buFont typeface="Arial" panose="020B0604020202020204" pitchFamily="34" charset="0"/>
              <a:buChar char="•"/>
            </a:pPr>
            <a:r>
              <a:rPr lang="en-US" sz="1400" dirty="0"/>
              <a:t>407, Debris Removal</a:t>
            </a:r>
          </a:p>
          <a:p>
            <a:pPr marL="742950" lvl="1" indent="-285750">
              <a:buFont typeface="Arial" panose="020B0604020202020204" pitchFamily="34" charset="0"/>
              <a:buChar char="•"/>
            </a:pPr>
            <a:r>
              <a:rPr lang="en-US" sz="1400" b="1" dirty="0"/>
              <a:t>428, Public Assistance Program Alternative Procedures</a:t>
            </a:r>
          </a:p>
          <a:p>
            <a:pPr marL="742950" lvl="1" indent="-285750">
              <a:buFont typeface="Arial" panose="020B0604020202020204" pitchFamily="34" charset="0"/>
              <a:buChar char="•"/>
            </a:pPr>
            <a:endParaRPr lang="en-US" dirty="0"/>
          </a:p>
        </p:txBody>
      </p:sp>
      <p:sp>
        <p:nvSpPr>
          <p:cNvPr id="8" name="Rectangle 7"/>
          <p:cNvSpPr/>
          <p:nvPr/>
        </p:nvSpPr>
        <p:spPr>
          <a:xfrm>
            <a:off x="535019" y="2521622"/>
            <a:ext cx="7903723" cy="830997"/>
          </a:xfrm>
          <a:prstGeom prst="rect">
            <a:avLst/>
          </a:prstGeom>
        </p:spPr>
        <p:txBody>
          <a:bodyPr wrap="square">
            <a:spAutoFit/>
          </a:bodyPr>
          <a:lstStyle/>
          <a:p>
            <a:pPr marL="285750" indent="-285750">
              <a:buFont typeface="Arial" panose="020B0604020202020204" pitchFamily="34" charset="0"/>
              <a:buChar char="•"/>
            </a:pPr>
            <a:r>
              <a:rPr lang="en-US" sz="1600" dirty="0"/>
              <a:t>The law that authorizes the President to provide Federal assistance.</a:t>
            </a:r>
          </a:p>
          <a:p>
            <a:pPr marL="285750" indent="-285750">
              <a:buFont typeface="Arial" panose="020B0604020202020204" pitchFamily="34" charset="0"/>
              <a:buChar char="•"/>
            </a:pPr>
            <a:r>
              <a:rPr lang="en-US" sz="1600" dirty="0"/>
              <a:t>For FEMA to provide assistance, the President must declare that an emergency or major disaster exists.</a:t>
            </a:r>
          </a:p>
        </p:txBody>
      </p:sp>
    </p:spTree>
    <p:extLst>
      <p:ext uri="{BB962C8B-B14F-4D97-AF65-F5344CB8AC3E}">
        <p14:creationId xmlns:p14="http://schemas.microsoft.com/office/powerpoint/2010/main" val="3875158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308082"/>
            <a:ext cx="8588829" cy="639763"/>
          </a:xfrm>
        </p:spPr>
        <p:txBody>
          <a:bodyPr/>
          <a:lstStyle/>
          <a:p>
            <a:r>
              <a:rPr lang="en-US" sz="3400" dirty="0"/>
              <a:t>Activity Scenario 2</a:t>
            </a:r>
          </a:p>
        </p:txBody>
      </p:sp>
      <p:sp>
        <p:nvSpPr>
          <p:cNvPr id="7" name="Content Placeholder 6"/>
          <p:cNvSpPr>
            <a:spLocks noGrp="1"/>
          </p:cNvSpPr>
          <p:nvPr>
            <p:ph idx="1"/>
          </p:nvPr>
        </p:nvSpPr>
        <p:spPr>
          <a:xfrm>
            <a:off x="473523" y="1678960"/>
            <a:ext cx="4284336" cy="3762374"/>
          </a:xfrm>
        </p:spPr>
        <p:txBody>
          <a:bodyPr/>
          <a:lstStyle/>
          <a:p>
            <a:pPr marL="0" indent="0">
              <a:spcAft>
                <a:spcPts val="3000"/>
              </a:spcAft>
              <a:buNone/>
            </a:pPr>
            <a:r>
              <a:rPr lang="en-US" dirty="0">
                <a:solidFill>
                  <a:schemeClr val="tx2">
                    <a:lumMod val="75000"/>
                    <a:lumOff val="25000"/>
                  </a:schemeClr>
                </a:solidFill>
              </a:rPr>
              <a:t>In August, a hurricane made landfall along the East Coast. A road was flooded and it resulted in the need for emergency barricades, to protect public safety.</a:t>
            </a:r>
          </a:p>
        </p:txBody>
      </p:sp>
      <p:sp>
        <p:nvSpPr>
          <p:cNvPr id="3" name="Rectangle 2"/>
          <p:cNvSpPr/>
          <p:nvPr/>
        </p:nvSpPr>
        <p:spPr>
          <a:xfrm>
            <a:off x="355208" y="4819544"/>
            <a:ext cx="8433583" cy="769441"/>
          </a:xfrm>
          <a:prstGeom prst="rect">
            <a:avLst/>
          </a:prstGeom>
        </p:spPr>
        <p:txBody>
          <a:bodyPr wrap="square">
            <a:spAutoFit/>
          </a:bodyPr>
          <a:lstStyle/>
          <a:p>
            <a:pPr>
              <a:spcAft>
                <a:spcPts val="2400"/>
              </a:spcAft>
            </a:pPr>
            <a:r>
              <a:rPr lang="en-US" sz="2200" b="1" dirty="0">
                <a:solidFill>
                  <a:schemeClr val="tx2">
                    <a:lumMod val="75000"/>
                    <a:lumOff val="25000"/>
                  </a:schemeClr>
                </a:solidFill>
              </a:rPr>
              <a:t>In this case, would the emergency barricades be eligible for Public Assistance (PA) funding?  Why or why not?</a:t>
            </a:r>
          </a:p>
        </p:txBody>
      </p:sp>
      <p:grpSp>
        <p:nvGrpSpPr>
          <p:cNvPr id="6" name="Group 5" descr="Activity Icon"/>
          <p:cNvGrpSpPr/>
          <p:nvPr/>
        </p:nvGrpSpPr>
        <p:grpSpPr>
          <a:xfrm>
            <a:off x="5191001" y="1167732"/>
            <a:ext cx="3164647" cy="3431925"/>
            <a:chOff x="3340656" y="2232042"/>
            <a:chExt cx="3164647" cy="3431925"/>
          </a:xfrm>
        </p:grpSpPr>
        <p:grpSp>
          <p:nvGrpSpPr>
            <p:cNvPr id="9" name="Group 8"/>
            <p:cNvGrpSpPr/>
            <p:nvPr/>
          </p:nvGrpSpPr>
          <p:grpSpPr>
            <a:xfrm>
              <a:off x="3731477" y="2593393"/>
              <a:ext cx="283341" cy="656403"/>
              <a:chOff x="1243436" y="2427222"/>
              <a:chExt cx="349666" cy="857865"/>
            </a:xfrm>
            <a:solidFill>
              <a:srgbClr val="003366"/>
            </a:solidFill>
          </p:grpSpPr>
          <p:grpSp>
            <p:nvGrpSpPr>
              <p:cNvPr id="111" name="Group 314"/>
              <p:cNvGrpSpPr>
                <a:grpSpLocks/>
              </p:cNvGrpSpPr>
              <p:nvPr/>
            </p:nvGrpSpPr>
            <p:grpSpPr bwMode="auto">
              <a:xfrm>
                <a:off x="1243436" y="2427222"/>
                <a:ext cx="349666" cy="857865"/>
                <a:chOff x="2234" y="3893"/>
                <a:chExt cx="209" cy="513"/>
              </a:xfrm>
              <a:grpFill/>
            </p:grpSpPr>
            <p:sp>
              <p:nvSpPr>
                <p:cNvPr id="113"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14"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12" name="Rectangle 111"/>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0" name="Group 9"/>
            <p:cNvGrpSpPr/>
            <p:nvPr/>
          </p:nvGrpSpPr>
          <p:grpSpPr>
            <a:xfrm>
              <a:off x="4424683" y="2232042"/>
              <a:ext cx="250925" cy="657538"/>
              <a:chOff x="2136404" y="2188054"/>
              <a:chExt cx="309661" cy="859348"/>
            </a:xfrm>
            <a:solidFill>
              <a:srgbClr val="003366"/>
            </a:solidFill>
          </p:grpSpPr>
          <p:sp>
            <p:nvSpPr>
              <p:cNvPr id="109" name="Freeform 313"/>
              <p:cNvSpPr>
                <a:spLocks/>
              </p:cNvSpPr>
              <p:nvPr/>
            </p:nvSpPr>
            <p:spPr bwMode="auto">
              <a:xfrm>
                <a:off x="2136404" y="2188054"/>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10" name="Rectangle 109"/>
              <p:cNvSpPr/>
              <p:nvPr/>
            </p:nvSpPr>
            <p:spPr>
              <a:xfrm>
                <a:off x="225738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1" name="Group 10"/>
            <p:cNvGrpSpPr/>
            <p:nvPr/>
          </p:nvGrpSpPr>
          <p:grpSpPr>
            <a:xfrm>
              <a:off x="5838963" y="2593393"/>
              <a:ext cx="250925" cy="657538"/>
              <a:chOff x="4030518" y="2587657"/>
              <a:chExt cx="309661" cy="859348"/>
            </a:xfrm>
            <a:solidFill>
              <a:srgbClr val="003366"/>
            </a:solidFill>
          </p:grpSpPr>
          <p:sp>
            <p:nvSpPr>
              <p:cNvPr id="107"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8" name="Rectangle 107"/>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2" name="Group 11"/>
            <p:cNvGrpSpPr/>
            <p:nvPr/>
          </p:nvGrpSpPr>
          <p:grpSpPr>
            <a:xfrm>
              <a:off x="5167318" y="2232042"/>
              <a:ext cx="283341" cy="656403"/>
              <a:chOff x="3122829" y="2176995"/>
              <a:chExt cx="349666" cy="857865"/>
            </a:xfrm>
            <a:solidFill>
              <a:srgbClr val="003366"/>
            </a:solidFill>
          </p:grpSpPr>
          <p:grpSp>
            <p:nvGrpSpPr>
              <p:cNvPr id="103" name="Group 314"/>
              <p:cNvGrpSpPr>
                <a:grpSpLocks/>
              </p:cNvGrpSpPr>
              <p:nvPr/>
            </p:nvGrpSpPr>
            <p:grpSpPr bwMode="auto">
              <a:xfrm>
                <a:off x="3122829" y="2176995"/>
                <a:ext cx="349666" cy="857865"/>
                <a:chOff x="2234" y="3893"/>
                <a:chExt cx="209" cy="513"/>
              </a:xfrm>
              <a:grpFill/>
            </p:grpSpPr>
            <p:sp>
              <p:nvSpPr>
                <p:cNvPr id="105"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6"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04" name="Rectangle 103"/>
              <p:cNvSpPr/>
              <p:nvPr/>
            </p:nvSpPr>
            <p:spPr>
              <a:xfrm>
                <a:off x="325780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3" name="Group 12"/>
            <p:cNvGrpSpPr/>
            <p:nvPr/>
          </p:nvGrpSpPr>
          <p:grpSpPr>
            <a:xfrm>
              <a:off x="6238170" y="4051573"/>
              <a:ext cx="250925" cy="657538"/>
              <a:chOff x="4030518" y="2587657"/>
              <a:chExt cx="309661" cy="859348"/>
            </a:xfrm>
            <a:solidFill>
              <a:srgbClr val="003366"/>
            </a:solidFill>
          </p:grpSpPr>
          <p:sp>
            <p:nvSpPr>
              <p:cNvPr id="101"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2" name="Rectangle 101"/>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4" name="Group 13"/>
            <p:cNvGrpSpPr/>
            <p:nvPr/>
          </p:nvGrpSpPr>
          <p:grpSpPr>
            <a:xfrm>
              <a:off x="5183526" y="5006429"/>
              <a:ext cx="250925" cy="657538"/>
              <a:chOff x="4030518" y="2587657"/>
              <a:chExt cx="309661" cy="859348"/>
            </a:xfrm>
            <a:solidFill>
              <a:srgbClr val="003366"/>
            </a:solidFill>
          </p:grpSpPr>
          <p:sp>
            <p:nvSpPr>
              <p:cNvPr id="99"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0" name="Rectangle 99"/>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5" name="Group 14"/>
            <p:cNvGrpSpPr/>
            <p:nvPr/>
          </p:nvGrpSpPr>
          <p:grpSpPr>
            <a:xfrm>
              <a:off x="3747685" y="4651138"/>
              <a:ext cx="250925" cy="657538"/>
              <a:chOff x="4030518" y="2587657"/>
              <a:chExt cx="309661" cy="859348"/>
            </a:xfrm>
            <a:solidFill>
              <a:srgbClr val="003366"/>
            </a:solidFill>
          </p:grpSpPr>
          <p:sp>
            <p:nvSpPr>
              <p:cNvPr id="97"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8" name="Rectangle 97"/>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6" name="Group 15"/>
            <p:cNvGrpSpPr/>
            <p:nvPr/>
          </p:nvGrpSpPr>
          <p:grpSpPr>
            <a:xfrm>
              <a:off x="3354704" y="3198825"/>
              <a:ext cx="250925" cy="657538"/>
              <a:chOff x="4030518" y="2587657"/>
              <a:chExt cx="309661" cy="859348"/>
            </a:xfrm>
            <a:solidFill>
              <a:srgbClr val="003366"/>
            </a:solidFill>
          </p:grpSpPr>
          <p:sp>
            <p:nvSpPr>
              <p:cNvPr id="95"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6" name="Rectangle 95"/>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7" name="Group 16"/>
            <p:cNvGrpSpPr/>
            <p:nvPr/>
          </p:nvGrpSpPr>
          <p:grpSpPr>
            <a:xfrm>
              <a:off x="3340656" y="4052708"/>
              <a:ext cx="283341" cy="656403"/>
              <a:chOff x="1243436" y="2427222"/>
              <a:chExt cx="349666" cy="857865"/>
            </a:xfrm>
            <a:solidFill>
              <a:srgbClr val="003366"/>
            </a:solidFill>
          </p:grpSpPr>
          <p:grpSp>
            <p:nvGrpSpPr>
              <p:cNvPr id="91" name="Group 90"/>
              <p:cNvGrpSpPr>
                <a:grpSpLocks/>
              </p:cNvGrpSpPr>
              <p:nvPr/>
            </p:nvGrpSpPr>
            <p:grpSpPr bwMode="auto">
              <a:xfrm>
                <a:off x="1243436" y="2427222"/>
                <a:ext cx="349666" cy="857865"/>
                <a:chOff x="2234" y="3893"/>
                <a:chExt cx="209" cy="513"/>
              </a:xfrm>
              <a:grpFill/>
            </p:grpSpPr>
            <p:sp>
              <p:nvSpPr>
                <p:cNvPr id="93"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4"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92" name="Rectangle 91"/>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8" name="Group 17"/>
            <p:cNvGrpSpPr/>
            <p:nvPr/>
          </p:nvGrpSpPr>
          <p:grpSpPr>
            <a:xfrm>
              <a:off x="4408474" y="5007564"/>
              <a:ext cx="283341" cy="656403"/>
              <a:chOff x="1243436" y="2427222"/>
              <a:chExt cx="349666" cy="857865"/>
            </a:xfrm>
            <a:solidFill>
              <a:srgbClr val="003366"/>
            </a:solidFill>
          </p:grpSpPr>
          <p:grpSp>
            <p:nvGrpSpPr>
              <p:cNvPr id="87" name="Group 86"/>
              <p:cNvGrpSpPr>
                <a:grpSpLocks/>
              </p:cNvGrpSpPr>
              <p:nvPr/>
            </p:nvGrpSpPr>
            <p:grpSpPr bwMode="auto">
              <a:xfrm>
                <a:off x="1243436" y="2427222"/>
                <a:ext cx="349666" cy="857865"/>
                <a:chOff x="2234" y="3893"/>
                <a:chExt cx="209" cy="513"/>
              </a:xfrm>
              <a:grpFill/>
            </p:grpSpPr>
            <p:sp>
              <p:nvSpPr>
                <p:cNvPr id="89"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0"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8" name="Rectangle 87"/>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9" name="Group 18"/>
            <p:cNvGrpSpPr/>
            <p:nvPr/>
          </p:nvGrpSpPr>
          <p:grpSpPr>
            <a:xfrm>
              <a:off x="5822754" y="4652273"/>
              <a:ext cx="283341" cy="656403"/>
              <a:chOff x="1243436" y="2427222"/>
              <a:chExt cx="349666" cy="857865"/>
            </a:xfrm>
            <a:solidFill>
              <a:srgbClr val="003366"/>
            </a:solidFill>
          </p:grpSpPr>
          <p:grpSp>
            <p:nvGrpSpPr>
              <p:cNvPr id="83" name="Group 82"/>
              <p:cNvGrpSpPr>
                <a:grpSpLocks/>
              </p:cNvGrpSpPr>
              <p:nvPr/>
            </p:nvGrpSpPr>
            <p:grpSpPr bwMode="auto">
              <a:xfrm>
                <a:off x="1243436" y="2427222"/>
                <a:ext cx="349666" cy="857865"/>
                <a:chOff x="2234" y="3893"/>
                <a:chExt cx="209" cy="513"/>
              </a:xfrm>
              <a:grpFill/>
            </p:grpSpPr>
            <p:sp>
              <p:nvSpPr>
                <p:cNvPr id="85"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6"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4" name="Rectangle 83"/>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20" name="Group 19"/>
            <p:cNvGrpSpPr/>
            <p:nvPr/>
          </p:nvGrpSpPr>
          <p:grpSpPr>
            <a:xfrm>
              <a:off x="6221962" y="3199960"/>
              <a:ext cx="283341" cy="656403"/>
              <a:chOff x="1243436" y="2427222"/>
              <a:chExt cx="349666" cy="857865"/>
            </a:xfrm>
            <a:solidFill>
              <a:srgbClr val="003366"/>
            </a:solidFill>
          </p:grpSpPr>
          <p:grpSp>
            <p:nvGrpSpPr>
              <p:cNvPr id="79" name="Group 78"/>
              <p:cNvGrpSpPr>
                <a:grpSpLocks/>
              </p:cNvGrpSpPr>
              <p:nvPr/>
            </p:nvGrpSpPr>
            <p:grpSpPr bwMode="auto">
              <a:xfrm>
                <a:off x="1243436" y="2427222"/>
                <a:ext cx="349666" cy="857865"/>
                <a:chOff x="2234" y="3893"/>
                <a:chExt cx="209" cy="513"/>
              </a:xfrm>
              <a:grpFill/>
            </p:grpSpPr>
            <p:sp>
              <p:nvSpPr>
                <p:cNvPr id="81"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2"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0" name="Rectangle 79"/>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cxnSp>
          <p:nvCxnSpPr>
            <p:cNvPr id="21" name="Straight Connector 20"/>
            <p:cNvCxnSpPr>
              <a:stCxn id="80" idx="2"/>
              <a:endCxn id="110" idx="2"/>
            </p:cNvCxnSpPr>
            <p:nvPr/>
          </p:nvCxnSpPr>
          <p:spPr>
            <a:xfrm flipH="1" flipV="1">
              <a:off x="4551887" y="2550929"/>
              <a:ext cx="1811745" cy="968298"/>
            </a:xfrm>
            <a:prstGeom prst="line">
              <a:avLst/>
            </a:prstGeom>
            <a:noFill/>
            <a:ln w="9525" cap="flat" cmpd="sng" algn="ctr">
              <a:solidFill>
                <a:srgbClr val="968C6D"/>
              </a:solidFill>
              <a:prstDash val="solid"/>
            </a:ln>
            <a:effectLst/>
          </p:spPr>
        </p:cxnSp>
        <p:cxnSp>
          <p:nvCxnSpPr>
            <p:cNvPr id="22" name="Straight Connector 21"/>
            <p:cNvCxnSpPr>
              <a:stCxn id="84" idx="2"/>
              <a:endCxn id="110" idx="2"/>
            </p:cNvCxnSpPr>
            <p:nvPr/>
          </p:nvCxnSpPr>
          <p:spPr>
            <a:xfrm flipH="1" flipV="1">
              <a:off x="4551887" y="2550929"/>
              <a:ext cx="1412538" cy="2420611"/>
            </a:xfrm>
            <a:prstGeom prst="line">
              <a:avLst/>
            </a:prstGeom>
            <a:noFill/>
            <a:ln w="9525" cap="flat" cmpd="sng" algn="ctr">
              <a:solidFill>
                <a:srgbClr val="968C6D"/>
              </a:solidFill>
              <a:prstDash val="solid"/>
            </a:ln>
            <a:effectLst/>
          </p:spPr>
        </p:cxnSp>
        <p:cxnSp>
          <p:nvCxnSpPr>
            <p:cNvPr id="23" name="Straight Connector 22"/>
            <p:cNvCxnSpPr>
              <a:stCxn id="110" idx="2"/>
              <a:endCxn id="108" idx="2"/>
            </p:cNvCxnSpPr>
            <p:nvPr/>
          </p:nvCxnSpPr>
          <p:spPr>
            <a:xfrm>
              <a:off x="4551887" y="2550929"/>
              <a:ext cx="1412538" cy="355090"/>
            </a:xfrm>
            <a:prstGeom prst="line">
              <a:avLst/>
            </a:prstGeom>
            <a:noFill/>
            <a:ln w="9525" cap="flat" cmpd="sng" algn="ctr">
              <a:solidFill>
                <a:srgbClr val="968C6D"/>
              </a:solidFill>
              <a:prstDash val="solid"/>
            </a:ln>
            <a:effectLst/>
          </p:spPr>
        </p:cxnSp>
        <p:cxnSp>
          <p:nvCxnSpPr>
            <p:cNvPr id="24" name="Straight Connector 23"/>
            <p:cNvCxnSpPr>
              <a:stCxn id="102" idx="2"/>
              <a:endCxn id="110" idx="2"/>
            </p:cNvCxnSpPr>
            <p:nvPr/>
          </p:nvCxnSpPr>
          <p:spPr>
            <a:xfrm flipH="1" flipV="1">
              <a:off x="4551887" y="2550929"/>
              <a:ext cx="1811745" cy="1813270"/>
            </a:xfrm>
            <a:prstGeom prst="line">
              <a:avLst/>
            </a:prstGeom>
            <a:noFill/>
            <a:ln w="9525" cap="flat" cmpd="sng" algn="ctr">
              <a:solidFill>
                <a:srgbClr val="968C6D"/>
              </a:solidFill>
              <a:prstDash val="solid"/>
            </a:ln>
            <a:effectLst/>
          </p:spPr>
        </p:cxnSp>
        <p:cxnSp>
          <p:nvCxnSpPr>
            <p:cNvPr id="25" name="Straight Connector 24"/>
            <p:cNvCxnSpPr>
              <a:stCxn id="100" idx="2"/>
              <a:endCxn id="110" idx="2"/>
            </p:cNvCxnSpPr>
            <p:nvPr/>
          </p:nvCxnSpPr>
          <p:spPr>
            <a:xfrm flipH="1" flipV="1">
              <a:off x="4551887" y="2550929"/>
              <a:ext cx="757101" cy="2768125"/>
            </a:xfrm>
            <a:prstGeom prst="line">
              <a:avLst/>
            </a:prstGeom>
            <a:noFill/>
            <a:ln w="9525" cap="flat" cmpd="sng" algn="ctr">
              <a:solidFill>
                <a:srgbClr val="968C6D"/>
              </a:solidFill>
              <a:prstDash val="solid"/>
            </a:ln>
            <a:effectLst/>
          </p:spPr>
        </p:cxnSp>
        <p:cxnSp>
          <p:nvCxnSpPr>
            <p:cNvPr id="26" name="Straight Connector 25"/>
            <p:cNvCxnSpPr>
              <a:stCxn id="88" idx="2"/>
              <a:endCxn id="110" idx="2"/>
            </p:cNvCxnSpPr>
            <p:nvPr/>
          </p:nvCxnSpPr>
          <p:spPr>
            <a:xfrm flipV="1">
              <a:off x="4550145" y="2550929"/>
              <a:ext cx="1742" cy="2775904"/>
            </a:xfrm>
            <a:prstGeom prst="line">
              <a:avLst/>
            </a:prstGeom>
            <a:noFill/>
            <a:ln w="9525" cap="flat" cmpd="sng" algn="ctr">
              <a:solidFill>
                <a:srgbClr val="968C6D"/>
              </a:solidFill>
              <a:prstDash val="solid"/>
            </a:ln>
            <a:effectLst/>
          </p:spPr>
        </p:cxnSp>
        <p:cxnSp>
          <p:nvCxnSpPr>
            <p:cNvPr id="27" name="Straight Connector 26"/>
            <p:cNvCxnSpPr>
              <a:stCxn id="98" idx="2"/>
              <a:endCxn id="110" idx="2"/>
            </p:cNvCxnSpPr>
            <p:nvPr/>
          </p:nvCxnSpPr>
          <p:spPr>
            <a:xfrm flipV="1">
              <a:off x="3873148" y="2550929"/>
              <a:ext cx="678740" cy="2412835"/>
            </a:xfrm>
            <a:prstGeom prst="line">
              <a:avLst/>
            </a:prstGeom>
            <a:noFill/>
            <a:ln w="9525" cap="flat" cmpd="sng" algn="ctr">
              <a:solidFill>
                <a:srgbClr val="968C6D"/>
              </a:solidFill>
              <a:prstDash val="solid"/>
            </a:ln>
            <a:effectLst/>
          </p:spPr>
        </p:cxnSp>
        <p:cxnSp>
          <p:nvCxnSpPr>
            <p:cNvPr id="28" name="Straight Connector 27"/>
            <p:cNvCxnSpPr>
              <a:stCxn id="92" idx="2"/>
              <a:endCxn id="110" idx="2"/>
            </p:cNvCxnSpPr>
            <p:nvPr/>
          </p:nvCxnSpPr>
          <p:spPr>
            <a:xfrm flipV="1">
              <a:off x="3482327" y="2550929"/>
              <a:ext cx="1069561" cy="1821047"/>
            </a:xfrm>
            <a:prstGeom prst="line">
              <a:avLst/>
            </a:prstGeom>
            <a:noFill/>
            <a:ln w="9525" cap="flat" cmpd="sng" algn="ctr">
              <a:solidFill>
                <a:srgbClr val="968C6D"/>
              </a:solidFill>
              <a:prstDash val="solid"/>
            </a:ln>
            <a:effectLst/>
          </p:spPr>
        </p:cxnSp>
        <p:cxnSp>
          <p:nvCxnSpPr>
            <p:cNvPr id="29" name="Straight Connector 28"/>
            <p:cNvCxnSpPr>
              <a:stCxn id="96" idx="2"/>
              <a:endCxn id="110" idx="2"/>
            </p:cNvCxnSpPr>
            <p:nvPr/>
          </p:nvCxnSpPr>
          <p:spPr>
            <a:xfrm flipV="1">
              <a:off x="3480166" y="2550929"/>
              <a:ext cx="1071721" cy="960521"/>
            </a:xfrm>
            <a:prstGeom prst="line">
              <a:avLst/>
            </a:prstGeom>
            <a:noFill/>
            <a:ln w="9525" cap="flat" cmpd="sng" algn="ctr">
              <a:solidFill>
                <a:srgbClr val="968C6D"/>
              </a:solidFill>
              <a:prstDash val="solid"/>
            </a:ln>
            <a:effectLst/>
          </p:spPr>
        </p:cxnSp>
        <p:cxnSp>
          <p:nvCxnSpPr>
            <p:cNvPr id="30" name="Straight Connector 29"/>
            <p:cNvCxnSpPr>
              <a:stCxn id="112" idx="2"/>
              <a:endCxn id="110" idx="2"/>
            </p:cNvCxnSpPr>
            <p:nvPr/>
          </p:nvCxnSpPr>
          <p:spPr>
            <a:xfrm flipV="1">
              <a:off x="3873148" y="2550929"/>
              <a:ext cx="678740" cy="361733"/>
            </a:xfrm>
            <a:prstGeom prst="line">
              <a:avLst/>
            </a:prstGeom>
            <a:noFill/>
            <a:ln w="9525" cap="flat" cmpd="sng" algn="ctr">
              <a:solidFill>
                <a:srgbClr val="968C6D"/>
              </a:solidFill>
              <a:prstDash val="solid"/>
            </a:ln>
            <a:effectLst/>
          </p:spPr>
        </p:cxnSp>
        <p:cxnSp>
          <p:nvCxnSpPr>
            <p:cNvPr id="31" name="Straight Connector 30"/>
            <p:cNvCxnSpPr>
              <a:stCxn id="112" idx="2"/>
              <a:endCxn id="104" idx="2"/>
            </p:cNvCxnSpPr>
            <p:nvPr/>
          </p:nvCxnSpPr>
          <p:spPr>
            <a:xfrm flipV="1">
              <a:off x="3873148" y="2559390"/>
              <a:ext cx="1432715" cy="353270"/>
            </a:xfrm>
            <a:prstGeom prst="line">
              <a:avLst/>
            </a:prstGeom>
            <a:noFill/>
            <a:ln w="9525" cap="flat" cmpd="sng" algn="ctr">
              <a:solidFill>
                <a:srgbClr val="968C6D"/>
              </a:solidFill>
              <a:prstDash val="solid"/>
            </a:ln>
            <a:effectLst/>
          </p:spPr>
        </p:cxnSp>
        <p:cxnSp>
          <p:nvCxnSpPr>
            <p:cNvPr id="32" name="Straight Connector 31"/>
            <p:cNvCxnSpPr>
              <a:stCxn id="112" idx="2"/>
              <a:endCxn id="108" idx="2"/>
            </p:cNvCxnSpPr>
            <p:nvPr/>
          </p:nvCxnSpPr>
          <p:spPr>
            <a:xfrm flipV="1">
              <a:off x="3873148" y="2906019"/>
              <a:ext cx="2091277" cy="6643"/>
            </a:xfrm>
            <a:prstGeom prst="line">
              <a:avLst/>
            </a:prstGeom>
            <a:noFill/>
            <a:ln w="9525" cap="flat" cmpd="sng" algn="ctr">
              <a:solidFill>
                <a:srgbClr val="968C6D"/>
              </a:solidFill>
              <a:prstDash val="solid"/>
            </a:ln>
            <a:effectLst/>
          </p:spPr>
        </p:cxnSp>
        <p:cxnSp>
          <p:nvCxnSpPr>
            <p:cNvPr id="33" name="Straight Connector 32"/>
            <p:cNvCxnSpPr>
              <a:stCxn id="112" idx="2"/>
              <a:endCxn id="80" idx="2"/>
            </p:cNvCxnSpPr>
            <p:nvPr/>
          </p:nvCxnSpPr>
          <p:spPr>
            <a:xfrm>
              <a:off x="3873148" y="2912662"/>
              <a:ext cx="2490485" cy="606565"/>
            </a:xfrm>
            <a:prstGeom prst="line">
              <a:avLst/>
            </a:prstGeom>
            <a:noFill/>
            <a:ln w="9525" cap="flat" cmpd="sng" algn="ctr">
              <a:solidFill>
                <a:srgbClr val="968C6D"/>
              </a:solidFill>
              <a:prstDash val="solid"/>
            </a:ln>
            <a:effectLst/>
          </p:spPr>
        </p:cxnSp>
        <p:cxnSp>
          <p:nvCxnSpPr>
            <p:cNvPr id="34" name="Straight Connector 33"/>
            <p:cNvCxnSpPr>
              <a:stCxn id="112" idx="2"/>
              <a:endCxn id="102" idx="2"/>
            </p:cNvCxnSpPr>
            <p:nvPr/>
          </p:nvCxnSpPr>
          <p:spPr>
            <a:xfrm>
              <a:off x="3873148" y="2912662"/>
              <a:ext cx="2490485" cy="1451537"/>
            </a:xfrm>
            <a:prstGeom prst="line">
              <a:avLst/>
            </a:prstGeom>
            <a:noFill/>
            <a:ln w="9525" cap="flat" cmpd="sng" algn="ctr">
              <a:solidFill>
                <a:srgbClr val="968C6D"/>
              </a:solidFill>
              <a:prstDash val="solid"/>
            </a:ln>
            <a:effectLst/>
          </p:spPr>
        </p:cxnSp>
        <p:cxnSp>
          <p:nvCxnSpPr>
            <p:cNvPr id="35" name="Straight Connector 34"/>
            <p:cNvCxnSpPr>
              <a:stCxn id="112" idx="2"/>
              <a:endCxn id="84" idx="2"/>
            </p:cNvCxnSpPr>
            <p:nvPr/>
          </p:nvCxnSpPr>
          <p:spPr>
            <a:xfrm>
              <a:off x="3873148" y="2912662"/>
              <a:ext cx="2091277" cy="2058879"/>
            </a:xfrm>
            <a:prstGeom prst="line">
              <a:avLst/>
            </a:prstGeom>
            <a:noFill/>
            <a:ln w="9525" cap="flat" cmpd="sng" algn="ctr">
              <a:solidFill>
                <a:srgbClr val="968C6D"/>
              </a:solidFill>
              <a:prstDash val="solid"/>
            </a:ln>
            <a:effectLst/>
          </p:spPr>
        </p:cxnSp>
        <p:cxnSp>
          <p:nvCxnSpPr>
            <p:cNvPr id="36" name="Straight Connector 35"/>
            <p:cNvCxnSpPr>
              <a:stCxn id="112" idx="2"/>
              <a:endCxn id="100" idx="2"/>
            </p:cNvCxnSpPr>
            <p:nvPr/>
          </p:nvCxnSpPr>
          <p:spPr>
            <a:xfrm>
              <a:off x="3873148" y="2912662"/>
              <a:ext cx="1435841" cy="2406393"/>
            </a:xfrm>
            <a:prstGeom prst="line">
              <a:avLst/>
            </a:prstGeom>
            <a:noFill/>
            <a:ln w="9525" cap="flat" cmpd="sng" algn="ctr">
              <a:solidFill>
                <a:srgbClr val="968C6D"/>
              </a:solidFill>
              <a:prstDash val="solid"/>
            </a:ln>
            <a:effectLst/>
          </p:spPr>
        </p:cxnSp>
        <p:cxnSp>
          <p:nvCxnSpPr>
            <p:cNvPr id="37" name="Straight Connector 36"/>
            <p:cNvCxnSpPr>
              <a:stCxn id="112" idx="2"/>
              <a:endCxn id="88" idx="2"/>
            </p:cNvCxnSpPr>
            <p:nvPr/>
          </p:nvCxnSpPr>
          <p:spPr>
            <a:xfrm>
              <a:off x="3873148" y="2912662"/>
              <a:ext cx="676998" cy="2414171"/>
            </a:xfrm>
            <a:prstGeom prst="line">
              <a:avLst/>
            </a:prstGeom>
            <a:noFill/>
            <a:ln w="9525" cap="flat" cmpd="sng" algn="ctr">
              <a:solidFill>
                <a:srgbClr val="968C6D"/>
              </a:solidFill>
              <a:prstDash val="solid"/>
            </a:ln>
            <a:effectLst/>
          </p:spPr>
        </p:cxnSp>
        <p:cxnSp>
          <p:nvCxnSpPr>
            <p:cNvPr id="38" name="Straight Connector 37"/>
            <p:cNvCxnSpPr>
              <a:stCxn id="112" idx="2"/>
              <a:endCxn id="98" idx="2"/>
            </p:cNvCxnSpPr>
            <p:nvPr/>
          </p:nvCxnSpPr>
          <p:spPr>
            <a:xfrm>
              <a:off x="3873148" y="2912662"/>
              <a:ext cx="0" cy="2051102"/>
            </a:xfrm>
            <a:prstGeom prst="line">
              <a:avLst/>
            </a:prstGeom>
            <a:noFill/>
            <a:ln w="9525" cap="flat" cmpd="sng" algn="ctr">
              <a:solidFill>
                <a:srgbClr val="968C6D"/>
              </a:solidFill>
              <a:prstDash val="solid"/>
            </a:ln>
            <a:effectLst/>
          </p:spPr>
        </p:cxnSp>
        <p:cxnSp>
          <p:nvCxnSpPr>
            <p:cNvPr id="39" name="Straight Connector 38"/>
            <p:cNvCxnSpPr>
              <a:stCxn id="112" idx="2"/>
              <a:endCxn id="92" idx="2"/>
            </p:cNvCxnSpPr>
            <p:nvPr/>
          </p:nvCxnSpPr>
          <p:spPr>
            <a:xfrm flipH="1">
              <a:off x="3482327" y="2912662"/>
              <a:ext cx="390821" cy="1459314"/>
            </a:xfrm>
            <a:prstGeom prst="line">
              <a:avLst/>
            </a:prstGeom>
            <a:noFill/>
            <a:ln w="9525" cap="flat" cmpd="sng" algn="ctr">
              <a:solidFill>
                <a:srgbClr val="968C6D"/>
              </a:solidFill>
              <a:prstDash val="solid"/>
            </a:ln>
            <a:effectLst/>
          </p:spPr>
        </p:cxnSp>
        <p:cxnSp>
          <p:nvCxnSpPr>
            <p:cNvPr id="40" name="Straight Connector 39"/>
            <p:cNvCxnSpPr>
              <a:stCxn id="112" idx="2"/>
              <a:endCxn id="96" idx="2"/>
            </p:cNvCxnSpPr>
            <p:nvPr/>
          </p:nvCxnSpPr>
          <p:spPr>
            <a:xfrm flipH="1">
              <a:off x="3480166" y="2912662"/>
              <a:ext cx="392982" cy="598789"/>
            </a:xfrm>
            <a:prstGeom prst="line">
              <a:avLst/>
            </a:prstGeom>
            <a:noFill/>
            <a:ln w="9525" cap="flat" cmpd="sng" algn="ctr">
              <a:solidFill>
                <a:srgbClr val="968C6D"/>
              </a:solidFill>
              <a:prstDash val="solid"/>
            </a:ln>
            <a:effectLst/>
          </p:spPr>
        </p:cxnSp>
        <p:cxnSp>
          <p:nvCxnSpPr>
            <p:cNvPr id="41" name="Straight Connector 40"/>
            <p:cNvCxnSpPr>
              <a:stCxn id="96" idx="2"/>
              <a:endCxn id="104" idx="2"/>
            </p:cNvCxnSpPr>
            <p:nvPr/>
          </p:nvCxnSpPr>
          <p:spPr>
            <a:xfrm flipV="1">
              <a:off x="3480166" y="2559390"/>
              <a:ext cx="1825696" cy="952059"/>
            </a:xfrm>
            <a:prstGeom prst="line">
              <a:avLst/>
            </a:prstGeom>
            <a:noFill/>
            <a:ln w="9525" cap="flat" cmpd="sng" algn="ctr">
              <a:solidFill>
                <a:srgbClr val="968C6D"/>
              </a:solidFill>
              <a:prstDash val="solid"/>
            </a:ln>
            <a:effectLst/>
          </p:spPr>
        </p:cxnSp>
        <p:cxnSp>
          <p:nvCxnSpPr>
            <p:cNvPr id="42" name="Straight Connector 41"/>
            <p:cNvCxnSpPr>
              <a:stCxn id="96" idx="2"/>
              <a:endCxn id="108" idx="2"/>
            </p:cNvCxnSpPr>
            <p:nvPr/>
          </p:nvCxnSpPr>
          <p:spPr>
            <a:xfrm flipV="1">
              <a:off x="3480166" y="2906019"/>
              <a:ext cx="2484259" cy="605431"/>
            </a:xfrm>
            <a:prstGeom prst="line">
              <a:avLst/>
            </a:prstGeom>
            <a:noFill/>
            <a:ln w="9525" cap="flat" cmpd="sng" algn="ctr">
              <a:solidFill>
                <a:srgbClr val="968C6D"/>
              </a:solidFill>
              <a:prstDash val="solid"/>
            </a:ln>
            <a:effectLst/>
          </p:spPr>
        </p:cxnSp>
        <p:cxnSp>
          <p:nvCxnSpPr>
            <p:cNvPr id="43" name="Straight Connector 42"/>
            <p:cNvCxnSpPr>
              <a:stCxn id="96" idx="2"/>
              <a:endCxn id="80" idx="2"/>
            </p:cNvCxnSpPr>
            <p:nvPr/>
          </p:nvCxnSpPr>
          <p:spPr>
            <a:xfrm>
              <a:off x="3480166" y="3511450"/>
              <a:ext cx="2883466" cy="7777"/>
            </a:xfrm>
            <a:prstGeom prst="line">
              <a:avLst/>
            </a:prstGeom>
            <a:noFill/>
            <a:ln w="9525" cap="flat" cmpd="sng" algn="ctr">
              <a:solidFill>
                <a:srgbClr val="968C6D"/>
              </a:solidFill>
              <a:prstDash val="solid"/>
            </a:ln>
            <a:effectLst/>
          </p:spPr>
        </p:cxnSp>
        <p:cxnSp>
          <p:nvCxnSpPr>
            <p:cNvPr id="44" name="Straight Connector 43"/>
            <p:cNvCxnSpPr>
              <a:stCxn id="96" idx="2"/>
              <a:endCxn id="102" idx="2"/>
            </p:cNvCxnSpPr>
            <p:nvPr/>
          </p:nvCxnSpPr>
          <p:spPr>
            <a:xfrm>
              <a:off x="3480166" y="3511450"/>
              <a:ext cx="2883466" cy="852749"/>
            </a:xfrm>
            <a:prstGeom prst="line">
              <a:avLst/>
            </a:prstGeom>
            <a:noFill/>
            <a:ln w="9525" cap="flat" cmpd="sng" algn="ctr">
              <a:solidFill>
                <a:srgbClr val="968C6D"/>
              </a:solidFill>
              <a:prstDash val="solid"/>
            </a:ln>
            <a:effectLst/>
          </p:spPr>
        </p:cxnSp>
        <p:cxnSp>
          <p:nvCxnSpPr>
            <p:cNvPr id="45" name="Straight Connector 44"/>
            <p:cNvCxnSpPr>
              <a:stCxn id="96" idx="2"/>
              <a:endCxn id="84" idx="2"/>
            </p:cNvCxnSpPr>
            <p:nvPr/>
          </p:nvCxnSpPr>
          <p:spPr>
            <a:xfrm>
              <a:off x="3480166" y="3511450"/>
              <a:ext cx="2484259" cy="1460090"/>
            </a:xfrm>
            <a:prstGeom prst="line">
              <a:avLst/>
            </a:prstGeom>
            <a:noFill/>
            <a:ln w="9525" cap="flat" cmpd="sng" algn="ctr">
              <a:solidFill>
                <a:srgbClr val="968C6D"/>
              </a:solidFill>
              <a:prstDash val="solid"/>
            </a:ln>
            <a:effectLst/>
          </p:spPr>
        </p:cxnSp>
        <p:cxnSp>
          <p:nvCxnSpPr>
            <p:cNvPr id="46" name="Straight Connector 45"/>
            <p:cNvCxnSpPr>
              <a:stCxn id="96" idx="2"/>
              <a:endCxn id="100" idx="2"/>
            </p:cNvCxnSpPr>
            <p:nvPr/>
          </p:nvCxnSpPr>
          <p:spPr>
            <a:xfrm>
              <a:off x="3480166" y="3511450"/>
              <a:ext cx="1828822" cy="1807604"/>
            </a:xfrm>
            <a:prstGeom prst="line">
              <a:avLst/>
            </a:prstGeom>
            <a:noFill/>
            <a:ln w="9525" cap="flat" cmpd="sng" algn="ctr">
              <a:solidFill>
                <a:srgbClr val="968C6D"/>
              </a:solidFill>
              <a:prstDash val="solid"/>
            </a:ln>
            <a:effectLst/>
          </p:spPr>
        </p:cxnSp>
        <p:cxnSp>
          <p:nvCxnSpPr>
            <p:cNvPr id="47" name="Straight Connector 46"/>
            <p:cNvCxnSpPr>
              <a:stCxn id="96" idx="2"/>
              <a:endCxn id="88" idx="2"/>
            </p:cNvCxnSpPr>
            <p:nvPr/>
          </p:nvCxnSpPr>
          <p:spPr>
            <a:xfrm>
              <a:off x="3480166" y="3511450"/>
              <a:ext cx="1069979" cy="1815382"/>
            </a:xfrm>
            <a:prstGeom prst="line">
              <a:avLst/>
            </a:prstGeom>
            <a:noFill/>
            <a:ln w="9525" cap="flat" cmpd="sng" algn="ctr">
              <a:solidFill>
                <a:srgbClr val="968C6D"/>
              </a:solidFill>
              <a:prstDash val="solid"/>
            </a:ln>
            <a:effectLst/>
          </p:spPr>
        </p:cxnSp>
        <p:cxnSp>
          <p:nvCxnSpPr>
            <p:cNvPr id="48" name="Straight Connector 47"/>
            <p:cNvCxnSpPr>
              <a:stCxn id="96" idx="2"/>
              <a:endCxn id="98" idx="2"/>
            </p:cNvCxnSpPr>
            <p:nvPr/>
          </p:nvCxnSpPr>
          <p:spPr>
            <a:xfrm>
              <a:off x="3480166" y="3511450"/>
              <a:ext cx="392982" cy="1452313"/>
            </a:xfrm>
            <a:prstGeom prst="line">
              <a:avLst/>
            </a:prstGeom>
            <a:noFill/>
            <a:ln w="9525" cap="flat" cmpd="sng" algn="ctr">
              <a:solidFill>
                <a:srgbClr val="968C6D"/>
              </a:solidFill>
              <a:prstDash val="solid"/>
            </a:ln>
            <a:effectLst/>
          </p:spPr>
        </p:cxnSp>
        <p:cxnSp>
          <p:nvCxnSpPr>
            <p:cNvPr id="49" name="Straight Connector 48"/>
            <p:cNvCxnSpPr>
              <a:stCxn id="92" idx="2"/>
              <a:endCxn id="88" idx="2"/>
            </p:cNvCxnSpPr>
            <p:nvPr/>
          </p:nvCxnSpPr>
          <p:spPr>
            <a:xfrm>
              <a:off x="3482327" y="4371976"/>
              <a:ext cx="1067818" cy="954856"/>
            </a:xfrm>
            <a:prstGeom prst="line">
              <a:avLst/>
            </a:prstGeom>
            <a:noFill/>
            <a:ln w="9525" cap="flat" cmpd="sng" algn="ctr">
              <a:solidFill>
                <a:srgbClr val="968C6D"/>
              </a:solidFill>
              <a:prstDash val="solid"/>
            </a:ln>
            <a:effectLst/>
          </p:spPr>
        </p:cxnSp>
        <p:cxnSp>
          <p:nvCxnSpPr>
            <p:cNvPr id="50" name="Straight Connector 49"/>
            <p:cNvCxnSpPr>
              <a:stCxn id="92" idx="2"/>
              <a:endCxn id="100" idx="2"/>
            </p:cNvCxnSpPr>
            <p:nvPr/>
          </p:nvCxnSpPr>
          <p:spPr>
            <a:xfrm>
              <a:off x="3482327" y="4371976"/>
              <a:ext cx="1826662" cy="947079"/>
            </a:xfrm>
            <a:prstGeom prst="line">
              <a:avLst/>
            </a:prstGeom>
            <a:noFill/>
            <a:ln w="9525" cap="flat" cmpd="sng" algn="ctr">
              <a:solidFill>
                <a:srgbClr val="968C6D"/>
              </a:solidFill>
              <a:prstDash val="solid"/>
            </a:ln>
            <a:effectLst/>
          </p:spPr>
        </p:cxnSp>
        <p:cxnSp>
          <p:nvCxnSpPr>
            <p:cNvPr id="51" name="Straight Connector 50"/>
            <p:cNvCxnSpPr>
              <a:stCxn id="92" idx="2"/>
              <a:endCxn id="84" idx="2"/>
            </p:cNvCxnSpPr>
            <p:nvPr/>
          </p:nvCxnSpPr>
          <p:spPr>
            <a:xfrm>
              <a:off x="3482327" y="4371976"/>
              <a:ext cx="2482098" cy="599565"/>
            </a:xfrm>
            <a:prstGeom prst="line">
              <a:avLst/>
            </a:prstGeom>
            <a:noFill/>
            <a:ln w="9525" cap="flat" cmpd="sng" algn="ctr">
              <a:solidFill>
                <a:srgbClr val="968C6D"/>
              </a:solidFill>
              <a:prstDash val="solid"/>
            </a:ln>
            <a:effectLst/>
          </p:spPr>
        </p:cxnSp>
        <p:cxnSp>
          <p:nvCxnSpPr>
            <p:cNvPr id="52" name="Straight Connector 51"/>
            <p:cNvCxnSpPr>
              <a:stCxn id="92" idx="2"/>
              <a:endCxn id="102" idx="2"/>
            </p:cNvCxnSpPr>
            <p:nvPr/>
          </p:nvCxnSpPr>
          <p:spPr>
            <a:xfrm flipV="1">
              <a:off x="3482327" y="4364199"/>
              <a:ext cx="2881306" cy="7777"/>
            </a:xfrm>
            <a:prstGeom prst="line">
              <a:avLst/>
            </a:prstGeom>
            <a:noFill/>
            <a:ln w="9525" cap="flat" cmpd="sng" algn="ctr">
              <a:solidFill>
                <a:srgbClr val="968C6D"/>
              </a:solidFill>
              <a:prstDash val="solid"/>
            </a:ln>
            <a:effectLst/>
          </p:spPr>
        </p:cxnSp>
        <p:cxnSp>
          <p:nvCxnSpPr>
            <p:cNvPr id="53" name="Straight Connector 52"/>
            <p:cNvCxnSpPr>
              <a:stCxn id="92" idx="2"/>
              <a:endCxn id="80" idx="2"/>
            </p:cNvCxnSpPr>
            <p:nvPr/>
          </p:nvCxnSpPr>
          <p:spPr>
            <a:xfrm flipV="1">
              <a:off x="3482327" y="3519227"/>
              <a:ext cx="2881306" cy="852749"/>
            </a:xfrm>
            <a:prstGeom prst="line">
              <a:avLst/>
            </a:prstGeom>
            <a:noFill/>
            <a:ln w="9525" cap="flat" cmpd="sng" algn="ctr">
              <a:solidFill>
                <a:srgbClr val="968C6D"/>
              </a:solidFill>
              <a:prstDash val="solid"/>
            </a:ln>
            <a:effectLst/>
          </p:spPr>
        </p:cxnSp>
        <p:cxnSp>
          <p:nvCxnSpPr>
            <p:cNvPr id="54" name="Straight Connector 53"/>
            <p:cNvCxnSpPr>
              <a:stCxn id="92" idx="2"/>
              <a:endCxn id="108" idx="2"/>
            </p:cNvCxnSpPr>
            <p:nvPr/>
          </p:nvCxnSpPr>
          <p:spPr>
            <a:xfrm flipV="1">
              <a:off x="3482327" y="2906019"/>
              <a:ext cx="2482098" cy="1465957"/>
            </a:xfrm>
            <a:prstGeom prst="line">
              <a:avLst/>
            </a:prstGeom>
            <a:noFill/>
            <a:ln w="9525" cap="flat" cmpd="sng" algn="ctr">
              <a:solidFill>
                <a:srgbClr val="968C6D"/>
              </a:solidFill>
              <a:prstDash val="solid"/>
            </a:ln>
            <a:effectLst/>
          </p:spPr>
        </p:cxnSp>
        <p:cxnSp>
          <p:nvCxnSpPr>
            <p:cNvPr id="55" name="Straight Connector 54"/>
            <p:cNvCxnSpPr>
              <a:stCxn id="92" idx="2"/>
              <a:endCxn id="104" idx="2"/>
            </p:cNvCxnSpPr>
            <p:nvPr/>
          </p:nvCxnSpPr>
          <p:spPr>
            <a:xfrm flipV="1">
              <a:off x="3482327" y="2559390"/>
              <a:ext cx="1823535" cy="1812586"/>
            </a:xfrm>
            <a:prstGeom prst="line">
              <a:avLst/>
            </a:prstGeom>
            <a:noFill/>
            <a:ln w="9525" cap="flat" cmpd="sng" algn="ctr">
              <a:solidFill>
                <a:srgbClr val="968C6D"/>
              </a:solidFill>
              <a:prstDash val="solid"/>
            </a:ln>
            <a:effectLst/>
          </p:spPr>
        </p:cxnSp>
        <p:cxnSp>
          <p:nvCxnSpPr>
            <p:cNvPr id="56" name="Straight Connector 55"/>
            <p:cNvCxnSpPr>
              <a:stCxn id="98" idx="2"/>
              <a:endCxn id="104" idx="2"/>
            </p:cNvCxnSpPr>
            <p:nvPr/>
          </p:nvCxnSpPr>
          <p:spPr>
            <a:xfrm flipV="1">
              <a:off x="3873148" y="2559390"/>
              <a:ext cx="1432715" cy="2404372"/>
            </a:xfrm>
            <a:prstGeom prst="line">
              <a:avLst/>
            </a:prstGeom>
            <a:noFill/>
            <a:ln w="9525" cap="flat" cmpd="sng" algn="ctr">
              <a:solidFill>
                <a:srgbClr val="968C6D"/>
              </a:solidFill>
              <a:prstDash val="solid"/>
            </a:ln>
            <a:effectLst/>
          </p:spPr>
        </p:cxnSp>
        <p:cxnSp>
          <p:nvCxnSpPr>
            <p:cNvPr id="57" name="Straight Connector 56"/>
            <p:cNvCxnSpPr>
              <a:stCxn id="98" idx="2"/>
              <a:endCxn id="108" idx="2"/>
            </p:cNvCxnSpPr>
            <p:nvPr/>
          </p:nvCxnSpPr>
          <p:spPr>
            <a:xfrm flipV="1">
              <a:off x="3873148" y="2906019"/>
              <a:ext cx="2091277" cy="2057745"/>
            </a:xfrm>
            <a:prstGeom prst="line">
              <a:avLst/>
            </a:prstGeom>
            <a:noFill/>
            <a:ln w="9525" cap="flat" cmpd="sng" algn="ctr">
              <a:solidFill>
                <a:srgbClr val="968C6D"/>
              </a:solidFill>
              <a:prstDash val="solid"/>
            </a:ln>
            <a:effectLst/>
          </p:spPr>
        </p:cxnSp>
        <p:cxnSp>
          <p:nvCxnSpPr>
            <p:cNvPr id="58" name="Straight Connector 57"/>
            <p:cNvCxnSpPr>
              <a:stCxn id="98" idx="2"/>
              <a:endCxn id="80" idx="2"/>
            </p:cNvCxnSpPr>
            <p:nvPr/>
          </p:nvCxnSpPr>
          <p:spPr>
            <a:xfrm flipV="1">
              <a:off x="3873148" y="3519227"/>
              <a:ext cx="2490485" cy="1444537"/>
            </a:xfrm>
            <a:prstGeom prst="line">
              <a:avLst/>
            </a:prstGeom>
            <a:noFill/>
            <a:ln w="9525" cap="flat" cmpd="sng" algn="ctr">
              <a:solidFill>
                <a:srgbClr val="968C6D"/>
              </a:solidFill>
              <a:prstDash val="solid"/>
            </a:ln>
            <a:effectLst/>
          </p:spPr>
        </p:cxnSp>
        <p:cxnSp>
          <p:nvCxnSpPr>
            <p:cNvPr id="59" name="Straight Connector 58"/>
            <p:cNvCxnSpPr>
              <a:stCxn id="98" idx="2"/>
              <a:endCxn id="102" idx="2"/>
            </p:cNvCxnSpPr>
            <p:nvPr/>
          </p:nvCxnSpPr>
          <p:spPr>
            <a:xfrm flipV="1">
              <a:off x="3873148" y="4364199"/>
              <a:ext cx="2490485" cy="599565"/>
            </a:xfrm>
            <a:prstGeom prst="line">
              <a:avLst/>
            </a:prstGeom>
            <a:noFill/>
            <a:ln w="9525" cap="flat" cmpd="sng" algn="ctr">
              <a:solidFill>
                <a:srgbClr val="968C6D"/>
              </a:solidFill>
              <a:prstDash val="solid"/>
            </a:ln>
            <a:effectLst/>
          </p:spPr>
        </p:cxnSp>
        <p:cxnSp>
          <p:nvCxnSpPr>
            <p:cNvPr id="60" name="Straight Connector 59"/>
            <p:cNvCxnSpPr>
              <a:stCxn id="88" idx="2"/>
              <a:endCxn id="102" idx="2"/>
            </p:cNvCxnSpPr>
            <p:nvPr/>
          </p:nvCxnSpPr>
          <p:spPr>
            <a:xfrm flipV="1">
              <a:off x="4550145" y="4364199"/>
              <a:ext cx="1813487" cy="962633"/>
            </a:xfrm>
            <a:prstGeom prst="line">
              <a:avLst/>
            </a:prstGeom>
            <a:noFill/>
            <a:ln w="9525" cap="flat" cmpd="sng" algn="ctr">
              <a:solidFill>
                <a:srgbClr val="968C6D"/>
              </a:solidFill>
              <a:prstDash val="solid"/>
            </a:ln>
            <a:effectLst/>
          </p:spPr>
        </p:cxnSp>
        <p:cxnSp>
          <p:nvCxnSpPr>
            <p:cNvPr id="61" name="Straight Connector 60"/>
            <p:cNvCxnSpPr>
              <a:stCxn id="98" idx="2"/>
              <a:endCxn id="84" idx="2"/>
            </p:cNvCxnSpPr>
            <p:nvPr/>
          </p:nvCxnSpPr>
          <p:spPr>
            <a:xfrm>
              <a:off x="3873148" y="4963764"/>
              <a:ext cx="2091277" cy="7777"/>
            </a:xfrm>
            <a:prstGeom prst="line">
              <a:avLst/>
            </a:prstGeom>
            <a:noFill/>
            <a:ln w="9525" cap="flat" cmpd="sng" algn="ctr">
              <a:solidFill>
                <a:srgbClr val="968C6D"/>
              </a:solidFill>
              <a:prstDash val="solid"/>
            </a:ln>
            <a:effectLst/>
          </p:spPr>
        </p:cxnSp>
        <p:cxnSp>
          <p:nvCxnSpPr>
            <p:cNvPr id="62" name="Straight Connector 61"/>
            <p:cNvCxnSpPr>
              <a:stCxn id="98" idx="2"/>
              <a:endCxn id="100" idx="2"/>
            </p:cNvCxnSpPr>
            <p:nvPr/>
          </p:nvCxnSpPr>
          <p:spPr>
            <a:xfrm>
              <a:off x="3873148" y="4963764"/>
              <a:ext cx="1435841" cy="355291"/>
            </a:xfrm>
            <a:prstGeom prst="line">
              <a:avLst/>
            </a:prstGeom>
            <a:noFill/>
            <a:ln w="9525" cap="flat" cmpd="sng" algn="ctr">
              <a:solidFill>
                <a:srgbClr val="968C6D"/>
              </a:solidFill>
              <a:prstDash val="solid"/>
            </a:ln>
            <a:effectLst/>
          </p:spPr>
        </p:cxnSp>
        <p:cxnSp>
          <p:nvCxnSpPr>
            <p:cNvPr id="63" name="Straight Connector 62"/>
            <p:cNvCxnSpPr>
              <a:stCxn id="88" idx="2"/>
              <a:endCxn id="84" idx="2"/>
            </p:cNvCxnSpPr>
            <p:nvPr/>
          </p:nvCxnSpPr>
          <p:spPr>
            <a:xfrm flipV="1">
              <a:off x="4550145" y="4971539"/>
              <a:ext cx="1414279" cy="355291"/>
            </a:xfrm>
            <a:prstGeom prst="line">
              <a:avLst/>
            </a:prstGeom>
            <a:noFill/>
            <a:ln w="9525" cap="flat" cmpd="sng" algn="ctr">
              <a:solidFill>
                <a:srgbClr val="968C6D"/>
              </a:solidFill>
              <a:prstDash val="solid"/>
            </a:ln>
            <a:effectLst/>
          </p:spPr>
        </p:cxnSp>
        <p:cxnSp>
          <p:nvCxnSpPr>
            <p:cNvPr id="64" name="Straight Connector 63"/>
            <p:cNvCxnSpPr>
              <a:stCxn id="88" idx="2"/>
              <a:endCxn id="80" idx="2"/>
            </p:cNvCxnSpPr>
            <p:nvPr/>
          </p:nvCxnSpPr>
          <p:spPr>
            <a:xfrm flipV="1">
              <a:off x="4550145" y="3519227"/>
              <a:ext cx="1813487" cy="1807604"/>
            </a:xfrm>
            <a:prstGeom prst="line">
              <a:avLst/>
            </a:prstGeom>
            <a:noFill/>
            <a:ln w="9525" cap="flat" cmpd="sng" algn="ctr">
              <a:solidFill>
                <a:srgbClr val="968C6D"/>
              </a:solidFill>
              <a:prstDash val="solid"/>
            </a:ln>
            <a:effectLst/>
          </p:spPr>
        </p:cxnSp>
        <p:cxnSp>
          <p:nvCxnSpPr>
            <p:cNvPr id="65" name="Straight Connector 64"/>
            <p:cNvCxnSpPr>
              <a:stCxn id="88" idx="2"/>
              <a:endCxn id="108" idx="2"/>
            </p:cNvCxnSpPr>
            <p:nvPr/>
          </p:nvCxnSpPr>
          <p:spPr>
            <a:xfrm flipV="1">
              <a:off x="4550145" y="2906019"/>
              <a:ext cx="1414279" cy="2420812"/>
            </a:xfrm>
            <a:prstGeom prst="line">
              <a:avLst/>
            </a:prstGeom>
            <a:noFill/>
            <a:ln w="9525" cap="flat" cmpd="sng" algn="ctr">
              <a:solidFill>
                <a:srgbClr val="968C6D"/>
              </a:solidFill>
              <a:prstDash val="solid"/>
            </a:ln>
            <a:effectLst/>
          </p:spPr>
        </p:cxnSp>
        <p:cxnSp>
          <p:nvCxnSpPr>
            <p:cNvPr id="66" name="Straight Connector 65"/>
            <p:cNvCxnSpPr>
              <a:stCxn id="88" idx="2"/>
              <a:endCxn id="104" idx="2"/>
            </p:cNvCxnSpPr>
            <p:nvPr/>
          </p:nvCxnSpPr>
          <p:spPr>
            <a:xfrm flipV="1">
              <a:off x="4550145" y="2559390"/>
              <a:ext cx="755717" cy="2767440"/>
            </a:xfrm>
            <a:prstGeom prst="line">
              <a:avLst/>
            </a:prstGeom>
            <a:noFill/>
            <a:ln w="9525" cap="flat" cmpd="sng" algn="ctr">
              <a:solidFill>
                <a:srgbClr val="968C6D"/>
              </a:solidFill>
              <a:prstDash val="solid"/>
            </a:ln>
            <a:effectLst/>
          </p:spPr>
        </p:cxnSp>
        <p:cxnSp>
          <p:nvCxnSpPr>
            <p:cNvPr id="67" name="Straight Connector 66"/>
            <p:cNvCxnSpPr>
              <a:stCxn id="100" idx="2"/>
              <a:endCxn id="102" idx="2"/>
            </p:cNvCxnSpPr>
            <p:nvPr/>
          </p:nvCxnSpPr>
          <p:spPr>
            <a:xfrm flipV="1">
              <a:off x="5308988" y="4364199"/>
              <a:ext cx="1054644" cy="954856"/>
            </a:xfrm>
            <a:prstGeom prst="line">
              <a:avLst/>
            </a:prstGeom>
            <a:noFill/>
            <a:ln w="9525" cap="flat" cmpd="sng" algn="ctr">
              <a:solidFill>
                <a:srgbClr val="968C6D"/>
              </a:solidFill>
              <a:prstDash val="solid"/>
            </a:ln>
            <a:effectLst/>
          </p:spPr>
        </p:cxnSp>
        <p:cxnSp>
          <p:nvCxnSpPr>
            <p:cNvPr id="68" name="Straight Connector 67"/>
            <p:cNvCxnSpPr>
              <a:stCxn id="100" idx="2"/>
            </p:cNvCxnSpPr>
            <p:nvPr/>
          </p:nvCxnSpPr>
          <p:spPr>
            <a:xfrm flipV="1">
              <a:off x="5308988" y="3523659"/>
              <a:ext cx="1042225" cy="1795396"/>
            </a:xfrm>
            <a:prstGeom prst="line">
              <a:avLst/>
            </a:prstGeom>
            <a:noFill/>
            <a:ln w="9525" cap="flat" cmpd="sng" algn="ctr">
              <a:solidFill>
                <a:srgbClr val="968C6D"/>
              </a:solidFill>
              <a:prstDash val="solid"/>
            </a:ln>
            <a:effectLst/>
          </p:spPr>
        </p:cxnSp>
        <p:cxnSp>
          <p:nvCxnSpPr>
            <p:cNvPr id="69" name="Straight Connector 68"/>
            <p:cNvCxnSpPr>
              <a:stCxn id="100" idx="2"/>
              <a:endCxn id="108" idx="2"/>
            </p:cNvCxnSpPr>
            <p:nvPr/>
          </p:nvCxnSpPr>
          <p:spPr>
            <a:xfrm flipV="1">
              <a:off x="5308988" y="2906019"/>
              <a:ext cx="655437" cy="2413036"/>
            </a:xfrm>
            <a:prstGeom prst="line">
              <a:avLst/>
            </a:prstGeom>
            <a:noFill/>
            <a:ln w="9525" cap="flat" cmpd="sng" algn="ctr">
              <a:solidFill>
                <a:srgbClr val="968C6D"/>
              </a:solidFill>
              <a:prstDash val="solid"/>
            </a:ln>
            <a:effectLst/>
          </p:spPr>
        </p:cxnSp>
        <p:cxnSp>
          <p:nvCxnSpPr>
            <p:cNvPr id="70" name="Straight Connector 69"/>
            <p:cNvCxnSpPr>
              <a:stCxn id="100" idx="2"/>
              <a:endCxn id="104" idx="2"/>
            </p:cNvCxnSpPr>
            <p:nvPr/>
          </p:nvCxnSpPr>
          <p:spPr>
            <a:xfrm flipH="1" flipV="1">
              <a:off x="5305862" y="2559390"/>
              <a:ext cx="3126" cy="2759664"/>
            </a:xfrm>
            <a:prstGeom prst="line">
              <a:avLst/>
            </a:prstGeom>
            <a:noFill/>
            <a:ln w="9525" cap="flat" cmpd="sng" algn="ctr">
              <a:solidFill>
                <a:srgbClr val="968C6D"/>
              </a:solidFill>
              <a:prstDash val="solid"/>
            </a:ln>
            <a:effectLst/>
          </p:spPr>
        </p:cxnSp>
        <p:cxnSp>
          <p:nvCxnSpPr>
            <p:cNvPr id="71" name="Straight Connector 70"/>
            <p:cNvCxnSpPr>
              <a:stCxn id="84" idx="2"/>
              <a:endCxn id="108" idx="2"/>
            </p:cNvCxnSpPr>
            <p:nvPr/>
          </p:nvCxnSpPr>
          <p:spPr>
            <a:xfrm flipV="1">
              <a:off x="5964425" y="2906019"/>
              <a:ext cx="0" cy="2065521"/>
            </a:xfrm>
            <a:prstGeom prst="line">
              <a:avLst/>
            </a:prstGeom>
            <a:noFill/>
            <a:ln w="9525" cap="flat" cmpd="sng" algn="ctr">
              <a:solidFill>
                <a:srgbClr val="968C6D"/>
              </a:solidFill>
              <a:prstDash val="solid"/>
            </a:ln>
            <a:effectLst/>
          </p:spPr>
        </p:cxnSp>
        <p:cxnSp>
          <p:nvCxnSpPr>
            <p:cNvPr id="72" name="Straight Connector 71"/>
            <p:cNvCxnSpPr>
              <a:stCxn id="84" idx="2"/>
              <a:endCxn id="80" idx="2"/>
            </p:cNvCxnSpPr>
            <p:nvPr/>
          </p:nvCxnSpPr>
          <p:spPr>
            <a:xfrm flipV="1">
              <a:off x="5964425" y="3519227"/>
              <a:ext cx="399207" cy="1452313"/>
            </a:xfrm>
            <a:prstGeom prst="line">
              <a:avLst/>
            </a:prstGeom>
            <a:noFill/>
            <a:ln w="9525" cap="flat" cmpd="sng" algn="ctr">
              <a:solidFill>
                <a:srgbClr val="968C6D"/>
              </a:solidFill>
              <a:prstDash val="solid"/>
            </a:ln>
            <a:effectLst/>
          </p:spPr>
        </p:cxnSp>
        <p:cxnSp>
          <p:nvCxnSpPr>
            <p:cNvPr id="73" name="Straight Connector 72"/>
            <p:cNvCxnSpPr>
              <a:stCxn id="84" idx="2"/>
              <a:endCxn id="104" idx="2"/>
            </p:cNvCxnSpPr>
            <p:nvPr/>
          </p:nvCxnSpPr>
          <p:spPr>
            <a:xfrm flipH="1" flipV="1">
              <a:off x="5305862" y="2559390"/>
              <a:ext cx="658563" cy="2412150"/>
            </a:xfrm>
            <a:prstGeom prst="line">
              <a:avLst/>
            </a:prstGeom>
            <a:noFill/>
            <a:ln w="9525" cap="flat" cmpd="sng" algn="ctr">
              <a:solidFill>
                <a:srgbClr val="968C6D"/>
              </a:solidFill>
              <a:prstDash val="solid"/>
            </a:ln>
            <a:effectLst/>
          </p:spPr>
        </p:cxnSp>
        <p:cxnSp>
          <p:nvCxnSpPr>
            <p:cNvPr id="74" name="Straight Connector 73"/>
            <p:cNvCxnSpPr>
              <a:stCxn id="102" idx="2"/>
              <a:endCxn id="108" idx="2"/>
            </p:cNvCxnSpPr>
            <p:nvPr/>
          </p:nvCxnSpPr>
          <p:spPr>
            <a:xfrm flipH="1" flipV="1">
              <a:off x="5964425" y="2906019"/>
              <a:ext cx="399207" cy="1458180"/>
            </a:xfrm>
            <a:prstGeom prst="line">
              <a:avLst/>
            </a:prstGeom>
            <a:noFill/>
            <a:ln w="9525" cap="flat" cmpd="sng" algn="ctr">
              <a:solidFill>
                <a:srgbClr val="968C6D"/>
              </a:solidFill>
              <a:prstDash val="solid"/>
            </a:ln>
            <a:effectLst/>
          </p:spPr>
        </p:cxnSp>
        <p:cxnSp>
          <p:nvCxnSpPr>
            <p:cNvPr id="75" name="Straight Connector 74"/>
            <p:cNvCxnSpPr>
              <a:stCxn id="102" idx="2"/>
              <a:endCxn id="104" idx="2"/>
            </p:cNvCxnSpPr>
            <p:nvPr/>
          </p:nvCxnSpPr>
          <p:spPr>
            <a:xfrm flipH="1" flipV="1">
              <a:off x="5305862" y="2559390"/>
              <a:ext cx="1057770" cy="1804807"/>
            </a:xfrm>
            <a:prstGeom prst="line">
              <a:avLst/>
            </a:prstGeom>
            <a:noFill/>
            <a:ln w="9525" cap="flat" cmpd="sng" algn="ctr">
              <a:solidFill>
                <a:srgbClr val="968C6D"/>
              </a:solidFill>
              <a:prstDash val="solid"/>
            </a:ln>
            <a:effectLst/>
          </p:spPr>
        </p:cxnSp>
        <p:sp>
          <p:nvSpPr>
            <p:cNvPr id="76" name="Oval 75"/>
            <p:cNvSpPr/>
            <p:nvPr/>
          </p:nvSpPr>
          <p:spPr bwMode="auto">
            <a:xfrm>
              <a:off x="4360852" y="3540740"/>
              <a:ext cx="1134302" cy="801943"/>
            </a:xfrm>
            <a:prstGeom prst="ellipse">
              <a:avLst/>
            </a:prstGeom>
            <a:solidFill>
              <a:schemeClr val="bg1"/>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cxnSp>
          <p:nvCxnSpPr>
            <p:cNvPr id="77" name="Straight Connector 76"/>
            <p:cNvCxnSpPr>
              <a:stCxn id="104" idx="2"/>
              <a:endCxn id="80" idx="2"/>
            </p:cNvCxnSpPr>
            <p:nvPr/>
          </p:nvCxnSpPr>
          <p:spPr>
            <a:xfrm>
              <a:off x="5305862" y="2559390"/>
              <a:ext cx="1057770" cy="959837"/>
            </a:xfrm>
            <a:prstGeom prst="line">
              <a:avLst/>
            </a:prstGeom>
            <a:noFill/>
            <a:ln w="9525" cap="flat" cmpd="sng" algn="ctr">
              <a:solidFill>
                <a:srgbClr val="968C6D"/>
              </a:solidFill>
              <a:prstDash val="solid"/>
            </a:ln>
            <a:effectLst/>
          </p:spPr>
        </p:cxnSp>
        <p:sp>
          <p:nvSpPr>
            <p:cNvPr id="78" name="Oval 77"/>
            <p:cNvSpPr/>
            <p:nvPr/>
          </p:nvSpPr>
          <p:spPr>
            <a:xfrm>
              <a:off x="3403601" y="2507657"/>
              <a:ext cx="3031733" cy="2862761"/>
            </a:xfrm>
            <a:prstGeom prst="ellipse">
              <a:avLst/>
            </a:prstGeom>
            <a:noFill/>
            <a:ln w="9525" cap="flat" cmpd="sng" algn="ctr">
              <a:solidFill>
                <a:srgbClr val="968C6D"/>
              </a:solid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sp>
        <p:nvSpPr>
          <p:cNvPr id="115" name="TextBox 114"/>
          <p:cNvSpPr txBox="1"/>
          <p:nvPr/>
        </p:nvSpPr>
        <p:spPr>
          <a:xfrm>
            <a:off x="6244278" y="2677906"/>
            <a:ext cx="1058741" cy="313241"/>
          </a:xfrm>
          <a:prstGeom prst="rect">
            <a:avLst/>
          </a:prstGeom>
          <a:noFill/>
          <a:ln>
            <a:noFill/>
          </a:ln>
        </p:spPr>
        <p:txBody>
          <a:bodyPr wrap="none" lIns="54005" tIns="54005" rIns="54005" bIns="54005" rtlCol="0">
            <a:noAutofit/>
          </a:bodyPr>
          <a:lstStyle/>
          <a:p>
            <a:pPr algn="ctr" defTabSz="1494826" fontAlgn="base">
              <a:spcBef>
                <a:spcPct val="0"/>
              </a:spcBef>
              <a:spcAft>
                <a:spcPct val="0"/>
              </a:spcAft>
            </a:pPr>
            <a:r>
              <a:rPr lang="en-US" sz="1800" b="1" dirty="0">
                <a:solidFill>
                  <a:srgbClr val="003366"/>
                </a:solidFill>
                <a:latin typeface="Georgia"/>
              </a:rPr>
              <a:t>Activity</a:t>
            </a:r>
          </a:p>
        </p:txBody>
      </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59</a:t>
            </a:fld>
            <a:endParaRPr lang="en-US" dirty="0"/>
          </a:p>
        </p:txBody>
      </p:sp>
    </p:spTree>
    <p:extLst>
      <p:ext uri="{BB962C8B-B14F-4D97-AF65-F5344CB8AC3E}">
        <p14:creationId xmlns:p14="http://schemas.microsoft.com/office/powerpoint/2010/main" val="3148482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308082"/>
            <a:ext cx="8588829" cy="639763"/>
          </a:xfrm>
        </p:spPr>
        <p:txBody>
          <a:bodyPr/>
          <a:lstStyle/>
          <a:p>
            <a:r>
              <a:rPr lang="en-US" sz="3400" dirty="0"/>
              <a:t>Activity Scenario 3</a:t>
            </a:r>
          </a:p>
        </p:txBody>
      </p:sp>
      <p:sp>
        <p:nvSpPr>
          <p:cNvPr id="7" name="Content Placeholder 6"/>
          <p:cNvSpPr>
            <a:spLocks noGrp="1"/>
          </p:cNvSpPr>
          <p:nvPr>
            <p:ph idx="1"/>
          </p:nvPr>
        </p:nvSpPr>
        <p:spPr>
          <a:xfrm>
            <a:off x="303158" y="1168411"/>
            <a:ext cx="5200955" cy="3743324"/>
          </a:xfrm>
        </p:spPr>
        <p:txBody>
          <a:bodyPr/>
          <a:lstStyle/>
          <a:p>
            <a:pPr marL="0" indent="0">
              <a:spcAft>
                <a:spcPts val="2400"/>
              </a:spcAft>
              <a:buNone/>
            </a:pPr>
            <a:r>
              <a:rPr lang="en-US" dirty="0">
                <a:solidFill>
                  <a:schemeClr val="tx2">
                    <a:lumMod val="75000"/>
                    <a:lumOff val="25000"/>
                  </a:schemeClr>
                </a:solidFill>
              </a:rPr>
              <a:t>In August, a hurricane made landfall along the East Coast necessitating the use of an Emergency Operations Center (EOC) to direct and coordinate the response activities. The Applicant did not have a designated EOC so they had to lease a facility. Additionally, they had to purchase supplies to operate the facility, including meals for the individuals manning the facility.</a:t>
            </a:r>
          </a:p>
        </p:txBody>
      </p:sp>
      <p:sp>
        <p:nvSpPr>
          <p:cNvPr id="3" name="Rectangle 2"/>
          <p:cNvSpPr/>
          <p:nvPr/>
        </p:nvSpPr>
        <p:spPr>
          <a:xfrm>
            <a:off x="221314" y="4747580"/>
            <a:ext cx="8701371" cy="769441"/>
          </a:xfrm>
          <a:prstGeom prst="rect">
            <a:avLst/>
          </a:prstGeom>
        </p:spPr>
        <p:txBody>
          <a:bodyPr wrap="square">
            <a:spAutoFit/>
          </a:bodyPr>
          <a:lstStyle/>
          <a:p>
            <a:r>
              <a:rPr lang="en-US" sz="2200" b="1" dirty="0">
                <a:solidFill>
                  <a:schemeClr val="tx2">
                    <a:lumMod val="75000"/>
                    <a:lumOff val="25000"/>
                  </a:schemeClr>
                </a:solidFill>
              </a:rPr>
              <a:t>In this case, would the lease and supplies (including meals) be eligible for Public Assistance (PA) funding?  Why or why not?</a:t>
            </a:r>
          </a:p>
        </p:txBody>
      </p:sp>
      <p:grpSp>
        <p:nvGrpSpPr>
          <p:cNvPr id="6" name="Group 5" descr="Activity Icon"/>
          <p:cNvGrpSpPr/>
          <p:nvPr/>
        </p:nvGrpSpPr>
        <p:grpSpPr>
          <a:xfrm>
            <a:off x="5677790" y="1168411"/>
            <a:ext cx="3164647" cy="3431925"/>
            <a:chOff x="3340656" y="2232042"/>
            <a:chExt cx="3164647" cy="3431925"/>
          </a:xfrm>
        </p:grpSpPr>
        <p:grpSp>
          <p:nvGrpSpPr>
            <p:cNvPr id="9" name="Group 8"/>
            <p:cNvGrpSpPr/>
            <p:nvPr/>
          </p:nvGrpSpPr>
          <p:grpSpPr>
            <a:xfrm>
              <a:off x="3731477" y="2593393"/>
              <a:ext cx="283341" cy="656403"/>
              <a:chOff x="1243436" y="2427222"/>
              <a:chExt cx="349666" cy="857865"/>
            </a:xfrm>
            <a:solidFill>
              <a:srgbClr val="003366"/>
            </a:solidFill>
          </p:grpSpPr>
          <p:grpSp>
            <p:nvGrpSpPr>
              <p:cNvPr id="111" name="Group 314"/>
              <p:cNvGrpSpPr>
                <a:grpSpLocks/>
              </p:cNvGrpSpPr>
              <p:nvPr/>
            </p:nvGrpSpPr>
            <p:grpSpPr bwMode="auto">
              <a:xfrm>
                <a:off x="1243436" y="2427222"/>
                <a:ext cx="349666" cy="857865"/>
                <a:chOff x="2234" y="3893"/>
                <a:chExt cx="209" cy="513"/>
              </a:xfrm>
              <a:grpFill/>
            </p:grpSpPr>
            <p:sp>
              <p:nvSpPr>
                <p:cNvPr id="113"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14"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12" name="Rectangle 111"/>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0" name="Group 9"/>
            <p:cNvGrpSpPr/>
            <p:nvPr/>
          </p:nvGrpSpPr>
          <p:grpSpPr>
            <a:xfrm>
              <a:off x="4424683" y="2232042"/>
              <a:ext cx="250925" cy="657538"/>
              <a:chOff x="2136404" y="2188054"/>
              <a:chExt cx="309661" cy="859348"/>
            </a:xfrm>
            <a:solidFill>
              <a:srgbClr val="003366"/>
            </a:solidFill>
          </p:grpSpPr>
          <p:sp>
            <p:nvSpPr>
              <p:cNvPr id="109" name="Freeform 313"/>
              <p:cNvSpPr>
                <a:spLocks/>
              </p:cNvSpPr>
              <p:nvPr/>
            </p:nvSpPr>
            <p:spPr bwMode="auto">
              <a:xfrm>
                <a:off x="2136404" y="2188054"/>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10" name="Rectangle 109"/>
              <p:cNvSpPr/>
              <p:nvPr/>
            </p:nvSpPr>
            <p:spPr>
              <a:xfrm>
                <a:off x="225738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1" name="Group 10"/>
            <p:cNvGrpSpPr/>
            <p:nvPr/>
          </p:nvGrpSpPr>
          <p:grpSpPr>
            <a:xfrm>
              <a:off x="5838963" y="2593393"/>
              <a:ext cx="250925" cy="657538"/>
              <a:chOff x="4030518" y="2587657"/>
              <a:chExt cx="309661" cy="859348"/>
            </a:xfrm>
            <a:solidFill>
              <a:srgbClr val="003366"/>
            </a:solidFill>
          </p:grpSpPr>
          <p:sp>
            <p:nvSpPr>
              <p:cNvPr id="107"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8" name="Rectangle 107"/>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2" name="Group 11"/>
            <p:cNvGrpSpPr/>
            <p:nvPr/>
          </p:nvGrpSpPr>
          <p:grpSpPr>
            <a:xfrm>
              <a:off x="5167318" y="2232042"/>
              <a:ext cx="283341" cy="656403"/>
              <a:chOff x="3122829" y="2176995"/>
              <a:chExt cx="349666" cy="857865"/>
            </a:xfrm>
            <a:solidFill>
              <a:srgbClr val="003366"/>
            </a:solidFill>
          </p:grpSpPr>
          <p:grpSp>
            <p:nvGrpSpPr>
              <p:cNvPr id="103" name="Group 314"/>
              <p:cNvGrpSpPr>
                <a:grpSpLocks/>
              </p:cNvGrpSpPr>
              <p:nvPr/>
            </p:nvGrpSpPr>
            <p:grpSpPr bwMode="auto">
              <a:xfrm>
                <a:off x="3122829" y="2176995"/>
                <a:ext cx="349666" cy="857865"/>
                <a:chOff x="2234" y="3893"/>
                <a:chExt cx="209" cy="513"/>
              </a:xfrm>
              <a:grpFill/>
            </p:grpSpPr>
            <p:sp>
              <p:nvSpPr>
                <p:cNvPr id="105"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6"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104" name="Rectangle 103"/>
              <p:cNvSpPr/>
              <p:nvPr/>
            </p:nvSpPr>
            <p:spPr>
              <a:xfrm>
                <a:off x="3257804" y="253281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3" name="Group 12"/>
            <p:cNvGrpSpPr/>
            <p:nvPr/>
          </p:nvGrpSpPr>
          <p:grpSpPr>
            <a:xfrm>
              <a:off x="6238170" y="4051573"/>
              <a:ext cx="250925" cy="657538"/>
              <a:chOff x="4030518" y="2587657"/>
              <a:chExt cx="309661" cy="859348"/>
            </a:xfrm>
            <a:solidFill>
              <a:srgbClr val="003366"/>
            </a:solidFill>
          </p:grpSpPr>
          <p:sp>
            <p:nvSpPr>
              <p:cNvPr id="101"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2" name="Rectangle 101"/>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4" name="Group 13"/>
            <p:cNvGrpSpPr/>
            <p:nvPr/>
          </p:nvGrpSpPr>
          <p:grpSpPr>
            <a:xfrm>
              <a:off x="5183526" y="5006429"/>
              <a:ext cx="250925" cy="657538"/>
              <a:chOff x="4030518" y="2587657"/>
              <a:chExt cx="309661" cy="859348"/>
            </a:xfrm>
            <a:solidFill>
              <a:srgbClr val="003366"/>
            </a:solidFill>
          </p:grpSpPr>
          <p:sp>
            <p:nvSpPr>
              <p:cNvPr id="99"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100" name="Rectangle 99"/>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5" name="Group 14"/>
            <p:cNvGrpSpPr/>
            <p:nvPr/>
          </p:nvGrpSpPr>
          <p:grpSpPr>
            <a:xfrm>
              <a:off x="3747685" y="4651138"/>
              <a:ext cx="250925" cy="657538"/>
              <a:chOff x="4030518" y="2587657"/>
              <a:chExt cx="309661" cy="859348"/>
            </a:xfrm>
            <a:solidFill>
              <a:srgbClr val="003366"/>
            </a:solidFill>
          </p:grpSpPr>
          <p:sp>
            <p:nvSpPr>
              <p:cNvPr id="97"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8" name="Rectangle 97"/>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6" name="Group 15"/>
            <p:cNvGrpSpPr/>
            <p:nvPr/>
          </p:nvGrpSpPr>
          <p:grpSpPr>
            <a:xfrm>
              <a:off x="3354704" y="3198825"/>
              <a:ext cx="250925" cy="657538"/>
              <a:chOff x="4030518" y="2587657"/>
              <a:chExt cx="309661" cy="859348"/>
            </a:xfrm>
            <a:solidFill>
              <a:srgbClr val="003366"/>
            </a:solidFill>
          </p:grpSpPr>
          <p:sp>
            <p:nvSpPr>
              <p:cNvPr id="95" name="Freeform 313"/>
              <p:cNvSpPr>
                <a:spLocks/>
              </p:cNvSpPr>
              <p:nvPr/>
            </p:nvSpPr>
            <p:spPr bwMode="auto">
              <a:xfrm>
                <a:off x="4030518" y="2587657"/>
                <a:ext cx="309661" cy="859348"/>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6" name="Rectangle 95"/>
              <p:cNvSpPr/>
              <p:nvPr/>
            </p:nvSpPr>
            <p:spPr>
              <a:xfrm>
                <a:off x="4149348" y="2924233"/>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7" name="Group 16"/>
            <p:cNvGrpSpPr/>
            <p:nvPr/>
          </p:nvGrpSpPr>
          <p:grpSpPr>
            <a:xfrm>
              <a:off x="3340656" y="4052708"/>
              <a:ext cx="283341" cy="656403"/>
              <a:chOff x="1243436" y="2427222"/>
              <a:chExt cx="349666" cy="857865"/>
            </a:xfrm>
            <a:solidFill>
              <a:srgbClr val="003366"/>
            </a:solidFill>
          </p:grpSpPr>
          <p:grpSp>
            <p:nvGrpSpPr>
              <p:cNvPr id="91" name="Group 90"/>
              <p:cNvGrpSpPr>
                <a:grpSpLocks/>
              </p:cNvGrpSpPr>
              <p:nvPr/>
            </p:nvGrpSpPr>
            <p:grpSpPr bwMode="auto">
              <a:xfrm>
                <a:off x="1243436" y="2427222"/>
                <a:ext cx="349666" cy="857865"/>
                <a:chOff x="2234" y="3893"/>
                <a:chExt cx="209" cy="513"/>
              </a:xfrm>
              <a:grpFill/>
            </p:grpSpPr>
            <p:sp>
              <p:nvSpPr>
                <p:cNvPr id="93"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4"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92" name="Rectangle 91"/>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8" name="Group 17"/>
            <p:cNvGrpSpPr/>
            <p:nvPr/>
          </p:nvGrpSpPr>
          <p:grpSpPr>
            <a:xfrm>
              <a:off x="4408474" y="5007564"/>
              <a:ext cx="283341" cy="656403"/>
              <a:chOff x="1243436" y="2427222"/>
              <a:chExt cx="349666" cy="857865"/>
            </a:xfrm>
            <a:solidFill>
              <a:srgbClr val="003366"/>
            </a:solidFill>
          </p:grpSpPr>
          <p:grpSp>
            <p:nvGrpSpPr>
              <p:cNvPr id="87" name="Group 86"/>
              <p:cNvGrpSpPr>
                <a:grpSpLocks/>
              </p:cNvGrpSpPr>
              <p:nvPr/>
            </p:nvGrpSpPr>
            <p:grpSpPr bwMode="auto">
              <a:xfrm>
                <a:off x="1243436" y="2427222"/>
                <a:ext cx="349666" cy="857865"/>
                <a:chOff x="2234" y="3893"/>
                <a:chExt cx="209" cy="513"/>
              </a:xfrm>
              <a:grpFill/>
            </p:grpSpPr>
            <p:sp>
              <p:nvSpPr>
                <p:cNvPr id="89"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90"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8" name="Rectangle 87"/>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19" name="Group 18"/>
            <p:cNvGrpSpPr/>
            <p:nvPr/>
          </p:nvGrpSpPr>
          <p:grpSpPr>
            <a:xfrm>
              <a:off x="5822754" y="4652273"/>
              <a:ext cx="283341" cy="656403"/>
              <a:chOff x="1243436" y="2427222"/>
              <a:chExt cx="349666" cy="857865"/>
            </a:xfrm>
            <a:solidFill>
              <a:srgbClr val="003366"/>
            </a:solidFill>
          </p:grpSpPr>
          <p:grpSp>
            <p:nvGrpSpPr>
              <p:cNvPr id="83" name="Group 82"/>
              <p:cNvGrpSpPr>
                <a:grpSpLocks/>
              </p:cNvGrpSpPr>
              <p:nvPr/>
            </p:nvGrpSpPr>
            <p:grpSpPr bwMode="auto">
              <a:xfrm>
                <a:off x="1243436" y="2427222"/>
                <a:ext cx="349666" cy="857865"/>
                <a:chOff x="2234" y="3893"/>
                <a:chExt cx="209" cy="513"/>
              </a:xfrm>
              <a:grpFill/>
            </p:grpSpPr>
            <p:sp>
              <p:nvSpPr>
                <p:cNvPr id="85"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6"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4" name="Rectangle 83"/>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grpSp>
          <p:nvGrpSpPr>
            <p:cNvPr id="20" name="Group 19"/>
            <p:cNvGrpSpPr/>
            <p:nvPr/>
          </p:nvGrpSpPr>
          <p:grpSpPr>
            <a:xfrm>
              <a:off x="6221962" y="3199960"/>
              <a:ext cx="283341" cy="656403"/>
              <a:chOff x="1243436" y="2427222"/>
              <a:chExt cx="349666" cy="857865"/>
            </a:xfrm>
            <a:solidFill>
              <a:srgbClr val="003366"/>
            </a:solidFill>
          </p:grpSpPr>
          <p:grpSp>
            <p:nvGrpSpPr>
              <p:cNvPr id="79" name="Group 78"/>
              <p:cNvGrpSpPr>
                <a:grpSpLocks/>
              </p:cNvGrpSpPr>
              <p:nvPr/>
            </p:nvGrpSpPr>
            <p:grpSpPr bwMode="auto">
              <a:xfrm>
                <a:off x="1243436" y="2427222"/>
                <a:ext cx="349666" cy="857865"/>
                <a:chOff x="2234" y="3893"/>
                <a:chExt cx="209" cy="513"/>
              </a:xfrm>
              <a:grpFill/>
            </p:grpSpPr>
            <p:sp>
              <p:nvSpPr>
                <p:cNvPr id="81" name="Freeform 315"/>
                <p:cNvSpPr>
                  <a:spLocks/>
                </p:cNvSpPr>
                <p:nvPr/>
              </p:nvSpPr>
              <p:spPr bwMode="auto">
                <a:xfrm>
                  <a:off x="2245" y="3893"/>
                  <a:ext cx="185" cy="513"/>
                </a:xfrm>
                <a:custGeom>
                  <a:avLst/>
                  <a:gdLst>
                    <a:gd name="T0" fmla="*/ 4 w 6132"/>
                    <a:gd name="T1" fmla="*/ 3 h 16980"/>
                    <a:gd name="T2" fmla="*/ 4 w 6132"/>
                    <a:gd name="T3" fmla="*/ 3 h 16980"/>
                    <a:gd name="T4" fmla="*/ 5 w 6132"/>
                    <a:gd name="T5" fmla="*/ 4 h 16980"/>
                    <a:gd name="T6" fmla="*/ 5 w 6132"/>
                    <a:gd name="T7" fmla="*/ 4 h 16980"/>
                    <a:gd name="T8" fmla="*/ 5 w 6132"/>
                    <a:gd name="T9" fmla="*/ 4 h 16980"/>
                    <a:gd name="T10" fmla="*/ 5 w 6132"/>
                    <a:gd name="T11" fmla="*/ 5 h 16980"/>
                    <a:gd name="T12" fmla="*/ 6 w 6132"/>
                    <a:gd name="T13" fmla="*/ 5 h 16980"/>
                    <a:gd name="T14" fmla="*/ 6 w 6132"/>
                    <a:gd name="T15" fmla="*/ 9 h 16980"/>
                    <a:gd name="T16" fmla="*/ 6 w 6132"/>
                    <a:gd name="T17" fmla="*/ 9 h 16980"/>
                    <a:gd name="T18" fmla="*/ 5 w 6132"/>
                    <a:gd name="T19" fmla="*/ 9 h 16980"/>
                    <a:gd name="T20" fmla="*/ 5 w 6132"/>
                    <a:gd name="T21" fmla="*/ 10 h 16980"/>
                    <a:gd name="T22" fmla="*/ 5 w 6132"/>
                    <a:gd name="T23" fmla="*/ 10 h 16980"/>
                    <a:gd name="T24" fmla="*/ 5 w 6132"/>
                    <a:gd name="T25" fmla="*/ 10 h 16980"/>
                    <a:gd name="T26" fmla="*/ 4 w 6132"/>
                    <a:gd name="T27" fmla="*/ 10 h 16980"/>
                    <a:gd name="T28" fmla="*/ 1 w 6132"/>
                    <a:gd name="T29" fmla="*/ 10 h 16980"/>
                    <a:gd name="T30" fmla="*/ 1 w 6132"/>
                    <a:gd name="T31" fmla="*/ 10 h 16980"/>
                    <a:gd name="T32" fmla="*/ 1 w 6132"/>
                    <a:gd name="T33" fmla="*/ 10 h 16980"/>
                    <a:gd name="T34" fmla="*/ 0 w 6132"/>
                    <a:gd name="T35" fmla="*/ 10 h 16980"/>
                    <a:gd name="T36" fmla="*/ 0 w 6132"/>
                    <a:gd name="T37" fmla="*/ 10 h 16980"/>
                    <a:gd name="T38" fmla="*/ 0 w 6132"/>
                    <a:gd name="T39" fmla="*/ 9 h 16980"/>
                    <a:gd name="T40" fmla="*/ 0 w 6132"/>
                    <a:gd name="T41" fmla="*/ 9 h 16980"/>
                    <a:gd name="T42" fmla="*/ 0 w 6132"/>
                    <a:gd name="T43" fmla="*/ 5 h 16980"/>
                    <a:gd name="T44" fmla="*/ 0 w 6132"/>
                    <a:gd name="T45" fmla="*/ 5 h 16980"/>
                    <a:gd name="T46" fmla="*/ 0 w 6132"/>
                    <a:gd name="T47" fmla="*/ 4 h 16980"/>
                    <a:gd name="T48" fmla="*/ 0 w 6132"/>
                    <a:gd name="T49" fmla="*/ 4 h 16980"/>
                    <a:gd name="T50" fmla="*/ 1 w 6132"/>
                    <a:gd name="T51" fmla="*/ 4 h 16980"/>
                    <a:gd name="T52" fmla="*/ 1 w 6132"/>
                    <a:gd name="T53" fmla="*/ 3 h 16980"/>
                    <a:gd name="T54" fmla="*/ 2 w 6132"/>
                    <a:gd name="T55" fmla="*/ 3 h 16980"/>
                    <a:gd name="T56" fmla="*/ 2 w 6132"/>
                    <a:gd name="T57" fmla="*/ 3 h 16980"/>
                    <a:gd name="T58" fmla="*/ 2 w 6132"/>
                    <a:gd name="T59" fmla="*/ 3 h 16980"/>
                    <a:gd name="T60" fmla="*/ 2 w 6132"/>
                    <a:gd name="T61" fmla="*/ 3 h 16980"/>
                    <a:gd name="T62" fmla="*/ 2 w 6132"/>
                    <a:gd name="T63" fmla="*/ 3 h 16980"/>
                    <a:gd name="T64" fmla="*/ 2 w 6132"/>
                    <a:gd name="T65" fmla="*/ 3 h 16980"/>
                    <a:gd name="T66" fmla="*/ 2 w 6132"/>
                    <a:gd name="T67" fmla="*/ 3 h 16980"/>
                    <a:gd name="T68" fmla="*/ 2 w 6132"/>
                    <a:gd name="T69" fmla="*/ 3 h 16980"/>
                    <a:gd name="T70" fmla="*/ 2 w 6132"/>
                    <a:gd name="T71" fmla="*/ 2 h 16980"/>
                    <a:gd name="T72" fmla="*/ 1 w 6132"/>
                    <a:gd name="T73" fmla="*/ 2 h 16980"/>
                    <a:gd name="T74" fmla="*/ 1 w 6132"/>
                    <a:gd name="T75" fmla="*/ 2 h 16980"/>
                    <a:gd name="T76" fmla="*/ 1 w 6132"/>
                    <a:gd name="T77" fmla="*/ 2 h 16980"/>
                    <a:gd name="T78" fmla="*/ 1 w 6132"/>
                    <a:gd name="T79" fmla="*/ 1 h 16980"/>
                    <a:gd name="T80" fmla="*/ 1 w 6132"/>
                    <a:gd name="T81" fmla="*/ 1 h 16980"/>
                    <a:gd name="T82" fmla="*/ 2 w 6132"/>
                    <a:gd name="T83" fmla="*/ 1 h 16980"/>
                    <a:gd name="T84" fmla="*/ 2 w 6132"/>
                    <a:gd name="T85" fmla="*/ 0 h 16980"/>
                    <a:gd name="T86" fmla="*/ 2 w 6132"/>
                    <a:gd name="T87" fmla="*/ 0 h 16980"/>
                    <a:gd name="T88" fmla="*/ 2 w 6132"/>
                    <a:gd name="T89" fmla="*/ 0 h 16980"/>
                    <a:gd name="T90" fmla="*/ 3 w 6132"/>
                    <a:gd name="T91" fmla="*/ 0 h 16980"/>
                    <a:gd name="T92" fmla="*/ 3 w 6132"/>
                    <a:gd name="T93" fmla="*/ 0 h 16980"/>
                    <a:gd name="T94" fmla="*/ 3 w 6132"/>
                    <a:gd name="T95" fmla="*/ 0 h 16980"/>
                    <a:gd name="T96" fmla="*/ 4 w 6132"/>
                    <a:gd name="T97" fmla="*/ 0 h 16980"/>
                    <a:gd name="T98" fmla="*/ 4 w 6132"/>
                    <a:gd name="T99" fmla="*/ 0 h 16980"/>
                    <a:gd name="T100" fmla="*/ 4 w 6132"/>
                    <a:gd name="T101" fmla="*/ 1 h 16980"/>
                    <a:gd name="T102" fmla="*/ 4 w 6132"/>
                    <a:gd name="T103" fmla="*/ 1 h 16980"/>
                    <a:gd name="T104" fmla="*/ 4 w 6132"/>
                    <a:gd name="T105" fmla="*/ 1 h 16980"/>
                    <a:gd name="T106" fmla="*/ 4 w 6132"/>
                    <a:gd name="T107" fmla="*/ 2 h 16980"/>
                    <a:gd name="T108" fmla="*/ 4 w 6132"/>
                    <a:gd name="T109" fmla="*/ 2 h 16980"/>
                    <a:gd name="T110" fmla="*/ 4 w 6132"/>
                    <a:gd name="T111" fmla="*/ 2 h 16980"/>
                    <a:gd name="T112" fmla="*/ 4 w 6132"/>
                    <a:gd name="T113" fmla="*/ 3 h 16980"/>
                    <a:gd name="T114" fmla="*/ 4 w 6132"/>
                    <a:gd name="T115" fmla="*/ 3 h 16980"/>
                    <a:gd name="T116" fmla="*/ 4 w 6132"/>
                    <a:gd name="T117" fmla="*/ 3 h 16980"/>
                    <a:gd name="T118" fmla="*/ 3 w 6132"/>
                    <a:gd name="T119" fmla="*/ 3 h 16980"/>
                    <a:gd name="T120" fmla="*/ 3 w 6132"/>
                    <a:gd name="T121" fmla="*/ 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headEnd/>
                  <a:tailEnd/>
                </a:ln>
              </p:spPr>
              <p:txBody>
                <a:bodyP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sp>
              <p:nvSpPr>
                <p:cNvPr id="82" name="AutoShape 316"/>
                <p:cNvSpPr>
                  <a:spLocks noChangeArrowheads="1"/>
                </p:cNvSpPr>
                <p:nvPr/>
              </p:nvSpPr>
              <p:spPr bwMode="auto">
                <a:xfrm rot="10800000">
                  <a:off x="2234" y="4142"/>
                  <a:ext cx="209" cy="1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p:spPr>
              <p:txBody>
                <a:bodyPr wrap="none" anchor="ctr"/>
                <a:lstStyle/>
                <a:p>
                  <a:pPr marL="0" marR="0" lvl="0" indent="0"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endParaRPr>
                </a:p>
              </p:txBody>
            </p:sp>
          </p:grpSp>
          <p:sp>
            <p:nvSpPr>
              <p:cNvPr id="80" name="Rectangle 79"/>
              <p:cNvSpPr/>
              <p:nvPr/>
            </p:nvSpPr>
            <p:spPr>
              <a:xfrm>
                <a:off x="1382269" y="2772479"/>
                <a:ext cx="72000" cy="72000"/>
              </a:xfrm>
              <a:prstGeom prst="rect">
                <a:avLst/>
              </a:prstGeom>
              <a:grpFill/>
              <a:ln w="25400" cap="flat" cmpd="sng" algn="ctr">
                <a:no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cxnSp>
          <p:nvCxnSpPr>
            <p:cNvPr id="21" name="Straight Connector 20"/>
            <p:cNvCxnSpPr>
              <a:stCxn id="80" idx="2"/>
              <a:endCxn id="110" idx="2"/>
            </p:cNvCxnSpPr>
            <p:nvPr/>
          </p:nvCxnSpPr>
          <p:spPr>
            <a:xfrm flipH="1" flipV="1">
              <a:off x="4551887" y="2550929"/>
              <a:ext cx="1811745" cy="968298"/>
            </a:xfrm>
            <a:prstGeom prst="line">
              <a:avLst/>
            </a:prstGeom>
            <a:noFill/>
            <a:ln w="9525" cap="flat" cmpd="sng" algn="ctr">
              <a:solidFill>
                <a:srgbClr val="968C6D"/>
              </a:solidFill>
              <a:prstDash val="solid"/>
            </a:ln>
            <a:effectLst/>
          </p:spPr>
        </p:cxnSp>
        <p:cxnSp>
          <p:nvCxnSpPr>
            <p:cNvPr id="22" name="Straight Connector 21"/>
            <p:cNvCxnSpPr>
              <a:stCxn id="84" idx="2"/>
              <a:endCxn id="110" idx="2"/>
            </p:cNvCxnSpPr>
            <p:nvPr/>
          </p:nvCxnSpPr>
          <p:spPr>
            <a:xfrm flipH="1" flipV="1">
              <a:off x="4551887" y="2550929"/>
              <a:ext cx="1412538" cy="2420611"/>
            </a:xfrm>
            <a:prstGeom prst="line">
              <a:avLst/>
            </a:prstGeom>
            <a:noFill/>
            <a:ln w="9525" cap="flat" cmpd="sng" algn="ctr">
              <a:solidFill>
                <a:srgbClr val="968C6D"/>
              </a:solidFill>
              <a:prstDash val="solid"/>
            </a:ln>
            <a:effectLst/>
          </p:spPr>
        </p:cxnSp>
        <p:cxnSp>
          <p:nvCxnSpPr>
            <p:cNvPr id="23" name="Straight Connector 22"/>
            <p:cNvCxnSpPr>
              <a:stCxn id="110" idx="2"/>
              <a:endCxn id="108" idx="2"/>
            </p:cNvCxnSpPr>
            <p:nvPr/>
          </p:nvCxnSpPr>
          <p:spPr>
            <a:xfrm>
              <a:off x="4551887" y="2550929"/>
              <a:ext cx="1412538" cy="355090"/>
            </a:xfrm>
            <a:prstGeom prst="line">
              <a:avLst/>
            </a:prstGeom>
            <a:noFill/>
            <a:ln w="9525" cap="flat" cmpd="sng" algn="ctr">
              <a:solidFill>
                <a:srgbClr val="968C6D"/>
              </a:solidFill>
              <a:prstDash val="solid"/>
            </a:ln>
            <a:effectLst/>
          </p:spPr>
        </p:cxnSp>
        <p:cxnSp>
          <p:nvCxnSpPr>
            <p:cNvPr id="24" name="Straight Connector 23"/>
            <p:cNvCxnSpPr>
              <a:stCxn id="102" idx="2"/>
              <a:endCxn id="110" idx="2"/>
            </p:cNvCxnSpPr>
            <p:nvPr/>
          </p:nvCxnSpPr>
          <p:spPr>
            <a:xfrm flipH="1" flipV="1">
              <a:off x="4551887" y="2550929"/>
              <a:ext cx="1811745" cy="1813270"/>
            </a:xfrm>
            <a:prstGeom prst="line">
              <a:avLst/>
            </a:prstGeom>
            <a:noFill/>
            <a:ln w="9525" cap="flat" cmpd="sng" algn="ctr">
              <a:solidFill>
                <a:srgbClr val="968C6D"/>
              </a:solidFill>
              <a:prstDash val="solid"/>
            </a:ln>
            <a:effectLst/>
          </p:spPr>
        </p:cxnSp>
        <p:cxnSp>
          <p:nvCxnSpPr>
            <p:cNvPr id="25" name="Straight Connector 24"/>
            <p:cNvCxnSpPr>
              <a:stCxn id="100" idx="2"/>
              <a:endCxn id="110" idx="2"/>
            </p:cNvCxnSpPr>
            <p:nvPr/>
          </p:nvCxnSpPr>
          <p:spPr>
            <a:xfrm flipH="1" flipV="1">
              <a:off x="4551887" y="2550929"/>
              <a:ext cx="757101" cy="2768125"/>
            </a:xfrm>
            <a:prstGeom prst="line">
              <a:avLst/>
            </a:prstGeom>
            <a:noFill/>
            <a:ln w="9525" cap="flat" cmpd="sng" algn="ctr">
              <a:solidFill>
                <a:srgbClr val="968C6D"/>
              </a:solidFill>
              <a:prstDash val="solid"/>
            </a:ln>
            <a:effectLst/>
          </p:spPr>
        </p:cxnSp>
        <p:cxnSp>
          <p:nvCxnSpPr>
            <p:cNvPr id="26" name="Straight Connector 25"/>
            <p:cNvCxnSpPr>
              <a:stCxn id="88" idx="2"/>
              <a:endCxn id="110" idx="2"/>
            </p:cNvCxnSpPr>
            <p:nvPr/>
          </p:nvCxnSpPr>
          <p:spPr>
            <a:xfrm flipV="1">
              <a:off x="4550145" y="2550929"/>
              <a:ext cx="1742" cy="2775904"/>
            </a:xfrm>
            <a:prstGeom prst="line">
              <a:avLst/>
            </a:prstGeom>
            <a:noFill/>
            <a:ln w="9525" cap="flat" cmpd="sng" algn="ctr">
              <a:solidFill>
                <a:srgbClr val="968C6D"/>
              </a:solidFill>
              <a:prstDash val="solid"/>
            </a:ln>
            <a:effectLst/>
          </p:spPr>
        </p:cxnSp>
        <p:cxnSp>
          <p:nvCxnSpPr>
            <p:cNvPr id="27" name="Straight Connector 26"/>
            <p:cNvCxnSpPr>
              <a:stCxn id="98" idx="2"/>
              <a:endCxn id="110" idx="2"/>
            </p:cNvCxnSpPr>
            <p:nvPr/>
          </p:nvCxnSpPr>
          <p:spPr>
            <a:xfrm flipV="1">
              <a:off x="3873148" y="2550929"/>
              <a:ext cx="678740" cy="2412835"/>
            </a:xfrm>
            <a:prstGeom prst="line">
              <a:avLst/>
            </a:prstGeom>
            <a:noFill/>
            <a:ln w="9525" cap="flat" cmpd="sng" algn="ctr">
              <a:solidFill>
                <a:srgbClr val="968C6D"/>
              </a:solidFill>
              <a:prstDash val="solid"/>
            </a:ln>
            <a:effectLst/>
          </p:spPr>
        </p:cxnSp>
        <p:cxnSp>
          <p:nvCxnSpPr>
            <p:cNvPr id="28" name="Straight Connector 27"/>
            <p:cNvCxnSpPr>
              <a:stCxn id="92" idx="2"/>
              <a:endCxn id="110" idx="2"/>
            </p:cNvCxnSpPr>
            <p:nvPr/>
          </p:nvCxnSpPr>
          <p:spPr>
            <a:xfrm flipV="1">
              <a:off x="3482327" y="2550929"/>
              <a:ext cx="1069561" cy="1821047"/>
            </a:xfrm>
            <a:prstGeom prst="line">
              <a:avLst/>
            </a:prstGeom>
            <a:noFill/>
            <a:ln w="9525" cap="flat" cmpd="sng" algn="ctr">
              <a:solidFill>
                <a:srgbClr val="968C6D"/>
              </a:solidFill>
              <a:prstDash val="solid"/>
            </a:ln>
            <a:effectLst/>
          </p:spPr>
        </p:cxnSp>
        <p:cxnSp>
          <p:nvCxnSpPr>
            <p:cNvPr id="29" name="Straight Connector 28"/>
            <p:cNvCxnSpPr>
              <a:stCxn id="96" idx="2"/>
              <a:endCxn id="110" idx="2"/>
            </p:cNvCxnSpPr>
            <p:nvPr/>
          </p:nvCxnSpPr>
          <p:spPr>
            <a:xfrm flipV="1">
              <a:off x="3480166" y="2550929"/>
              <a:ext cx="1071721" cy="960521"/>
            </a:xfrm>
            <a:prstGeom prst="line">
              <a:avLst/>
            </a:prstGeom>
            <a:noFill/>
            <a:ln w="9525" cap="flat" cmpd="sng" algn="ctr">
              <a:solidFill>
                <a:srgbClr val="968C6D"/>
              </a:solidFill>
              <a:prstDash val="solid"/>
            </a:ln>
            <a:effectLst/>
          </p:spPr>
        </p:cxnSp>
        <p:cxnSp>
          <p:nvCxnSpPr>
            <p:cNvPr id="30" name="Straight Connector 29"/>
            <p:cNvCxnSpPr>
              <a:stCxn id="112" idx="2"/>
              <a:endCxn id="110" idx="2"/>
            </p:cNvCxnSpPr>
            <p:nvPr/>
          </p:nvCxnSpPr>
          <p:spPr>
            <a:xfrm flipV="1">
              <a:off x="3873148" y="2550929"/>
              <a:ext cx="678740" cy="361733"/>
            </a:xfrm>
            <a:prstGeom prst="line">
              <a:avLst/>
            </a:prstGeom>
            <a:noFill/>
            <a:ln w="9525" cap="flat" cmpd="sng" algn="ctr">
              <a:solidFill>
                <a:srgbClr val="968C6D"/>
              </a:solidFill>
              <a:prstDash val="solid"/>
            </a:ln>
            <a:effectLst/>
          </p:spPr>
        </p:cxnSp>
        <p:cxnSp>
          <p:nvCxnSpPr>
            <p:cNvPr id="31" name="Straight Connector 30"/>
            <p:cNvCxnSpPr>
              <a:stCxn id="112" idx="2"/>
              <a:endCxn id="104" idx="2"/>
            </p:cNvCxnSpPr>
            <p:nvPr/>
          </p:nvCxnSpPr>
          <p:spPr>
            <a:xfrm flipV="1">
              <a:off x="3873148" y="2559390"/>
              <a:ext cx="1432715" cy="353270"/>
            </a:xfrm>
            <a:prstGeom prst="line">
              <a:avLst/>
            </a:prstGeom>
            <a:noFill/>
            <a:ln w="9525" cap="flat" cmpd="sng" algn="ctr">
              <a:solidFill>
                <a:srgbClr val="968C6D"/>
              </a:solidFill>
              <a:prstDash val="solid"/>
            </a:ln>
            <a:effectLst/>
          </p:spPr>
        </p:cxnSp>
        <p:cxnSp>
          <p:nvCxnSpPr>
            <p:cNvPr id="32" name="Straight Connector 31"/>
            <p:cNvCxnSpPr>
              <a:stCxn id="112" idx="2"/>
              <a:endCxn id="108" idx="2"/>
            </p:cNvCxnSpPr>
            <p:nvPr/>
          </p:nvCxnSpPr>
          <p:spPr>
            <a:xfrm flipV="1">
              <a:off x="3873148" y="2906019"/>
              <a:ext cx="2091277" cy="6643"/>
            </a:xfrm>
            <a:prstGeom prst="line">
              <a:avLst/>
            </a:prstGeom>
            <a:noFill/>
            <a:ln w="9525" cap="flat" cmpd="sng" algn="ctr">
              <a:solidFill>
                <a:srgbClr val="968C6D"/>
              </a:solidFill>
              <a:prstDash val="solid"/>
            </a:ln>
            <a:effectLst/>
          </p:spPr>
        </p:cxnSp>
        <p:cxnSp>
          <p:nvCxnSpPr>
            <p:cNvPr id="33" name="Straight Connector 32"/>
            <p:cNvCxnSpPr>
              <a:stCxn id="112" idx="2"/>
              <a:endCxn id="80" idx="2"/>
            </p:cNvCxnSpPr>
            <p:nvPr/>
          </p:nvCxnSpPr>
          <p:spPr>
            <a:xfrm>
              <a:off x="3873148" y="2912662"/>
              <a:ext cx="2490485" cy="606565"/>
            </a:xfrm>
            <a:prstGeom prst="line">
              <a:avLst/>
            </a:prstGeom>
            <a:noFill/>
            <a:ln w="9525" cap="flat" cmpd="sng" algn="ctr">
              <a:solidFill>
                <a:srgbClr val="968C6D"/>
              </a:solidFill>
              <a:prstDash val="solid"/>
            </a:ln>
            <a:effectLst/>
          </p:spPr>
        </p:cxnSp>
        <p:cxnSp>
          <p:nvCxnSpPr>
            <p:cNvPr id="34" name="Straight Connector 33"/>
            <p:cNvCxnSpPr>
              <a:stCxn id="112" idx="2"/>
              <a:endCxn id="102" idx="2"/>
            </p:cNvCxnSpPr>
            <p:nvPr/>
          </p:nvCxnSpPr>
          <p:spPr>
            <a:xfrm>
              <a:off x="3873148" y="2912662"/>
              <a:ext cx="2490485" cy="1451537"/>
            </a:xfrm>
            <a:prstGeom prst="line">
              <a:avLst/>
            </a:prstGeom>
            <a:noFill/>
            <a:ln w="9525" cap="flat" cmpd="sng" algn="ctr">
              <a:solidFill>
                <a:srgbClr val="968C6D"/>
              </a:solidFill>
              <a:prstDash val="solid"/>
            </a:ln>
            <a:effectLst/>
          </p:spPr>
        </p:cxnSp>
        <p:cxnSp>
          <p:nvCxnSpPr>
            <p:cNvPr id="35" name="Straight Connector 34"/>
            <p:cNvCxnSpPr>
              <a:stCxn id="112" idx="2"/>
              <a:endCxn id="84" idx="2"/>
            </p:cNvCxnSpPr>
            <p:nvPr/>
          </p:nvCxnSpPr>
          <p:spPr>
            <a:xfrm>
              <a:off x="3873148" y="2912662"/>
              <a:ext cx="2091277" cy="2058879"/>
            </a:xfrm>
            <a:prstGeom prst="line">
              <a:avLst/>
            </a:prstGeom>
            <a:noFill/>
            <a:ln w="9525" cap="flat" cmpd="sng" algn="ctr">
              <a:solidFill>
                <a:srgbClr val="968C6D"/>
              </a:solidFill>
              <a:prstDash val="solid"/>
            </a:ln>
            <a:effectLst/>
          </p:spPr>
        </p:cxnSp>
        <p:cxnSp>
          <p:nvCxnSpPr>
            <p:cNvPr id="36" name="Straight Connector 35"/>
            <p:cNvCxnSpPr>
              <a:stCxn id="112" idx="2"/>
              <a:endCxn id="100" idx="2"/>
            </p:cNvCxnSpPr>
            <p:nvPr/>
          </p:nvCxnSpPr>
          <p:spPr>
            <a:xfrm>
              <a:off x="3873148" y="2912662"/>
              <a:ext cx="1435841" cy="2406393"/>
            </a:xfrm>
            <a:prstGeom prst="line">
              <a:avLst/>
            </a:prstGeom>
            <a:noFill/>
            <a:ln w="9525" cap="flat" cmpd="sng" algn="ctr">
              <a:solidFill>
                <a:srgbClr val="968C6D"/>
              </a:solidFill>
              <a:prstDash val="solid"/>
            </a:ln>
            <a:effectLst/>
          </p:spPr>
        </p:cxnSp>
        <p:cxnSp>
          <p:nvCxnSpPr>
            <p:cNvPr id="37" name="Straight Connector 36"/>
            <p:cNvCxnSpPr>
              <a:stCxn id="112" idx="2"/>
              <a:endCxn id="88" idx="2"/>
            </p:cNvCxnSpPr>
            <p:nvPr/>
          </p:nvCxnSpPr>
          <p:spPr>
            <a:xfrm>
              <a:off x="3873148" y="2912662"/>
              <a:ext cx="676998" cy="2414171"/>
            </a:xfrm>
            <a:prstGeom prst="line">
              <a:avLst/>
            </a:prstGeom>
            <a:noFill/>
            <a:ln w="9525" cap="flat" cmpd="sng" algn="ctr">
              <a:solidFill>
                <a:srgbClr val="968C6D"/>
              </a:solidFill>
              <a:prstDash val="solid"/>
            </a:ln>
            <a:effectLst/>
          </p:spPr>
        </p:cxnSp>
        <p:cxnSp>
          <p:nvCxnSpPr>
            <p:cNvPr id="38" name="Straight Connector 37"/>
            <p:cNvCxnSpPr>
              <a:stCxn id="112" idx="2"/>
              <a:endCxn id="98" idx="2"/>
            </p:cNvCxnSpPr>
            <p:nvPr/>
          </p:nvCxnSpPr>
          <p:spPr>
            <a:xfrm>
              <a:off x="3873148" y="2912662"/>
              <a:ext cx="0" cy="2051102"/>
            </a:xfrm>
            <a:prstGeom prst="line">
              <a:avLst/>
            </a:prstGeom>
            <a:noFill/>
            <a:ln w="9525" cap="flat" cmpd="sng" algn="ctr">
              <a:solidFill>
                <a:srgbClr val="968C6D"/>
              </a:solidFill>
              <a:prstDash val="solid"/>
            </a:ln>
            <a:effectLst/>
          </p:spPr>
        </p:cxnSp>
        <p:cxnSp>
          <p:nvCxnSpPr>
            <p:cNvPr id="39" name="Straight Connector 38"/>
            <p:cNvCxnSpPr>
              <a:stCxn id="112" idx="2"/>
              <a:endCxn id="92" idx="2"/>
            </p:cNvCxnSpPr>
            <p:nvPr/>
          </p:nvCxnSpPr>
          <p:spPr>
            <a:xfrm flipH="1">
              <a:off x="3482327" y="2912662"/>
              <a:ext cx="390821" cy="1459314"/>
            </a:xfrm>
            <a:prstGeom prst="line">
              <a:avLst/>
            </a:prstGeom>
            <a:noFill/>
            <a:ln w="9525" cap="flat" cmpd="sng" algn="ctr">
              <a:solidFill>
                <a:srgbClr val="968C6D"/>
              </a:solidFill>
              <a:prstDash val="solid"/>
            </a:ln>
            <a:effectLst/>
          </p:spPr>
        </p:cxnSp>
        <p:cxnSp>
          <p:nvCxnSpPr>
            <p:cNvPr id="40" name="Straight Connector 39"/>
            <p:cNvCxnSpPr>
              <a:stCxn id="112" idx="2"/>
              <a:endCxn id="96" idx="2"/>
            </p:cNvCxnSpPr>
            <p:nvPr/>
          </p:nvCxnSpPr>
          <p:spPr>
            <a:xfrm flipH="1">
              <a:off x="3480166" y="2912662"/>
              <a:ext cx="392982" cy="598789"/>
            </a:xfrm>
            <a:prstGeom prst="line">
              <a:avLst/>
            </a:prstGeom>
            <a:noFill/>
            <a:ln w="9525" cap="flat" cmpd="sng" algn="ctr">
              <a:solidFill>
                <a:srgbClr val="968C6D"/>
              </a:solidFill>
              <a:prstDash val="solid"/>
            </a:ln>
            <a:effectLst/>
          </p:spPr>
        </p:cxnSp>
        <p:cxnSp>
          <p:nvCxnSpPr>
            <p:cNvPr id="41" name="Straight Connector 40"/>
            <p:cNvCxnSpPr>
              <a:stCxn id="96" idx="2"/>
              <a:endCxn id="104" idx="2"/>
            </p:cNvCxnSpPr>
            <p:nvPr/>
          </p:nvCxnSpPr>
          <p:spPr>
            <a:xfrm flipV="1">
              <a:off x="3480166" y="2559390"/>
              <a:ext cx="1825696" cy="952059"/>
            </a:xfrm>
            <a:prstGeom prst="line">
              <a:avLst/>
            </a:prstGeom>
            <a:noFill/>
            <a:ln w="9525" cap="flat" cmpd="sng" algn="ctr">
              <a:solidFill>
                <a:srgbClr val="968C6D"/>
              </a:solidFill>
              <a:prstDash val="solid"/>
            </a:ln>
            <a:effectLst/>
          </p:spPr>
        </p:cxnSp>
        <p:cxnSp>
          <p:nvCxnSpPr>
            <p:cNvPr id="42" name="Straight Connector 41"/>
            <p:cNvCxnSpPr>
              <a:stCxn id="96" idx="2"/>
              <a:endCxn id="108" idx="2"/>
            </p:cNvCxnSpPr>
            <p:nvPr/>
          </p:nvCxnSpPr>
          <p:spPr>
            <a:xfrm flipV="1">
              <a:off x="3480166" y="2906019"/>
              <a:ext cx="2484259" cy="605431"/>
            </a:xfrm>
            <a:prstGeom prst="line">
              <a:avLst/>
            </a:prstGeom>
            <a:noFill/>
            <a:ln w="9525" cap="flat" cmpd="sng" algn="ctr">
              <a:solidFill>
                <a:srgbClr val="968C6D"/>
              </a:solidFill>
              <a:prstDash val="solid"/>
            </a:ln>
            <a:effectLst/>
          </p:spPr>
        </p:cxnSp>
        <p:cxnSp>
          <p:nvCxnSpPr>
            <p:cNvPr id="43" name="Straight Connector 42"/>
            <p:cNvCxnSpPr>
              <a:stCxn id="96" idx="2"/>
              <a:endCxn id="80" idx="2"/>
            </p:cNvCxnSpPr>
            <p:nvPr/>
          </p:nvCxnSpPr>
          <p:spPr>
            <a:xfrm>
              <a:off x="3480166" y="3511450"/>
              <a:ext cx="2883466" cy="7777"/>
            </a:xfrm>
            <a:prstGeom prst="line">
              <a:avLst/>
            </a:prstGeom>
            <a:noFill/>
            <a:ln w="9525" cap="flat" cmpd="sng" algn="ctr">
              <a:solidFill>
                <a:srgbClr val="968C6D"/>
              </a:solidFill>
              <a:prstDash val="solid"/>
            </a:ln>
            <a:effectLst/>
          </p:spPr>
        </p:cxnSp>
        <p:cxnSp>
          <p:nvCxnSpPr>
            <p:cNvPr id="44" name="Straight Connector 43"/>
            <p:cNvCxnSpPr>
              <a:stCxn id="96" idx="2"/>
              <a:endCxn id="102" idx="2"/>
            </p:cNvCxnSpPr>
            <p:nvPr/>
          </p:nvCxnSpPr>
          <p:spPr>
            <a:xfrm>
              <a:off x="3480166" y="3511450"/>
              <a:ext cx="2883466" cy="852749"/>
            </a:xfrm>
            <a:prstGeom prst="line">
              <a:avLst/>
            </a:prstGeom>
            <a:noFill/>
            <a:ln w="9525" cap="flat" cmpd="sng" algn="ctr">
              <a:solidFill>
                <a:srgbClr val="968C6D"/>
              </a:solidFill>
              <a:prstDash val="solid"/>
            </a:ln>
            <a:effectLst/>
          </p:spPr>
        </p:cxnSp>
        <p:cxnSp>
          <p:nvCxnSpPr>
            <p:cNvPr id="45" name="Straight Connector 44"/>
            <p:cNvCxnSpPr>
              <a:stCxn id="96" idx="2"/>
              <a:endCxn id="84" idx="2"/>
            </p:cNvCxnSpPr>
            <p:nvPr/>
          </p:nvCxnSpPr>
          <p:spPr>
            <a:xfrm>
              <a:off x="3480166" y="3511450"/>
              <a:ext cx="2484259" cy="1460090"/>
            </a:xfrm>
            <a:prstGeom prst="line">
              <a:avLst/>
            </a:prstGeom>
            <a:noFill/>
            <a:ln w="9525" cap="flat" cmpd="sng" algn="ctr">
              <a:solidFill>
                <a:srgbClr val="968C6D"/>
              </a:solidFill>
              <a:prstDash val="solid"/>
            </a:ln>
            <a:effectLst/>
          </p:spPr>
        </p:cxnSp>
        <p:cxnSp>
          <p:nvCxnSpPr>
            <p:cNvPr id="46" name="Straight Connector 45"/>
            <p:cNvCxnSpPr>
              <a:stCxn id="96" idx="2"/>
              <a:endCxn id="100" idx="2"/>
            </p:cNvCxnSpPr>
            <p:nvPr/>
          </p:nvCxnSpPr>
          <p:spPr>
            <a:xfrm>
              <a:off x="3480166" y="3511450"/>
              <a:ext cx="1828822" cy="1807604"/>
            </a:xfrm>
            <a:prstGeom prst="line">
              <a:avLst/>
            </a:prstGeom>
            <a:noFill/>
            <a:ln w="9525" cap="flat" cmpd="sng" algn="ctr">
              <a:solidFill>
                <a:srgbClr val="968C6D"/>
              </a:solidFill>
              <a:prstDash val="solid"/>
            </a:ln>
            <a:effectLst/>
          </p:spPr>
        </p:cxnSp>
        <p:cxnSp>
          <p:nvCxnSpPr>
            <p:cNvPr id="47" name="Straight Connector 46"/>
            <p:cNvCxnSpPr>
              <a:stCxn id="96" idx="2"/>
              <a:endCxn id="88" idx="2"/>
            </p:cNvCxnSpPr>
            <p:nvPr/>
          </p:nvCxnSpPr>
          <p:spPr>
            <a:xfrm>
              <a:off x="3480166" y="3511450"/>
              <a:ext cx="1069979" cy="1815382"/>
            </a:xfrm>
            <a:prstGeom prst="line">
              <a:avLst/>
            </a:prstGeom>
            <a:noFill/>
            <a:ln w="9525" cap="flat" cmpd="sng" algn="ctr">
              <a:solidFill>
                <a:srgbClr val="968C6D"/>
              </a:solidFill>
              <a:prstDash val="solid"/>
            </a:ln>
            <a:effectLst/>
          </p:spPr>
        </p:cxnSp>
        <p:cxnSp>
          <p:nvCxnSpPr>
            <p:cNvPr id="48" name="Straight Connector 47"/>
            <p:cNvCxnSpPr>
              <a:stCxn id="96" idx="2"/>
              <a:endCxn id="98" idx="2"/>
            </p:cNvCxnSpPr>
            <p:nvPr/>
          </p:nvCxnSpPr>
          <p:spPr>
            <a:xfrm>
              <a:off x="3480166" y="3511450"/>
              <a:ext cx="392982" cy="1452313"/>
            </a:xfrm>
            <a:prstGeom prst="line">
              <a:avLst/>
            </a:prstGeom>
            <a:noFill/>
            <a:ln w="9525" cap="flat" cmpd="sng" algn="ctr">
              <a:solidFill>
                <a:srgbClr val="968C6D"/>
              </a:solidFill>
              <a:prstDash val="solid"/>
            </a:ln>
            <a:effectLst/>
          </p:spPr>
        </p:cxnSp>
        <p:cxnSp>
          <p:nvCxnSpPr>
            <p:cNvPr id="49" name="Straight Connector 48"/>
            <p:cNvCxnSpPr>
              <a:stCxn id="92" idx="2"/>
              <a:endCxn id="88" idx="2"/>
            </p:cNvCxnSpPr>
            <p:nvPr/>
          </p:nvCxnSpPr>
          <p:spPr>
            <a:xfrm>
              <a:off x="3482327" y="4371976"/>
              <a:ext cx="1067818" cy="954856"/>
            </a:xfrm>
            <a:prstGeom prst="line">
              <a:avLst/>
            </a:prstGeom>
            <a:noFill/>
            <a:ln w="9525" cap="flat" cmpd="sng" algn="ctr">
              <a:solidFill>
                <a:srgbClr val="968C6D"/>
              </a:solidFill>
              <a:prstDash val="solid"/>
            </a:ln>
            <a:effectLst/>
          </p:spPr>
        </p:cxnSp>
        <p:cxnSp>
          <p:nvCxnSpPr>
            <p:cNvPr id="50" name="Straight Connector 49"/>
            <p:cNvCxnSpPr>
              <a:stCxn id="92" idx="2"/>
              <a:endCxn id="100" idx="2"/>
            </p:cNvCxnSpPr>
            <p:nvPr/>
          </p:nvCxnSpPr>
          <p:spPr>
            <a:xfrm>
              <a:off x="3482327" y="4371976"/>
              <a:ext cx="1826662" cy="947079"/>
            </a:xfrm>
            <a:prstGeom prst="line">
              <a:avLst/>
            </a:prstGeom>
            <a:noFill/>
            <a:ln w="9525" cap="flat" cmpd="sng" algn="ctr">
              <a:solidFill>
                <a:srgbClr val="968C6D"/>
              </a:solidFill>
              <a:prstDash val="solid"/>
            </a:ln>
            <a:effectLst/>
          </p:spPr>
        </p:cxnSp>
        <p:cxnSp>
          <p:nvCxnSpPr>
            <p:cNvPr id="51" name="Straight Connector 50"/>
            <p:cNvCxnSpPr>
              <a:stCxn id="92" idx="2"/>
              <a:endCxn id="84" idx="2"/>
            </p:cNvCxnSpPr>
            <p:nvPr/>
          </p:nvCxnSpPr>
          <p:spPr>
            <a:xfrm>
              <a:off x="3482327" y="4371976"/>
              <a:ext cx="2482098" cy="599565"/>
            </a:xfrm>
            <a:prstGeom prst="line">
              <a:avLst/>
            </a:prstGeom>
            <a:noFill/>
            <a:ln w="9525" cap="flat" cmpd="sng" algn="ctr">
              <a:solidFill>
                <a:srgbClr val="968C6D"/>
              </a:solidFill>
              <a:prstDash val="solid"/>
            </a:ln>
            <a:effectLst/>
          </p:spPr>
        </p:cxnSp>
        <p:cxnSp>
          <p:nvCxnSpPr>
            <p:cNvPr id="52" name="Straight Connector 51"/>
            <p:cNvCxnSpPr>
              <a:stCxn id="92" idx="2"/>
              <a:endCxn id="102" idx="2"/>
            </p:cNvCxnSpPr>
            <p:nvPr/>
          </p:nvCxnSpPr>
          <p:spPr>
            <a:xfrm flipV="1">
              <a:off x="3482327" y="4364199"/>
              <a:ext cx="2881306" cy="7777"/>
            </a:xfrm>
            <a:prstGeom prst="line">
              <a:avLst/>
            </a:prstGeom>
            <a:noFill/>
            <a:ln w="9525" cap="flat" cmpd="sng" algn="ctr">
              <a:solidFill>
                <a:srgbClr val="968C6D"/>
              </a:solidFill>
              <a:prstDash val="solid"/>
            </a:ln>
            <a:effectLst/>
          </p:spPr>
        </p:cxnSp>
        <p:cxnSp>
          <p:nvCxnSpPr>
            <p:cNvPr id="53" name="Straight Connector 52"/>
            <p:cNvCxnSpPr>
              <a:stCxn id="92" idx="2"/>
              <a:endCxn id="80" idx="2"/>
            </p:cNvCxnSpPr>
            <p:nvPr/>
          </p:nvCxnSpPr>
          <p:spPr>
            <a:xfrm flipV="1">
              <a:off x="3482327" y="3519227"/>
              <a:ext cx="2881306" cy="852749"/>
            </a:xfrm>
            <a:prstGeom prst="line">
              <a:avLst/>
            </a:prstGeom>
            <a:noFill/>
            <a:ln w="9525" cap="flat" cmpd="sng" algn="ctr">
              <a:solidFill>
                <a:srgbClr val="968C6D"/>
              </a:solidFill>
              <a:prstDash val="solid"/>
            </a:ln>
            <a:effectLst/>
          </p:spPr>
        </p:cxnSp>
        <p:cxnSp>
          <p:nvCxnSpPr>
            <p:cNvPr id="54" name="Straight Connector 53"/>
            <p:cNvCxnSpPr>
              <a:stCxn id="92" idx="2"/>
              <a:endCxn id="108" idx="2"/>
            </p:cNvCxnSpPr>
            <p:nvPr/>
          </p:nvCxnSpPr>
          <p:spPr>
            <a:xfrm flipV="1">
              <a:off x="3482327" y="2906019"/>
              <a:ext cx="2482098" cy="1465957"/>
            </a:xfrm>
            <a:prstGeom prst="line">
              <a:avLst/>
            </a:prstGeom>
            <a:noFill/>
            <a:ln w="9525" cap="flat" cmpd="sng" algn="ctr">
              <a:solidFill>
                <a:srgbClr val="968C6D"/>
              </a:solidFill>
              <a:prstDash val="solid"/>
            </a:ln>
            <a:effectLst/>
          </p:spPr>
        </p:cxnSp>
        <p:cxnSp>
          <p:nvCxnSpPr>
            <p:cNvPr id="55" name="Straight Connector 54"/>
            <p:cNvCxnSpPr>
              <a:stCxn id="92" idx="2"/>
              <a:endCxn id="104" idx="2"/>
            </p:cNvCxnSpPr>
            <p:nvPr/>
          </p:nvCxnSpPr>
          <p:spPr>
            <a:xfrm flipV="1">
              <a:off x="3482327" y="2559390"/>
              <a:ext cx="1823535" cy="1812586"/>
            </a:xfrm>
            <a:prstGeom prst="line">
              <a:avLst/>
            </a:prstGeom>
            <a:noFill/>
            <a:ln w="9525" cap="flat" cmpd="sng" algn="ctr">
              <a:solidFill>
                <a:srgbClr val="968C6D"/>
              </a:solidFill>
              <a:prstDash val="solid"/>
            </a:ln>
            <a:effectLst/>
          </p:spPr>
        </p:cxnSp>
        <p:cxnSp>
          <p:nvCxnSpPr>
            <p:cNvPr id="56" name="Straight Connector 55"/>
            <p:cNvCxnSpPr>
              <a:stCxn id="98" idx="2"/>
              <a:endCxn id="104" idx="2"/>
            </p:cNvCxnSpPr>
            <p:nvPr/>
          </p:nvCxnSpPr>
          <p:spPr>
            <a:xfrm flipV="1">
              <a:off x="3873148" y="2559390"/>
              <a:ext cx="1432715" cy="2404372"/>
            </a:xfrm>
            <a:prstGeom prst="line">
              <a:avLst/>
            </a:prstGeom>
            <a:noFill/>
            <a:ln w="9525" cap="flat" cmpd="sng" algn="ctr">
              <a:solidFill>
                <a:srgbClr val="968C6D"/>
              </a:solidFill>
              <a:prstDash val="solid"/>
            </a:ln>
            <a:effectLst/>
          </p:spPr>
        </p:cxnSp>
        <p:cxnSp>
          <p:nvCxnSpPr>
            <p:cNvPr id="57" name="Straight Connector 56"/>
            <p:cNvCxnSpPr>
              <a:stCxn id="98" idx="2"/>
              <a:endCxn id="108" idx="2"/>
            </p:cNvCxnSpPr>
            <p:nvPr/>
          </p:nvCxnSpPr>
          <p:spPr>
            <a:xfrm flipV="1">
              <a:off x="3873148" y="2906019"/>
              <a:ext cx="2091277" cy="2057745"/>
            </a:xfrm>
            <a:prstGeom prst="line">
              <a:avLst/>
            </a:prstGeom>
            <a:noFill/>
            <a:ln w="9525" cap="flat" cmpd="sng" algn="ctr">
              <a:solidFill>
                <a:srgbClr val="968C6D"/>
              </a:solidFill>
              <a:prstDash val="solid"/>
            </a:ln>
            <a:effectLst/>
          </p:spPr>
        </p:cxnSp>
        <p:cxnSp>
          <p:nvCxnSpPr>
            <p:cNvPr id="58" name="Straight Connector 57"/>
            <p:cNvCxnSpPr>
              <a:stCxn id="98" idx="2"/>
              <a:endCxn id="80" idx="2"/>
            </p:cNvCxnSpPr>
            <p:nvPr/>
          </p:nvCxnSpPr>
          <p:spPr>
            <a:xfrm flipV="1">
              <a:off x="3873148" y="3519227"/>
              <a:ext cx="2490485" cy="1444537"/>
            </a:xfrm>
            <a:prstGeom prst="line">
              <a:avLst/>
            </a:prstGeom>
            <a:noFill/>
            <a:ln w="9525" cap="flat" cmpd="sng" algn="ctr">
              <a:solidFill>
                <a:srgbClr val="968C6D"/>
              </a:solidFill>
              <a:prstDash val="solid"/>
            </a:ln>
            <a:effectLst/>
          </p:spPr>
        </p:cxnSp>
        <p:cxnSp>
          <p:nvCxnSpPr>
            <p:cNvPr id="59" name="Straight Connector 58"/>
            <p:cNvCxnSpPr>
              <a:stCxn id="98" idx="2"/>
              <a:endCxn id="102" idx="2"/>
            </p:cNvCxnSpPr>
            <p:nvPr/>
          </p:nvCxnSpPr>
          <p:spPr>
            <a:xfrm flipV="1">
              <a:off x="3873148" y="4364199"/>
              <a:ext cx="2490485" cy="599565"/>
            </a:xfrm>
            <a:prstGeom prst="line">
              <a:avLst/>
            </a:prstGeom>
            <a:noFill/>
            <a:ln w="9525" cap="flat" cmpd="sng" algn="ctr">
              <a:solidFill>
                <a:srgbClr val="968C6D"/>
              </a:solidFill>
              <a:prstDash val="solid"/>
            </a:ln>
            <a:effectLst/>
          </p:spPr>
        </p:cxnSp>
        <p:cxnSp>
          <p:nvCxnSpPr>
            <p:cNvPr id="60" name="Straight Connector 59"/>
            <p:cNvCxnSpPr>
              <a:stCxn id="88" idx="2"/>
              <a:endCxn id="102" idx="2"/>
            </p:cNvCxnSpPr>
            <p:nvPr/>
          </p:nvCxnSpPr>
          <p:spPr>
            <a:xfrm flipV="1">
              <a:off x="4550145" y="4364199"/>
              <a:ext cx="1813487" cy="962633"/>
            </a:xfrm>
            <a:prstGeom prst="line">
              <a:avLst/>
            </a:prstGeom>
            <a:noFill/>
            <a:ln w="9525" cap="flat" cmpd="sng" algn="ctr">
              <a:solidFill>
                <a:srgbClr val="968C6D"/>
              </a:solidFill>
              <a:prstDash val="solid"/>
            </a:ln>
            <a:effectLst/>
          </p:spPr>
        </p:cxnSp>
        <p:cxnSp>
          <p:nvCxnSpPr>
            <p:cNvPr id="61" name="Straight Connector 60"/>
            <p:cNvCxnSpPr>
              <a:stCxn id="98" idx="2"/>
              <a:endCxn id="84" idx="2"/>
            </p:cNvCxnSpPr>
            <p:nvPr/>
          </p:nvCxnSpPr>
          <p:spPr>
            <a:xfrm>
              <a:off x="3873148" y="4963764"/>
              <a:ext cx="2091277" cy="7777"/>
            </a:xfrm>
            <a:prstGeom prst="line">
              <a:avLst/>
            </a:prstGeom>
            <a:noFill/>
            <a:ln w="9525" cap="flat" cmpd="sng" algn="ctr">
              <a:solidFill>
                <a:srgbClr val="968C6D"/>
              </a:solidFill>
              <a:prstDash val="solid"/>
            </a:ln>
            <a:effectLst/>
          </p:spPr>
        </p:cxnSp>
        <p:cxnSp>
          <p:nvCxnSpPr>
            <p:cNvPr id="62" name="Straight Connector 61"/>
            <p:cNvCxnSpPr>
              <a:stCxn id="98" idx="2"/>
              <a:endCxn id="100" idx="2"/>
            </p:cNvCxnSpPr>
            <p:nvPr/>
          </p:nvCxnSpPr>
          <p:spPr>
            <a:xfrm>
              <a:off x="3873148" y="4963764"/>
              <a:ext cx="1435841" cy="355291"/>
            </a:xfrm>
            <a:prstGeom prst="line">
              <a:avLst/>
            </a:prstGeom>
            <a:noFill/>
            <a:ln w="9525" cap="flat" cmpd="sng" algn="ctr">
              <a:solidFill>
                <a:srgbClr val="968C6D"/>
              </a:solidFill>
              <a:prstDash val="solid"/>
            </a:ln>
            <a:effectLst/>
          </p:spPr>
        </p:cxnSp>
        <p:cxnSp>
          <p:nvCxnSpPr>
            <p:cNvPr id="63" name="Straight Connector 62"/>
            <p:cNvCxnSpPr>
              <a:stCxn id="88" idx="2"/>
              <a:endCxn id="84" idx="2"/>
            </p:cNvCxnSpPr>
            <p:nvPr/>
          </p:nvCxnSpPr>
          <p:spPr>
            <a:xfrm flipV="1">
              <a:off x="4550145" y="4971539"/>
              <a:ext cx="1414279" cy="355291"/>
            </a:xfrm>
            <a:prstGeom prst="line">
              <a:avLst/>
            </a:prstGeom>
            <a:noFill/>
            <a:ln w="9525" cap="flat" cmpd="sng" algn="ctr">
              <a:solidFill>
                <a:srgbClr val="968C6D"/>
              </a:solidFill>
              <a:prstDash val="solid"/>
            </a:ln>
            <a:effectLst/>
          </p:spPr>
        </p:cxnSp>
        <p:cxnSp>
          <p:nvCxnSpPr>
            <p:cNvPr id="64" name="Straight Connector 63"/>
            <p:cNvCxnSpPr>
              <a:stCxn id="88" idx="2"/>
              <a:endCxn id="80" idx="2"/>
            </p:cNvCxnSpPr>
            <p:nvPr/>
          </p:nvCxnSpPr>
          <p:spPr>
            <a:xfrm flipV="1">
              <a:off x="4550145" y="3519227"/>
              <a:ext cx="1813487" cy="1807604"/>
            </a:xfrm>
            <a:prstGeom prst="line">
              <a:avLst/>
            </a:prstGeom>
            <a:noFill/>
            <a:ln w="9525" cap="flat" cmpd="sng" algn="ctr">
              <a:solidFill>
                <a:srgbClr val="968C6D"/>
              </a:solidFill>
              <a:prstDash val="solid"/>
            </a:ln>
            <a:effectLst/>
          </p:spPr>
        </p:cxnSp>
        <p:cxnSp>
          <p:nvCxnSpPr>
            <p:cNvPr id="65" name="Straight Connector 64"/>
            <p:cNvCxnSpPr>
              <a:stCxn id="88" idx="2"/>
              <a:endCxn id="108" idx="2"/>
            </p:cNvCxnSpPr>
            <p:nvPr/>
          </p:nvCxnSpPr>
          <p:spPr>
            <a:xfrm flipV="1">
              <a:off x="4550145" y="2906019"/>
              <a:ext cx="1414279" cy="2420812"/>
            </a:xfrm>
            <a:prstGeom prst="line">
              <a:avLst/>
            </a:prstGeom>
            <a:noFill/>
            <a:ln w="9525" cap="flat" cmpd="sng" algn="ctr">
              <a:solidFill>
                <a:srgbClr val="968C6D"/>
              </a:solidFill>
              <a:prstDash val="solid"/>
            </a:ln>
            <a:effectLst/>
          </p:spPr>
        </p:cxnSp>
        <p:cxnSp>
          <p:nvCxnSpPr>
            <p:cNvPr id="66" name="Straight Connector 65"/>
            <p:cNvCxnSpPr>
              <a:stCxn id="88" idx="2"/>
              <a:endCxn id="104" idx="2"/>
            </p:cNvCxnSpPr>
            <p:nvPr/>
          </p:nvCxnSpPr>
          <p:spPr>
            <a:xfrm flipV="1">
              <a:off x="4550145" y="2559390"/>
              <a:ext cx="755717" cy="2767440"/>
            </a:xfrm>
            <a:prstGeom prst="line">
              <a:avLst/>
            </a:prstGeom>
            <a:noFill/>
            <a:ln w="9525" cap="flat" cmpd="sng" algn="ctr">
              <a:solidFill>
                <a:srgbClr val="968C6D"/>
              </a:solidFill>
              <a:prstDash val="solid"/>
            </a:ln>
            <a:effectLst/>
          </p:spPr>
        </p:cxnSp>
        <p:cxnSp>
          <p:nvCxnSpPr>
            <p:cNvPr id="67" name="Straight Connector 66"/>
            <p:cNvCxnSpPr>
              <a:stCxn id="100" idx="2"/>
              <a:endCxn id="102" idx="2"/>
            </p:cNvCxnSpPr>
            <p:nvPr/>
          </p:nvCxnSpPr>
          <p:spPr>
            <a:xfrm flipV="1">
              <a:off x="5308988" y="4364199"/>
              <a:ext cx="1054644" cy="954856"/>
            </a:xfrm>
            <a:prstGeom prst="line">
              <a:avLst/>
            </a:prstGeom>
            <a:noFill/>
            <a:ln w="9525" cap="flat" cmpd="sng" algn="ctr">
              <a:solidFill>
                <a:srgbClr val="968C6D"/>
              </a:solidFill>
              <a:prstDash val="solid"/>
            </a:ln>
            <a:effectLst/>
          </p:spPr>
        </p:cxnSp>
        <p:cxnSp>
          <p:nvCxnSpPr>
            <p:cNvPr id="68" name="Straight Connector 67"/>
            <p:cNvCxnSpPr>
              <a:stCxn id="100" idx="2"/>
            </p:cNvCxnSpPr>
            <p:nvPr/>
          </p:nvCxnSpPr>
          <p:spPr>
            <a:xfrm flipV="1">
              <a:off x="5308988" y="3523659"/>
              <a:ext cx="1042225" cy="1795396"/>
            </a:xfrm>
            <a:prstGeom prst="line">
              <a:avLst/>
            </a:prstGeom>
            <a:noFill/>
            <a:ln w="9525" cap="flat" cmpd="sng" algn="ctr">
              <a:solidFill>
                <a:srgbClr val="968C6D"/>
              </a:solidFill>
              <a:prstDash val="solid"/>
            </a:ln>
            <a:effectLst/>
          </p:spPr>
        </p:cxnSp>
        <p:cxnSp>
          <p:nvCxnSpPr>
            <p:cNvPr id="69" name="Straight Connector 68"/>
            <p:cNvCxnSpPr>
              <a:stCxn id="100" idx="2"/>
              <a:endCxn id="108" idx="2"/>
            </p:cNvCxnSpPr>
            <p:nvPr/>
          </p:nvCxnSpPr>
          <p:spPr>
            <a:xfrm flipV="1">
              <a:off x="5308988" y="2906019"/>
              <a:ext cx="655437" cy="2413036"/>
            </a:xfrm>
            <a:prstGeom prst="line">
              <a:avLst/>
            </a:prstGeom>
            <a:noFill/>
            <a:ln w="9525" cap="flat" cmpd="sng" algn="ctr">
              <a:solidFill>
                <a:srgbClr val="968C6D"/>
              </a:solidFill>
              <a:prstDash val="solid"/>
            </a:ln>
            <a:effectLst/>
          </p:spPr>
        </p:cxnSp>
        <p:cxnSp>
          <p:nvCxnSpPr>
            <p:cNvPr id="70" name="Straight Connector 69"/>
            <p:cNvCxnSpPr>
              <a:stCxn id="100" idx="2"/>
              <a:endCxn id="104" idx="2"/>
            </p:cNvCxnSpPr>
            <p:nvPr/>
          </p:nvCxnSpPr>
          <p:spPr>
            <a:xfrm flipH="1" flipV="1">
              <a:off x="5305862" y="2559390"/>
              <a:ext cx="3126" cy="2759664"/>
            </a:xfrm>
            <a:prstGeom prst="line">
              <a:avLst/>
            </a:prstGeom>
            <a:noFill/>
            <a:ln w="9525" cap="flat" cmpd="sng" algn="ctr">
              <a:solidFill>
                <a:srgbClr val="968C6D"/>
              </a:solidFill>
              <a:prstDash val="solid"/>
            </a:ln>
            <a:effectLst/>
          </p:spPr>
        </p:cxnSp>
        <p:cxnSp>
          <p:nvCxnSpPr>
            <p:cNvPr id="71" name="Straight Connector 70"/>
            <p:cNvCxnSpPr>
              <a:stCxn id="84" idx="2"/>
              <a:endCxn id="108" idx="2"/>
            </p:cNvCxnSpPr>
            <p:nvPr/>
          </p:nvCxnSpPr>
          <p:spPr>
            <a:xfrm flipV="1">
              <a:off x="5964425" y="2906019"/>
              <a:ext cx="0" cy="2065521"/>
            </a:xfrm>
            <a:prstGeom prst="line">
              <a:avLst/>
            </a:prstGeom>
            <a:noFill/>
            <a:ln w="9525" cap="flat" cmpd="sng" algn="ctr">
              <a:solidFill>
                <a:srgbClr val="968C6D"/>
              </a:solidFill>
              <a:prstDash val="solid"/>
            </a:ln>
            <a:effectLst/>
          </p:spPr>
        </p:cxnSp>
        <p:cxnSp>
          <p:nvCxnSpPr>
            <p:cNvPr id="72" name="Straight Connector 71"/>
            <p:cNvCxnSpPr>
              <a:stCxn id="84" idx="2"/>
              <a:endCxn id="80" idx="2"/>
            </p:cNvCxnSpPr>
            <p:nvPr/>
          </p:nvCxnSpPr>
          <p:spPr>
            <a:xfrm flipV="1">
              <a:off x="5964425" y="3519227"/>
              <a:ext cx="399207" cy="1452313"/>
            </a:xfrm>
            <a:prstGeom prst="line">
              <a:avLst/>
            </a:prstGeom>
            <a:noFill/>
            <a:ln w="9525" cap="flat" cmpd="sng" algn="ctr">
              <a:solidFill>
                <a:srgbClr val="968C6D"/>
              </a:solidFill>
              <a:prstDash val="solid"/>
            </a:ln>
            <a:effectLst/>
          </p:spPr>
        </p:cxnSp>
        <p:cxnSp>
          <p:nvCxnSpPr>
            <p:cNvPr id="73" name="Straight Connector 72"/>
            <p:cNvCxnSpPr>
              <a:stCxn id="84" idx="2"/>
              <a:endCxn id="104" idx="2"/>
            </p:cNvCxnSpPr>
            <p:nvPr/>
          </p:nvCxnSpPr>
          <p:spPr>
            <a:xfrm flipH="1" flipV="1">
              <a:off x="5305862" y="2559390"/>
              <a:ext cx="658563" cy="2412150"/>
            </a:xfrm>
            <a:prstGeom prst="line">
              <a:avLst/>
            </a:prstGeom>
            <a:noFill/>
            <a:ln w="9525" cap="flat" cmpd="sng" algn="ctr">
              <a:solidFill>
                <a:srgbClr val="968C6D"/>
              </a:solidFill>
              <a:prstDash val="solid"/>
            </a:ln>
            <a:effectLst/>
          </p:spPr>
        </p:cxnSp>
        <p:cxnSp>
          <p:nvCxnSpPr>
            <p:cNvPr id="74" name="Straight Connector 73"/>
            <p:cNvCxnSpPr>
              <a:stCxn id="102" idx="2"/>
              <a:endCxn id="108" idx="2"/>
            </p:cNvCxnSpPr>
            <p:nvPr/>
          </p:nvCxnSpPr>
          <p:spPr>
            <a:xfrm flipH="1" flipV="1">
              <a:off x="5964425" y="2906019"/>
              <a:ext cx="399207" cy="1458180"/>
            </a:xfrm>
            <a:prstGeom prst="line">
              <a:avLst/>
            </a:prstGeom>
            <a:noFill/>
            <a:ln w="9525" cap="flat" cmpd="sng" algn="ctr">
              <a:solidFill>
                <a:srgbClr val="968C6D"/>
              </a:solidFill>
              <a:prstDash val="solid"/>
            </a:ln>
            <a:effectLst/>
          </p:spPr>
        </p:cxnSp>
        <p:cxnSp>
          <p:nvCxnSpPr>
            <p:cNvPr id="75" name="Straight Connector 74"/>
            <p:cNvCxnSpPr>
              <a:stCxn id="102" idx="2"/>
              <a:endCxn id="104" idx="2"/>
            </p:cNvCxnSpPr>
            <p:nvPr/>
          </p:nvCxnSpPr>
          <p:spPr>
            <a:xfrm flipH="1" flipV="1">
              <a:off x="5305862" y="2559390"/>
              <a:ext cx="1057770" cy="1804807"/>
            </a:xfrm>
            <a:prstGeom prst="line">
              <a:avLst/>
            </a:prstGeom>
            <a:noFill/>
            <a:ln w="9525" cap="flat" cmpd="sng" algn="ctr">
              <a:solidFill>
                <a:srgbClr val="968C6D"/>
              </a:solidFill>
              <a:prstDash val="solid"/>
            </a:ln>
            <a:effectLst/>
          </p:spPr>
        </p:cxnSp>
        <p:sp>
          <p:nvSpPr>
            <p:cNvPr id="76" name="Oval 75"/>
            <p:cNvSpPr/>
            <p:nvPr/>
          </p:nvSpPr>
          <p:spPr bwMode="auto">
            <a:xfrm>
              <a:off x="4360852" y="3540740"/>
              <a:ext cx="1134302" cy="801943"/>
            </a:xfrm>
            <a:prstGeom prst="ellipse">
              <a:avLst/>
            </a:prstGeom>
            <a:solidFill>
              <a:schemeClr val="bg1"/>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cxnSp>
          <p:nvCxnSpPr>
            <p:cNvPr id="77" name="Straight Connector 76"/>
            <p:cNvCxnSpPr>
              <a:stCxn id="104" idx="2"/>
              <a:endCxn id="80" idx="2"/>
            </p:cNvCxnSpPr>
            <p:nvPr/>
          </p:nvCxnSpPr>
          <p:spPr>
            <a:xfrm>
              <a:off x="5305862" y="2559390"/>
              <a:ext cx="1057770" cy="959837"/>
            </a:xfrm>
            <a:prstGeom prst="line">
              <a:avLst/>
            </a:prstGeom>
            <a:noFill/>
            <a:ln w="9525" cap="flat" cmpd="sng" algn="ctr">
              <a:solidFill>
                <a:srgbClr val="968C6D"/>
              </a:solidFill>
              <a:prstDash val="solid"/>
            </a:ln>
            <a:effectLst/>
          </p:spPr>
        </p:cxnSp>
        <p:sp>
          <p:nvSpPr>
            <p:cNvPr id="78" name="Oval 77"/>
            <p:cNvSpPr/>
            <p:nvPr/>
          </p:nvSpPr>
          <p:spPr>
            <a:xfrm>
              <a:off x="3403601" y="2507657"/>
              <a:ext cx="3031733" cy="2862761"/>
            </a:xfrm>
            <a:prstGeom prst="ellipse">
              <a:avLst/>
            </a:prstGeom>
            <a:noFill/>
            <a:ln w="9525" cap="flat" cmpd="sng" algn="ctr">
              <a:solidFill>
                <a:srgbClr val="968C6D"/>
              </a:solidFill>
              <a:prstDash val="solid"/>
            </a:ln>
            <a:effectLst/>
          </p:spPr>
          <p:txBody>
            <a:bodyPr lIns="54000" tIns="54000" rIns="54000" bIns="54000" rtlCol="0" anchor="ctr"/>
            <a:lstStyle/>
            <a:p>
              <a:pPr marL="0" marR="0" lvl="0" indent="0" algn="ctr" defTabSz="1494826"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FFFFFF"/>
                </a:solidFill>
                <a:effectLst/>
                <a:uLnTx/>
                <a:uFillTx/>
                <a:latin typeface="Georgia"/>
                <a:ea typeface="+mn-ea"/>
                <a:cs typeface="+mn-cs"/>
              </a:endParaRPr>
            </a:p>
          </p:txBody>
        </p:sp>
      </p:grpSp>
      <p:sp>
        <p:nvSpPr>
          <p:cNvPr id="115" name="TextBox 114"/>
          <p:cNvSpPr txBox="1"/>
          <p:nvPr/>
        </p:nvSpPr>
        <p:spPr>
          <a:xfrm>
            <a:off x="6731067" y="2678585"/>
            <a:ext cx="1058741" cy="313241"/>
          </a:xfrm>
          <a:prstGeom prst="rect">
            <a:avLst/>
          </a:prstGeom>
          <a:noFill/>
          <a:ln>
            <a:noFill/>
          </a:ln>
        </p:spPr>
        <p:txBody>
          <a:bodyPr wrap="none" lIns="54005" tIns="54005" rIns="54005" bIns="54005" rtlCol="0">
            <a:noAutofit/>
          </a:bodyPr>
          <a:lstStyle/>
          <a:p>
            <a:pPr algn="ctr" defTabSz="1494826" fontAlgn="base">
              <a:spcBef>
                <a:spcPct val="0"/>
              </a:spcBef>
              <a:spcAft>
                <a:spcPct val="0"/>
              </a:spcAft>
            </a:pPr>
            <a:r>
              <a:rPr lang="en-US" sz="1800" b="1" dirty="0">
                <a:solidFill>
                  <a:srgbClr val="003366"/>
                </a:solidFill>
                <a:latin typeface="Georgia"/>
              </a:rPr>
              <a:t>Activity</a:t>
            </a:r>
          </a:p>
        </p:txBody>
      </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60</a:t>
            </a:fld>
            <a:endParaRPr lang="en-US" dirty="0"/>
          </a:p>
        </p:txBody>
      </p:sp>
    </p:spTree>
    <p:extLst>
      <p:ext uri="{BB962C8B-B14F-4D97-AF65-F5344CB8AC3E}">
        <p14:creationId xmlns:p14="http://schemas.microsoft.com/office/powerpoint/2010/main" val="1689801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Knowledge Check: Scenario 1</a:t>
            </a:r>
          </a:p>
        </p:txBody>
      </p:sp>
      <p:sp>
        <p:nvSpPr>
          <p:cNvPr id="4" name="Content Placeholder 3"/>
          <p:cNvSpPr>
            <a:spLocks noGrp="1"/>
          </p:cNvSpPr>
          <p:nvPr>
            <p:ph idx="1"/>
          </p:nvPr>
        </p:nvSpPr>
        <p:spPr>
          <a:xfrm>
            <a:off x="457200" y="1261195"/>
            <a:ext cx="8229600" cy="4124194"/>
          </a:xfrm>
        </p:spPr>
        <p:txBody>
          <a:bodyPr/>
          <a:lstStyle/>
          <a:p>
            <a:pPr marL="0" indent="0">
              <a:spcAft>
                <a:spcPts val="2400"/>
              </a:spcAft>
              <a:buNone/>
            </a:pPr>
            <a:r>
              <a:rPr lang="en-US" dirty="0">
                <a:solidFill>
                  <a:schemeClr val="tx2">
                    <a:lumMod val="75000"/>
                    <a:lumOff val="25000"/>
                  </a:schemeClr>
                </a:solidFill>
              </a:rPr>
              <a:t>County B experienced a flood that resulted in damage to the basement of the county’s courthouse. Many boxes of files and several computers were partially damaged, necessitating the recovery of the damaged hard-copies and the recovery of data from the water-damaged hard drives.</a:t>
            </a:r>
            <a:endParaRPr lang="en-US" b="1" dirty="0">
              <a:solidFill>
                <a:schemeClr val="tx2">
                  <a:lumMod val="75000"/>
                  <a:lumOff val="25000"/>
                </a:schemeClr>
              </a:solidFill>
            </a:endParaRPr>
          </a:p>
          <a:p>
            <a:pPr marL="0" indent="0">
              <a:buNone/>
            </a:pPr>
            <a:r>
              <a:rPr lang="en-US" b="1" dirty="0">
                <a:solidFill>
                  <a:schemeClr val="tx2">
                    <a:lumMod val="75000"/>
                    <a:lumOff val="25000"/>
                  </a:schemeClr>
                </a:solidFill>
              </a:rPr>
              <a:t>In this case, would the required labor and equipment be eligible for Public Assistance (PA) funding?  Why or why not?</a:t>
            </a:r>
          </a:p>
        </p:txBody>
      </p:sp>
      <p:grpSp>
        <p:nvGrpSpPr>
          <p:cNvPr id="7" name="Group 6" descr="Knowledge Check icon"/>
          <p:cNvGrpSpPr/>
          <p:nvPr/>
        </p:nvGrpSpPr>
        <p:grpSpPr>
          <a:xfrm>
            <a:off x="8271309" y="348037"/>
            <a:ext cx="612000" cy="612000"/>
            <a:chOff x="8271309" y="335845"/>
            <a:chExt cx="612000" cy="612000"/>
          </a:xfrm>
        </p:grpSpPr>
        <p:sp>
          <p:nvSpPr>
            <p:cNvPr id="5" name="Oval 4"/>
            <p:cNvSpPr/>
            <p:nvPr/>
          </p:nvSpPr>
          <p:spPr bwMode="ltGray">
            <a:xfrm>
              <a:off x="8271309" y="335845"/>
              <a:ext cx="612000" cy="61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dirty="0">
                <a:solidFill>
                  <a:schemeClr val="tx1"/>
                </a:solidFill>
                <a:latin typeface="Arial" charset="0"/>
                <a:cs typeface="Arial" charset="0"/>
              </a:endParaRPr>
            </a:p>
          </p:txBody>
        </p:sp>
        <p:sp>
          <p:nvSpPr>
            <p:cNvPr id="6" name="Freeform 4845"/>
            <p:cNvSpPr>
              <a:spLocks noEditPoints="1"/>
            </p:cNvSpPr>
            <p:nvPr/>
          </p:nvSpPr>
          <p:spPr bwMode="auto">
            <a:xfrm>
              <a:off x="8342964" y="390188"/>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61</a:t>
            </a:fld>
            <a:endParaRPr lang="en-US" dirty="0"/>
          </a:p>
        </p:txBody>
      </p:sp>
    </p:spTree>
    <p:extLst>
      <p:ext uri="{BB962C8B-B14F-4D97-AF65-F5344CB8AC3E}">
        <p14:creationId xmlns:p14="http://schemas.microsoft.com/office/powerpoint/2010/main" val="1874403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Knowledge Check: Scenario 2</a:t>
            </a:r>
          </a:p>
        </p:txBody>
      </p:sp>
      <p:sp>
        <p:nvSpPr>
          <p:cNvPr id="4" name="Content Placeholder 3"/>
          <p:cNvSpPr>
            <a:spLocks noGrp="1"/>
          </p:cNvSpPr>
          <p:nvPr>
            <p:ph idx="1"/>
          </p:nvPr>
        </p:nvSpPr>
        <p:spPr>
          <a:xfrm>
            <a:off x="457200" y="1208033"/>
            <a:ext cx="8229600" cy="4124194"/>
          </a:xfrm>
        </p:spPr>
        <p:txBody>
          <a:bodyPr/>
          <a:lstStyle/>
          <a:p>
            <a:pPr marL="0" indent="0">
              <a:spcAft>
                <a:spcPts val="2400"/>
              </a:spcAft>
              <a:buNone/>
            </a:pPr>
            <a:r>
              <a:rPr lang="en-US" dirty="0">
                <a:solidFill>
                  <a:schemeClr val="tx2">
                    <a:lumMod val="75000"/>
                    <a:lumOff val="25000"/>
                  </a:schemeClr>
                </a:solidFill>
              </a:rPr>
              <a:t>Township D claims that a hurricane deposited a significant amount of debris and silt in a storm water retention base. The Applicant told FEMA that prior to the incident the facility had no debris or silt buildup and was regularly maintained. They were able to provide the as-built plans of the basin showing the elevations of the bottom of the basin but they were unable to provide any documentation supporting regular maintenance or to support the pre-disaster sedimentation levels. </a:t>
            </a:r>
            <a:endParaRPr lang="en-US" b="1" dirty="0">
              <a:solidFill>
                <a:schemeClr val="tx2">
                  <a:lumMod val="75000"/>
                  <a:lumOff val="25000"/>
                </a:schemeClr>
              </a:solidFill>
            </a:endParaRPr>
          </a:p>
          <a:p>
            <a:pPr marL="0" indent="0">
              <a:buNone/>
            </a:pPr>
            <a:r>
              <a:rPr lang="en-US" b="1" dirty="0">
                <a:solidFill>
                  <a:schemeClr val="tx2">
                    <a:lumMod val="75000"/>
                    <a:lumOff val="25000"/>
                  </a:schemeClr>
                </a:solidFill>
              </a:rPr>
              <a:t>In this case, is the restoration of the storm water detention basin eligible? Why or why not? </a:t>
            </a:r>
          </a:p>
        </p:txBody>
      </p:sp>
      <p:grpSp>
        <p:nvGrpSpPr>
          <p:cNvPr id="7" name="Group 6" descr="Knowledge Check icon"/>
          <p:cNvGrpSpPr/>
          <p:nvPr/>
        </p:nvGrpSpPr>
        <p:grpSpPr>
          <a:xfrm>
            <a:off x="8271309" y="335845"/>
            <a:ext cx="612000" cy="612000"/>
            <a:chOff x="8271309" y="335845"/>
            <a:chExt cx="612000" cy="612000"/>
          </a:xfrm>
        </p:grpSpPr>
        <p:sp>
          <p:nvSpPr>
            <p:cNvPr id="8" name="Oval 7"/>
            <p:cNvSpPr/>
            <p:nvPr/>
          </p:nvSpPr>
          <p:spPr bwMode="ltGray">
            <a:xfrm>
              <a:off x="8271309" y="335845"/>
              <a:ext cx="612000" cy="61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dirty="0">
                <a:solidFill>
                  <a:schemeClr val="tx1"/>
                </a:solidFill>
                <a:latin typeface="Arial" charset="0"/>
                <a:cs typeface="Arial" charset="0"/>
              </a:endParaRPr>
            </a:p>
          </p:txBody>
        </p:sp>
        <p:sp>
          <p:nvSpPr>
            <p:cNvPr id="9" name="Freeform 4845"/>
            <p:cNvSpPr>
              <a:spLocks noEditPoints="1"/>
            </p:cNvSpPr>
            <p:nvPr/>
          </p:nvSpPr>
          <p:spPr bwMode="auto">
            <a:xfrm>
              <a:off x="8342964" y="390188"/>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62</a:t>
            </a:fld>
            <a:endParaRPr lang="en-US" dirty="0"/>
          </a:p>
        </p:txBody>
      </p:sp>
    </p:spTree>
    <p:extLst>
      <p:ext uri="{BB962C8B-B14F-4D97-AF65-F5344CB8AC3E}">
        <p14:creationId xmlns:p14="http://schemas.microsoft.com/office/powerpoint/2010/main" val="3547961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Knowledge Check: Scenario 3</a:t>
            </a:r>
          </a:p>
        </p:txBody>
      </p:sp>
      <p:sp>
        <p:nvSpPr>
          <p:cNvPr id="4" name="Content Placeholder 3"/>
          <p:cNvSpPr>
            <a:spLocks noGrp="1"/>
          </p:cNvSpPr>
          <p:nvPr>
            <p:ph idx="1"/>
          </p:nvPr>
        </p:nvSpPr>
        <p:spPr>
          <a:xfrm>
            <a:off x="457200" y="1229298"/>
            <a:ext cx="8229600" cy="4124194"/>
          </a:xfrm>
        </p:spPr>
        <p:txBody>
          <a:bodyPr/>
          <a:lstStyle/>
          <a:p>
            <a:pPr marL="0" indent="0">
              <a:spcAft>
                <a:spcPts val="2400"/>
              </a:spcAft>
              <a:buNone/>
            </a:pPr>
            <a:r>
              <a:rPr lang="en-US" dirty="0">
                <a:solidFill>
                  <a:schemeClr val="tx2">
                    <a:lumMod val="75000"/>
                    <a:lumOff val="25000"/>
                  </a:schemeClr>
                </a:solidFill>
              </a:rPr>
              <a:t>A flood caused significant damage to many of the roads throughout Township F, including damage to the surfaces, bases, and shoulders. A federal highway running through the town was damaged.</a:t>
            </a:r>
            <a:endParaRPr lang="en-US" b="1" dirty="0">
              <a:solidFill>
                <a:schemeClr val="tx2">
                  <a:lumMod val="75000"/>
                  <a:lumOff val="25000"/>
                </a:schemeClr>
              </a:solidFill>
            </a:endParaRPr>
          </a:p>
          <a:p>
            <a:pPr marL="0" indent="0">
              <a:buNone/>
            </a:pPr>
            <a:r>
              <a:rPr lang="en-US" b="1" dirty="0">
                <a:solidFill>
                  <a:schemeClr val="tx2">
                    <a:lumMod val="75000"/>
                    <a:lumOff val="25000"/>
                  </a:schemeClr>
                </a:solidFill>
              </a:rPr>
              <a:t>In this case, are the repairs to the federal highway eligible?</a:t>
            </a:r>
          </a:p>
        </p:txBody>
      </p:sp>
      <p:grpSp>
        <p:nvGrpSpPr>
          <p:cNvPr id="5" name="Group 4" descr="Knowledge Check icon"/>
          <p:cNvGrpSpPr/>
          <p:nvPr/>
        </p:nvGrpSpPr>
        <p:grpSpPr>
          <a:xfrm>
            <a:off x="8271309" y="335845"/>
            <a:ext cx="612000" cy="612000"/>
            <a:chOff x="8271309" y="335845"/>
            <a:chExt cx="612000" cy="612000"/>
          </a:xfrm>
        </p:grpSpPr>
        <p:sp>
          <p:nvSpPr>
            <p:cNvPr id="6" name="Oval 5"/>
            <p:cNvSpPr/>
            <p:nvPr/>
          </p:nvSpPr>
          <p:spPr bwMode="ltGray">
            <a:xfrm>
              <a:off x="8271309" y="335845"/>
              <a:ext cx="612000" cy="61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dirty="0">
                <a:solidFill>
                  <a:schemeClr val="tx1"/>
                </a:solidFill>
                <a:latin typeface="Arial" charset="0"/>
                <a:cs typeface="Arial" charset="0"/>
              </a:endParaRPr>
            </a:p>
          </p:txBody>
        </p:sp>
        <p:sp>
          <p:nvSpPr>
            <p:cNvPr id="7" name="Freeform 4845"/>
            <p:cNvSpPr>
              <a:spLocks noEditPoints="1"/>
            </p:cNvSpPr>
            <p:nvPr/>
          </p:nvSpPr>
          <p:spPr bwMode="auto">
            <a:xfrm>
              <a:off x="8342964" y="390188"/>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Slide Number Placeholder 1"/>
          <p:cNvSpPr>
            <a:spLocks noGrp="1"/>
          </p:cNvSpPr>
          <p:nvPr>
            <p:ph type="sldNum" sz="quarter" idx="10"/>
          </p:nvPr>
        </p:nvSpPr>
        <p:spPr/>
        <p:txBody>
          <a:bodyPr/>
          <a:lstStyle/>
          <a:p>
            <a:pPr>
              <a:defRPr/>
            </a:pPr>
            <a:r>
              <a:rPr lang="en-US" dirty="0"/>
              <a:t>Visual 3.</a:t>
            </a:r>
            <a:fld id="{167A036F-738C-4416-983E-5B04119587A4}" type="slidenum">
              <a:rPr lang="en-US" smtClean="0"/>
              <a:pPr>
                <a:defRPr/>
              </a:pPr>
              <a:t>63</a:t>
            </a:fld>
            <a:endParaRPr lang="en-US" dirty="0"/>
          </a:p>
        </p:txBody>
      </p:sp>
    </p:spTree>
    <p:extLst>
      <p:ext uri="{BB962C8B-B14F-4D97-AF65-F5344CB8AC3E}">
        <p14:creationId xmlns:p14="http://schemas.microsoft.com/office/powerpoint/2010/main" val="3588633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BBA Scenario 1 - Work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64</a:t>
            </a:fld>
            <a:endParaRPr lang="en-US" dirty="0"/>
          </a:p>
        </p:txBody>
      </p:sp>
      <p:sp>
        <p:nvSpPr>
          <p:cNvPr id="4" name="Content Placeholder 3"/>
          <p:cNvSpPr>
            <a:spLocks noGrp="1"/>
          </p:cNvSpPr>
          <p:nvPr>
            <p:ph idx="1"/>
          </p:nvPr>
        </p:nvSpPr>
        <p:spPr/>
        <p:txBody>
          <a:bodyPr/>
          <a:lstStyle/>
          <a:p>
            <a:pPr marL="0" indent="0">
              <a:buNone/>
            </a:pPr>
            <a:r>
              <a:rPr lang="en-US" sz="1800" dirty="0"/>
              <a:t>There is a code that was adopted in PR, prior to the December, 2018 that states that all health care facilities must have sprinklers installed by 2019.  Under standard PA, the installation of the sprinklers would not be eligible, as the work is not required as the result of the event – the installation of the sprinklers was not triggered by the repair of disaster damage.</a:t>
            </a:r>
          </a:p>
          <a:p>
            <a:pPr marL="0" indent="0">
              <a:buNone/>
            </a:pPr>
            <a:endParaRPr lang="en-US" sz="1800" dirty="0"/>
          </a:p>
          <a:p>
            <a:pPr marL="0" indent="0">
              <a:buNone/>
            </a:pPr>
            <a:r>
              <a:rPr lang="en-US" sz="1800" dirty="0"/>
              <a:t>Can FEMA fund this work using BBA authorities? BBA policy says nothing about installing NEW systems.  It does address replacing or upgrading undamaged components, but not adding components.</a:t>
            </a:r>
          </a:p>
          <a:p>
            <a:pPr marL="0" indent="0">
              <a:buNone/>
            </a:pPr>
            <a:endParaRPr lang="en-US" sz="1800" dirty="0"/>
          </a:p>
          <a:p>
            <a:pPr marL="0" indent="0">
              <a:buNone/>
            </a:pPr>
            <a:r>
              <a:rPr lang="en-US" sz="1800" dirty="0"/>
              <a:t>The policy says: “repair or replacement of components not damaged by the disaster are only eligible if work is required to restore the critical service function of the facility or system to an approved industry standard.”</a:t>
            </a:r>
          </a:p>
        </p:txBody>
      </p:sp>
    </p:spTree>
    <p:extLst>
      <p:ext uri="{BB962C8B-B14F-4D97-AF65-F5344CB8AC3E}">
        <p14:creationId xmlns:p14="http://schemas.microsoft.com/office/powerpoint/2010/main" val="3743724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BBA Scenario 2 - Work</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65</a:t>
            </a:fld>
            <a:endParaRPr lang="en-US" dirty="0"/>
          </a:p>
        </p:txBody>
      </p:sp>
      <p:sp>
        <p:nvSpPr>
          <p:cNvPr id="4" name="Content Placeholder 3"/>
          <p:cNvSpPr>
            <a:spLocks noGrp="1"/>
          </p:cNvSpPr>
          <p:nvPr>
            <p:ph idx="1"/>
          </p:nvPr>
        </p:nvSpPr>
        <p:spPr/>
        <p:txBody>
          <a:bodyPr/>
          <a:lstStyle/>
          <a:p>
            <a:pPr marL="0" indent="0">
              <a:buNone/>
            </a:pPr>
            <a:r>
              <a:rPr lang="en-US" sz="1600" dirty="0"/>
              <a:t>An Applicant has a combined sewer system that was damaged during the event.  Can FEMA fund replacement of the damaged combined sewer systems with separate sanitary sewer line and a storm water sewer line?  </a:t>
            </a:r>
          </a:p>
          <a:p>
            <a:pPr marL="0" indent="0">
              <a:buNone/>
            </a:pPr>
            <a:endParaRPr lang="en-US" sz="1600" dirty="0"/>
          </a:p>
          <a:p>
            <a:pPr marL="0" indent="0">
              <a:buNone/>
            </a:pPr>
            <a:r>
              <a:rPr lang="en-US" sz="1600" dirty="0"/>
              <a:t>A Policy Statement by the American Society of Civil Engineer’s  (ASCE) states; “ASCE recognizes the problems inherent with combined sewer systems, including the environmental and health risks from overflow conditions.  Historically, combined sewers were an acceptable technology for collecting storm water, sanitary sewage and industrial effluents in a single conduit for discharge to water courses. This practice is no longer acceptable because of today’s understanding of the environmental and health risks imposed by this practice.”</a:t>
            </a:r>
          </a:p>
          <a:p>
            <a:pPr marL="0" indent="0">
              <a:buNone/>
            </a:pPr>
            <a:endParaRPr lang="en-US" sz="1600" dirty="0"/>
          </a:p>
          <a:p>
            <a:pPr marL="0" indent="0">
              <a:buNone/>
            </a:pPr>
            <a:r>
              <a:rPr lang="en-US" sz="1600" dirty="0"/>
              <a:t>Do Cities in CONUS, with combined sewer systems, have any standards or guidelines to address this (generally look in Northeast and Great Lakes Regions) New York, Philadelphia, and Atlanta?  Yes, there are local design guidelines with triggers that define when combine sewer systems should be replaced with separate sewer and water lines and the guidelines are relatively consistent. </a:t>
            </a:r>
          </a:p>
        </p:txBody>
      </p:sp>
    </p:spTree>
    <p:extLst>
      <p:ext uri="{BB962C8B-B14F-4D97-AF65-F5344CB8AC3E}">
        <p14:creationId xmlns:p14="http://schemas.microsoft.com/office/powerpoint/2010/main" val="84379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239" y="228601"/>
            <a:ext cx="7772400" cy="690664"/>
          </a:xfrm>
        </p:spPr>
        <p:txBody>
          <a:bodyPr/>
          <a:lstStyle/>
          <a:p>
            <a:r>
              <a:rPr lang="en-US" sz="3200" dirty="0">
                <a:solidFill>
                  <a:schemeClr val="accent1">
                    <a:lumMod val="60000"/>
                    <a:lumOff val="40000"/>
                  </a:schemeClr>
                </a:solidFill>
                <a:latin typeface="+mn-lt"/>
              </a:rPr>
              <a:t>The Declaration designates </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6</a:t>
            </a:fld>
            <a:endParaRPr lang="en-US" dirty="0"/>
          </a:p>
        </p:txBody>
      </p:sp>
      <p:sp>
        <p:nvSpPr>
          <p:cNvPr id="4" name="TextBox 3"/>
          <p:cNvSpPr txBox="1"/>
          <p:nvPr/>
        </p:nvSpPr>
        <p:spPr>
          <a:xfrm>
            <a:off x="592530" y="1055451"/>
            <a:ext cx="7971817" cy="4770537"/>
          </a:xfrm>
          <a:prstGeom prst="rect">
            <a:avLst/>
          </a:prstGeom>
          <a:noFill/>
        </p:spPr>
        <p:txBody>
          <a:bodyPr wrap="square" rtlCol="0">
            <a:spAutoFit/>
          </a:bodyPr>
          <a:lstStyle/>
          <a:p>
            <a:r>
              <a:rPr lang="en-US" b="1" u="sng" dirty="0">
                <a:solidFill>
                  <a:schemeClr val="accent1">
                    <a:lumMod val="75000"/>
                  </a:schemeClr>
                </a:solidFill>
              </a:rPr>
              <a:t>Type of incident</a:t>
            </a:r>
            <a:r>
              <a:rPr lang="en-US" sz="1600" u="sng" dirty="0">
                <a:solidFill>
                  <a:schemeClr val="accent1">
                    <a:lumMod val="75000"/>
                  </a:schemeClr>
                </a:solidFill>
              </a:rPr>
              <a:t> </a:t>
            </a:r>
            <a:r>
              <a:rPr lang="en-US" sz="1600" dirty="0">
                <a:solidFill>
                  <a:schemeClr val="accent1">
                    <a:lumMod val="75000"/>
                  </a:schemeClr>
                </a:solidFill>
              </a:rPr>
              <a:t>(e.g., hurricane, tsunami, or earthquake). </a:t>
            </a:r>
          </a:p>
          <a:p>
            <a:r>
              <a:rPr lang="en-US" sz="1600" b="1" dirty="0">
                <a:solidFill>
                  <a:schemeClr val="accent1">
                    <a:lumMod val="75000"/>
                  </a:schemeClr>
                </a:solidFill>
              </a:rPr>
              <a:t>Emergency Declarations</a:t>
            </a:r>
            <a:r>
              <a:rPr lang="en-US" sz="1600" dirty="0">
                <a:solidFill>
                  <a:schemeClr val="accent1">
                    <a:lumMod val="75000"/>
                  </a:schemeClr>
                </a:solidFill>
              </a:rPr>
              <a:t>, an incident is any instance that the President determines warrants supplemental emergency assistance to save lives and protect property and public health and safety.</a:t>
            </a:r>
          </a:p>
          <a:p>
            <a:r>
              <a:rPr lang="en-US" sz="1600" b="1" dirty="0">
                <a:solidFill>
                  <a:schemeClr val="accent1">
                    <a:lumMod val="75000"/>
                  </a:schemeClr>
                </a:solidFill>
              </a:rPr>
              <a:t>Major Disaster Declarations, </a:t>
            </a:r>
            <a:r>
              <a:rPr lang="en-US" sz="1600" dirty="0">
                <a:solidFill>
                  <a:schemeClr val="accent1">
                    <a:lumMod val="75000"/>
                  </a:schemeClr>
                </a:solidFill>
              </a:rPr>
              <a:t>an incident of any natural catastrophe.</a:t>
            </a:r>
          </a:p>
          <a:p>
            <a:r>
              <a:rPr lang="en-US" dirty="0">
                <a:solidFill>
                  <a:schemeClr val="accent1">
                    <a:lumMod val="75000"/>
                  </a:schemeClr>
                </a:solidFill>
              </a:rPr>
              <a:t> </a:t>
            </a:r>
          </a:p>
          <a:p>
            <a:r>
              <a:rPr lang="en-US" b="1" u="sng" dirty="0">
                <a:solidFill>
                  <a:schemeClr val="accent1">
                    <a:lumMod val="75000"/>
                  </a:schemeClr>
                </a:solidFill>
              </a:rPr>
              <a:t>Incident period</a:t>
            </a:r>
          </a:p>
          <a:p>
            <a:r>
              <a:rPr lang="en-US" sz="1600" dirty="0">
                <a:solidFill>
                  <a:schemeClr val="accent1">
                    <a:lumMod val="75000"/>
                  </a:schemeClr>
                </a:solidFill>
              </a:rPr>
              <a:t>The incident period is the span of time during which the federally declared incident occurs. This period varies in length, depending on the incident. </a:t>
            </a:r>
          </a:p>
          <a:p>
            <a:endParaRPr lang="en-US" b="1" dirty="0">
              <a:solidFill>
                <a:schemeClr val="accent1">
                  <a:lumMod val="75000"/>
                </a:schemeClr>
              </a:solidFill>
            </a:endParaRPr>
          </a:p>
          <a:p>
            <a:r>
              <a:rPr lang="en-US" b="1" u="sng" dirty="0">
                <a:solidFill>
                  <a:schemeClr val="accent1">
                    <a:lumMod val="75000"/>
                  </a:schemeClr>
                </a:solidFill>
              </a:rPr>
              <a:t>Designated areas</a:t>
            </a:r>
          </a:p>
          <a:p>
            <a:r>
              <a:rPr lang="en-US" sz="1600" dirty="0">
                <a:solidFill>
                  <a:schemeClr val="accent1">
                    <a:lumMod val="75000"/>
                  </a:schemeClr>
                </a:solidFill>
              </a:rPr>
              <a:t>The declaration designates which areas (e.g., county, parish, city, or Indian Tribal Government) are eligible to receive Federal assistance.</a:t>
            </a:r>
          </a:p>
          <a:p>
            <a:endParaRPr lang="en-US" b="1" dirty="0">
              <a:solidFill>
                <a:schemeClr val="accent1">
                  <a:lumMod val="75000"/>
                </a:schemeClr>
              </a:solidFill>
            </a:endParaRPr>
          </a:p>
          <a:p>
            <a:r>
              <a:rPr lang="en-US" b="1" u="sng" dirty="0">
                <a:solidFill>
                  <a:schemeClr val="accent1">
                    <a:lumMod val="75000"/>
                  </a:schemeClr>
                </a:solidFill>
              </a:rPr>
              <a:t>Types of assistance</a:t>
            </a:r>
          </a:p>
          <a:p>
            <a:r>
              <a:rPr lang="en-US" sz="1600" dirty="0">
                <a:solidFill>
                  <a:schemeClr val="accent1">
                    <a:lumMod val="75000"/>
                  </a:schemeClr>
                </a:solidFill>
              </a:rPr>
              <a:t>FEMA defines which type of assistance it can provide to State, Territorial, Indian Tribal, and local governments and certain types of PNP organizations via its Public Assistance (PA) Program</a:t>
            </a:r>
            <a:r>
              <a:rPr lang="en-US" b="1" dirty="0">
                <a:solidFill>
                  <a:schemeClr val="accent1">
                    <a:lumMod val="75000"/>
                  </a:schemeClr>
                </a:solidFill>
              </a:rPr>
              <a:t>. </a:t>
            </a:r>
          </a:p>
        </p:txBody>
      </p:sp>
    </p:spTree>
    <p:extLst>
      <p:ext uri="{BB962C8B-B14F-4D97-AF65-F5344CB8AC3E}">
        <p14:creationId xmlns:p14="http://schemas.microsoft.com/office/powerpoint/2010/main" val="239322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47" y="404615"/>
            <a:ext cx="7772400" cy="672931"/>
          </a:xfrm>
        </p:spPr>
        <p:txBody>
          <a:bodyPr/>
          <a:lstStyle/>
          <a:p>
            <a:pPr algn="l"/>
            <a:r>
              <a:rPr lang="en-US" dirty="0">
                <a:solidFill>
                  <a:schemeClr val="accent1">
                    <a:lumMod val="60000"/>
                    <a:lumOff val="40000"/>
                  </a:schemeClr>
                </a:solidFill>
              </a:rPr>
              <a:t>Regulations</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7</a:t>
            </a:fld>
            <a:endParaRPr lang="en-US" dirty="0"/>
          </a:p>
        </p:txBody>
      </p:sp>
      <p:sp>
        <p:nvSpPr>
          <p:cNvPr id="4" name="TextBox 3"/>
          <p:cNvSpPr txBox="1"/>
          <p:nvPr/>
        </p:nvSpPr>
        <p:spPr>
          <a:xfrm>
            <a:off x="797668" y="1619655"/>
            <a:ext cx="7723761" cy="646331"/>
          </a:xfrm>
          <a:prstGeom prst="rect">
            <a:avLst/>
          </a:prstGeom>
          <a:noFill/>
        </p:spPr>
        <p:txBody>
          <a:bodyPr wrap="square" rtlCol="0">
            <a:spAutoFit/>
          </a:bodyPr>
          <a:lstStyle/>
          <a:p>
            <a:r>
              <a:rPr lang="en-US" dirty="0"/>
              <a:t>Federal rules with the force and effect of law that implement a statute based on a Federal agency’s interpretation of that statute.</a:t>
            </a:r>
          </a:p>
        </p:txBody>
      </p:sp>
      <p:sp>
        <p:nvSpPr>
          <p:cNvPr id="5" name="TextBox 4"/>
          <p:cNvSpPr txBox="1"/>
          <p:nvPr/>
        </p:nvSpPr>
        <p:spPr>
          <a:xfrm>
            <a:off x="606404" y="2710819"/>
            <a:ext cx="7953936"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a:t>Part 206 Subpart G, Public Assistance Project Administration</a:t>
            </a:r>
          </a:p>
          <a:p>
            <a:pPr marL="742950" lvl="1" indent="-285750">
              <a:buFont typeface="Arial" panose="020B0604020202020204" pitchFamily="34" charset="0"/>
              <a:buChar char="•"/>
            </a:pPr>
            <a:r>
              <a:rPr lang="en-US" b="1" dirty="0"/>
              <a:t>Part 206 Subpart H</a:t>
            </a:r>
            <a:r>
              <a:rPr lang="en-US" dirty="0"/>
              <a:t>, </a:t>
            </a:r>
            <a:r>
              <a:rPr lang="en-US" b="1" dirty="0"/>
              <a:t>Public Assistance Eligibility</a:t>
            </a:r>
          </a:p>
          <a:p>
            <a:pPr marL="742950" lvl="1" indent="-285750">
              <a:buFont typeface="Arial" panose="020B0604020202020204" pitchFamily="34" charset="0"/>
              <a:buChar char="•"/>
            </a:pPr>
            <a:r>
              <a:rPr lang="en-US" dirty="0"/>
              <a:t>Part 206 Subpart I, Public Assistance Insurance Requirements</a:t>
            </a:r>
          </a:p>
          <a:p>
            <a:pPr marL="742950" lvl="1" indent="-285750">
              <a:buFont typeface="Arial" panose="020B0604020202020204" pitchFamily="34" charset="0"/>
              <a:buChar char="•"/>
            </a:pPr>
            <a:r>
              <a:rPr lang="en-US" dirty="0"/>
              <a:t>Part 207, Management Costs.</a:t>
            </a:r>
          </a:p>
          <a:p>
            <a:endParaRPr lang="en-US" dirty="0"/>
          </a:p>
        </p:txBody>
      </p:sp>
    </p:spTree>
    <p:extLst>
      <p:ext uri="{BB962C8B-B14F-4D97-AF65-F5344CB8AC3E}">
        <p14:creationId xmlns:p14="http://schemas.microsoft.com/office/powerpoint/2010/main" val="302620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503" y="390023"/>
            <a:ext cx="7772400" cy="672931"/>
          </a:xfrm>
        </p:spPr>
        <p:txBody>
          <a:bodyPr/>
          <a:lstStyle/>
          <a:p>
            <a:pPr algn="l"/>
            <a:r>
              <a:rPr lang="en-US" sz="4000" dirty="0">
                <a:solidFill>
                  <a:schemeClr val="accent1">
                    <a:lumMod val="60000"/>
                    <a:lumOff val="40000"/>
                  </a:schemeClr>
                </a:solidFill>
                <a:latin typeface="+mn-lt"/>
              </a:rPr>
              <a:t>Public Assistance Policy</a:t>
            </a:r>
          </a:p>
        </p:txBody>
      </p:sp>
      <p:sp>
        <p:nvSpPr>
          <p:cNvPr id="3" name="Slide Number Placeholder 2"/>
          <p:cNvSpPr>
            <a:spLocks noGrp="1"/>
          </p:cNvSpPr>
          <p:nvPr>
            <p:ph type="sldNum" sz="quarter" idx="4"/>
          </p:nvPr>
        </p:nvSpPr>
        <p:spPr/>
        <p:txBody>
          <a:bodyPr/>
          <a:lstStyle/>
          <a:p>
            <a:pPr>
              <a:defRPr/>
            </a:pPr>
            <a:r>
              <a:rPr lang="en-US"/>
              <a:t>Visual 3.</a:t>
            </a:r>
            <a:fld id="{167A036F-738C-4416-983E-5B04119587A4}" type="slidenum">
              <a:rPr lang="en-US" smtClean="0"/>
              <a:pPr>
                <a:defRPr/>
              </a:pPr>
              <a:t>8</a:t>
            </a:fld>
            <a:endParaRPr lang="en-US" dirty="0"/>
          </a:p>
        </p:txBody>
      </p:sp>
      <p:sp>
        <p:nvSpPr>
          <p:cNvPr id="5" name="TextBox 4"/>
          <p:cNvSpPr txBox="1"/>
          <p:nvPr/>
        </p:nvSpPr>
        <p:spPr>
          <a:xfrm>
            <a:off x="468502" y="1303507"/>
            <a:ext cx="8111294" cy="4001095"/>
          </a:xfrm>
          <a:prstGeom prst="rect">
            <a:avLst/>
          </a:prstGeom>
          <a:noFill/>
        </p:spPr>
        <p:txBody>
          <a:bodyPr wrap="square" rtlCol="0">
            <a:spAutoFit/>
          </a:bodyPr>
          <a:lstStyle/>
          <a:p>
            <a:pPr algn="ctr"/>
            <a:r>
              <a:rPr lang="en-US" b="1" dirty="0"/>
              <a:t>Public Assistance Program and Policy Guide (PAPPG) V3.1</a:t>
            </a:r>
          </a:p>
          <a:p>
            <a:endParaRPr lang="en-US" b="1" u="sng" dirty="0"/>
          </a:p>
          <a:p>
            <a:r>
              <a:rPr lang="en-US" b="1" dirty="0"/>
              <a:t>FEMA</a:t>
            </a:r>
            <a:r>
              <a:rPr lang="en-US" dirty="0"/>
              <a:t> issues policy to articulate the Agency’s intent and direction in applying statutory and regulatory authority. </a:t>
            </a:r>
            <a:r>
              <a:rPr lang="en-US" b="1" dirty="0"/>
              <a:t>FEMA</a:t>
            </a:r>
            <a:r>
              <a:rPr lang="en-US" dirty="0"/>
              <a:t> generally publishes proposed PA policy language in the Federal Register for public comment prior to publishing in this document.</a:t>
            </a:r>
          </a:p>
          <a:p>
            <a:endParaRPr lang="en-US" dirty="0"/>
          </a:p>
          <a:p>
            <a:pPr marL="285750" indent="-285750">
              <a:buFont typeface="Arial" panose="020B0604020202020204" pitchFamily="34" charset="0"/>
              <a:buChar char="•"/>
            </a:pPr>
            <a:r>
              <a:rPr lang="en-US" b="1" dirty="0"/>
              <a:t>FEMA</a:t>
            </a:r>
            <a:r>
              <a:rPr lang="en-US" dirty="0"/>
              <a:t> applies this Version 3.1- dated April 2018, to incidents declared on or after August 23, 2017, i.e.  </a:t>
            </a:r>
          </a:p>
          <a:p>
            <a:pPr marL="285750" indent="-285750">
              <a:buFont typeface="Arial" panose="020B0604020202020204" pitchFamily="34" charset="0"/>
              <a:buChar char="•"/>
            </a:pPr>
            <a:r>
              <a:rPr lang="en-US" dirty="0"/>
              <a:t>Purpose of the PAPPG is…….</a:t>
            </a:r>
          </a:p>
          <a:p>
            <a:endParaRPr lang="en-US" dirty="0"/>
          </a:p>
          <a:p>
            <a:r>
              <a:rPr lang="en-US" dirty="0"/>
              <a:t>Find the current Public Assistance Program and Policy Guide on line:</a:t>
            </a:r>
          </a:p>
          <a:p>
            <a:endParaRPr lang="en-US" dirty="0"/>
          </a:p>
          <a:p>
            <a:r>
              <a:rPr lang="en-US" sz="2000" b="1" dirty="0"/>
              <a:t>https://www.fema.gov/media-library/assets/documents/111781</a:t>
            </a:r>
          </a:p>
        </p:txBody>
      </p:sp>
    </p:spTree>
    <p:extLst>
      <p:ext uri="{BB962C8B-B14F-4D97-AF65-F5344CB8AC3E}">
        <p14:creationId xmlns:p14="http://schemas.microsoft.com/office/powerpoint/2010/main" val="35794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MI Template Default 2016">
  <a:themeElements>
    <a:clrScheme name="Obsidian - DHS 2016">
      <a:dk1>
        <a:sysClr val="windowText" lastClr="000000"/>
      </a:dk1>
      <a:lt1>
        <a:srgbClr val="FFFFFF"/>
      </a:lt1>
      <a:dk2>
        <a:srgbClr val="000000"/>
      </a:dk2>
      <a:lt2>
        <a:srgbClr val="999999"/>
      </a:lt2>
      <a:accent1>
        <a:srgbClr val="003366"/>
      </a:accent1>
      <a:accent2>
        <a:srgbClr val="999999"/>
      </a:accent2>
      <a:accent3>
        <a:srgbClr val="CC0033"/>
      </a:accent3>
      <a:accent4>
        <a:srgbClr val="006699"/>
      </a:accent4>
      <a:accent5>
        <a:srgbClr val="339900"/>
      </a:accent5>
      <a:accent6>
        <a:srgbClr val="000000"/>
      </a:accent6>
      <a:hlink>
        <a:srgbClr val="0070C0"/>
      </a:hlink>
      <a:folHlink>
        <a:srgbClr val="0000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MI Template Default 2016">
  <a:themeElements>
    <a:clrScheme name="FEMA Dark">
      <a:dk1>
        <a:sysClr val="windowText" lastClr="000000"/>
      </a:dk1>
      <a:lt1>
        <a:srgbClr val="FFFFFF"/>
      </a:lt1>
      <a:dk2>
        <a:srgbClr val="000000"/>
      </a:dk2>
      <a:lt2>
        <a:srgbClr val="727272"/>
      </a:lt2>
      <a:accent1>
        <a:srgbClr val="003366"/>
      </a:accent1>
      <a:accent2>
        <a:srgbClr val="727272"/>
      </a:accent2>
      <a:accent3>
        <a:srgbClr val="660019"/>
      </a:accent3>
      <a:accent4>
        <a:srgbClr val="00324C"/>
      </a:accent4>
      <a:accent5>
        <a:srgbClr val="194C00"/>
      </a:accent5>
      <a:accent6>
        <a:srgbClr val="000000"/>
      </a:accent6>
      <a:hlink>
        <a:srgbClr val="0070C0"/>
      </a:hlink>
      <a:folHlink>
        <a:srgbClr val="0000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MI Template Default 2016">
  <a:themeElements>
    <a:clrScheme name="FEMA Dark">
      <a:dk1>
        <a:sysClr val="windowText" lastClr="000000"/>
      </a:dk1>
      <a:lt1>
        <a:srgbClr val="FFFFFF"/>
      </a:lt1>
      <a:dk2>
        <a:srgbClr val="000000"/>
      </a:dk2>
      <a:lt2>
        <a:srgbClr val="727272"/>
      </a:lt2>
      <a:accent1>
        <a:srgbClr val="003366"/>
      </a:accent1>
      <a:accent2>
        <a:srgbClr val="727272"/>
      </a:accent2>
      <a:accent3>
        <a:srgbClr val="660019"/>
      </a:accent3>
      <a:accent4>
        <a:srgbClr val="00324C"/>
      </a:accent4>
      <a:accent5>
        <a:srgbClr val="194C00"/>
      </a:accent5>
      <a:accent6>
        <a:srgbClr val="000000"/>
      </a:accent6>
      <a:hlink>
        <a:srgbClr val="0070C0"/>
      </a:hlink>
      <a:folHlink>
        <a:srgbClr val="0000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2C7D623226024C90A08534315DB193" ma:contentTypeVersion="3" ma:contentTypeDescription="Create a new document." ma:contentTypeScope="" ma:versionID="1614b48fd6c068902b6deb9f7eb6e939">
  <xsd:schema xmlns:xsd="http://www.w3.org/2001/XMLSchema" xmlns:xs="http://www.w3.org/2001/XMLSchema" xmlns:p="http://schemas.microsoft.com/office/2006/metadata/properties" xmlns:ns1="http://schemas.microsoft.com/sharepoint/v3" xmlns:ns2="5612155e-a289-46c4-a7df-912e1e5b9af9" xmlns:ns3="eab1cfbc-0a2c-4805-bf22-d0648877ca9d" targetNamespace="http://schemas.microsoft.com/office/2006/metadata/properties" ma:root="true" ma:fieldsID="ff8f6e80c1da90193a3c3e1dc1296364" ns1:_="" ns2:_="" ns3:_="">
    <xsd:import namespace="http://schemas.microsoft.com/sharepoint/v3"/>
    <xsd:import namespace="5612155e-a289-46c4-a7df-912e1e5b9af9"/>
    <xsd:import namespace="eab1cfbc-0a2c-4805-bf22-d0648877ca9d"/>
    <xsd:element name="properties">
      <xsd:complexType>
        <xsd:sequence>
          <xsd:element name="documentManagement">
            <xsd:complexType>
              <xsd:all>
                <xsd:element ref="ns1:PublishingStartDate" minOccurs="0"/>
                <xsd:element ref="ns1:PublishingExpirationDate" minOccurs="0"/>
                <xsd:element ref="ns2:Categor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12155e-a289-46c4-a7df-912e1e5b9af9" elementFormDefault="qualified">
    <xsd:import namespace="http://schemas.microsoft.com/office/2006/documentManagement/types"/>
    <xsd:import namespace="http://schemas.microsoft.com/office/infopath/2007/PartnerControls"/>
    <xsd:element name="Category" ma:index="10" nillable="true" ma:displayName="Category" ma:description="PSA" ma:internalName="Catego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b1cfbc-0a2c-4805-bf22-d0648877ca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5612155e-a289-46c4-a7df-912e1e5b9af9"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01C685-434D-438A-AE0A-4786F6B13A00}"/>
</file>

<file path=customXml/itemProps2.xml><?xml version="1.0" encoding="utf-8"?>
<ds:datastoreItem xmlns:ds="http://schemas.openxmlformats.org/officeDocument/2006/customXml" ds:itemID="{87D3DB19-472F-4171-B1CE-2E69CE94B5A1}">
  <ds:schemaRefs>
    <ds:schemaRef ds:uri="Microsoft.SharePoint.Taxonomy.ContentTypeSync"/>
  </ds:schemaRefs>
</ds:datastoreItem>
</file>

<file path=customXml/itemProps3.xml><?xml version="1.0" encoding="utf-8"?>
<ds:datastoreItem xmlns:ds="http://schemas.openxmlformats.org/officeDocument/2006/customXml" ds:itemID="{C7C6AB53-745E-4729-826E-607C61C7D7F8}">
  <ds:schemaRefs>
    <ds:schemaRef ds:uri="http://schemas.microsoft.com/sharepoint/v3/contenttype/forms"/>
  </ds:schemaRefs>
</ds:datastoreItem>
</file>

<file path=customXml/itemProps4.xml><?xml version="1.0" encoding="utf-8"?>
<ds:datastoreItem xmlns:ds="http://schemas.openxmlformats.org/officeDocument/2006/customXml" ds:itemID="{C7439D4B-0CE4-4D5C-96E7-79925D874AC8}">
  <ds:schemaRefs>
    <ds:schemaRef ds:uri="cc0073e7-31cd-4c32-9712-79659562e3c7"/>
    <ds:schemaRef ds:uri="http://purl.org/dc/dcmitype/"/>
    <ds:schemaRef ds:uri="f650880f-d9dd-4db1-9683-3051dec50db1"/>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7977</Words>
  <Application>Microsoft Office PowerPoint</Application>
  <PresentationFormat>On-screen Show (4:3)</PresentationFormat>
  <Paragraphs>677</Paragraphs>
  <Slides>66</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66</vt:i4>
      </vt:variant>
    </vt:vector>
  </HeadingPairs>
  <TitlesOfParts>
    <vt:vector size="77" baseType="lpstr">
      <vt:lpstr>Arial</vt:lpstr>
      <vt:lpstr>Arial Unicode MS</vt:lpstr>
      <vt:lpstr>Calibri</vt:lpstr>
      <vt:lpstr>Calibri Light</vt:lpstr>
      <vt:lpstr>Georgia</vt:lpstr>
      <vt:lpstr>Times New Roman</vt:lpstr>
      <vt:lpstr>Wingdings</vt:lpstr>
      <vt:lpstr>Office Theme</vt:lpstr>
      <vt:lpstr>EMI Template Default 2016</vt:lpstr>
      <vt:lpstr>1_EMI Template Default 2016</vt:lpstr>
      <vt:lpstr>2_EMI Template Default 2016</vt:lpstr>
      <vt:lpstr>Public Assistance  Eligibility Review</vt:lpstr>
      <vt:lpstr>The PA Mission</vt:lpstr>
      <vt:lpstr>Today’s Objectives</vt:lpstr>
      <vt:lpstr>Purpose of the Public Assistance (PA) Program</vt:lpstr>
      <vt:lpstr>PowerPoint Presentation</vt:lpstr>
      <vt:lpstr>Law/Statutes</vt:lpstr>
      <vt:lpstr>The Declaration designates </vt:lpstr>
      <vt:lpstr>Regulations</vt:lpstr>
      <vt:lpstr>Public Assistance Policy</vt:lpstr>
      <vt:lpstr>Eligibility Pyramid</vt:lpstr>
      <vt:lpstr>Types of Applicants</vt:lpstr>
      <vt:lpstr>Private Nonprofit (PNP) Applicants</vt:lpstr>
      <vt:lpstr>Types of Facilities</vt:lpstr>
      <vt:lpstr>Facility Eligibility</vt:lpstr>
      <vt:lpstr>Eligibility Criteria for Facilities</vt:lpstr>
      <vt:lpstr>Minimum Work Eligibility Criteria</vt:lpstr>
      <vt:lpstr>Maintenance</vt:lpstr>
      <vt:lpstr>Ineligible Work</vt:lpstr>
      <vt:lpstr>Pre-Disaster Design</vt:lpstr>
      <vt:lpstr>Pre-Disaster Design Example</vt:lpstr>
      <vt:lpstr>Pre-Disaster Function Example</vt:lpstr>
      <vt:lpstr>Changes to Facility</vt:lpstr>
      <vt:lpstr>Codes and Standards</vt:lpstr>
      <vt:lpstr>Applies to the Type of Restoration Required</vt:lpstr>
      <vt:lpstr>Examples of Codes or Standards that Do Not Apply to the Restoration Required </vt:lpstr>
      <vt:lpstr>Appropriate to Pre-disaster Use</vt:lpstr>
      <vt:lpstr>Example of a Code or Standard that Is Not Appropriate to the Pre-disaster Use of the Facility </vt:lpstr>
      <vt:lpstr>Codes and standards must be reasonable</vt:lpstr>
      <vt:lpstr>Applies Uniformly</vt:lpstr>
      <vt:lpstr>Written, Formally Adopted, and Implemented.</vt:lpstr>
      <vt:lpstr>Enforced</vt:lpstr>
      <vt:lpstr>Additional Work Due to Standards</vt:lpstr>
      <vt:lpstr>Cost Eligibility</vt:lpstr>
      <vt:lpstr>Cost Eligibility continued…</vt:lpstr>
      <vt:lpstr>Cost Eligibility continued…</vt:lpstr>
      <vt:lpstr>Cost Eligibility continued…</vt:lpstr>
      <vt:lpstr>Cost Eligibility continued…</vt:lpstr>
      <vt:lpstr>Cost Eligibility continued…</vt:lpstr>
      <vt:lpstr>Ineligible Costs</vt:lpstr>
      <vt:lpstr>FEMA Required Minimum Codes and Standards</vt:lpstr>
      <vt:lpstr>Utilities (Category F)</vt:lpstr>
      <vt:lpstr>PowerPoint Presentation</vt:lpstr>
      <vt:lpstr>PowerPoint Presentation</vt:lpstr>
      <vt:lpstr>Ineligible Upgrades</vt:lpstr>
      <vt:lpstr>406 Mitigation Authorities and Eligibility </vt:lpstr>
      <vt:lpstr>Hazard Mitigation</vt:lpstr>
      <vt:lpstr>FEMA Hazard Mitigation Programs </vt:lpstr>
      <vt:lpstr>FEMA Regulations and Requirements</vt:lpstr>
      <vt:lpstr>Eligibility Considerations by Facility</vt:lpstr>
      <vt:lpstr>PA Alternative Procedures for Permanent Work Section 428</vt:lpstr>
      <vt:lpstr>PAPP Section 428 continued…</vt:lpstr>
      <vt:lpstr>Bipartisan Budget Act (BBA) Requirements</vt:lpstr>
      <vt:lpstr>BBA continued</vt:lpstr>
      <vt:lpstr>ADDITIONAL INFORMATION</vt:lpstr>
      <vt:lpstr>PowerPoint Presentation</vt:lpstr>
      <vt:lpstr>PowerPoint Presentation</vt:lpstr>
      <vt:lpstr>PowerPoint Presentation</vt:lpstr>
      <vt:lpstr>PowerPoint Presentation</vt:lpstr>
      <vt:lpstr>Activity Scenario 1</vt:lpstr>
      <vt:lpstr>Activity Scenario 2</vt:lpstr>
      <vt:lpstr>Activity Scenario 3</vt:lpstr>
      <vt:lpstr>Knowledge Check: Scenario 1</vt:lpstr>
      <vt:lpstr>Knowledge Check: Scenario 2</vt:lpstr>
      <vt:lpstr>Knowledge Check: Scenario 3</vt:lpstr>
      <vt:lpstr>BBA Scenario 1 - Work </vt:lpstr>
      <vt:lpstr>BBA Scenario 2 -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Eligibility</dc:title>
  <dc:subject>Public Assistance Eligibility</dc:subject>
  <dc:creator/>
  <cp:keywords>Unit 3; PDMG</cp:keywords>
  <cp:lastModifiedBy/>
  <cp:revision>1</cp:revision>
  <dcterms:created xsi:type="dcterms:W3CDTF">2016-09-06T18:32:20Z</dcterms:created>
  <dcterms:modified xsi:type="dcterms:W3CDTF">2020-04-16T14:56:53Z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0x010100AE2C7D623226024C90A08534315DB193</vt:lpwstr>
  </property>
</Properties>
</file>