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7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s/slide30.xml" ContentType="application/vnd.openxmlformats-officedocument.presentationml.slide+xml"/>
  <Override PartName="/ppt/slides/slide22.xml" ContentType="application/vnd.openxmlformats-officedocument.presentationml.slide+xml"/>
  <Override PartName="/ppt/slides/slide16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s/slide21.xml" ContentType="application/vnd.openxmlformats-officedocument.presentationml.slide+xml"/>
  <Override PartName="/ppt/slides/slide25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4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7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7" r:id="rId2"/>
    <p:sldId id="290" r:id="rId3"/>
    <p:sldId id="294" r:id="rId4"/>
    <p:sldId id="365" r:id="rId5"/>
    <p:sldId id="366" r:id="rId6"/>
    <p:sldId id="367" r:id="rId7"/>
    <p:sldId id="368" r:id="rId8"/>
    <p:sldId id="369" r:id="rId9"/>
    <p:sldId id="370" r:id="rId10"/>
    <p:sldId id="371" r:id="rId11"/>
    <p:sldId id="372" r:id="rId12"/>
    <p:sldId id="373" r:id="rId13"/>
    <p:sldId id="374" r:id="rId14"/>
    <p:sldId id="375" r:id="rId15"/>
    <p:sldId id="376" r:id="rId16"/>
    <p:sldId id="377" r:id="rId17"/>
    <p:sldId id="378" r:id="rId18"/>
    <p:sldId id="379" r:id="rId19"/>
    <p:sldId id="380" r:id="rId20"/>
    <p:sldId id="381" r:id="rId21"/>
    <p:sldId id="382" r:id="rId22"/>
    <p:sldId id="383" r:id="rId23"/>
    <p:sldId id="384" r:id="rId24"/>
    <p:sldId id="385" r:id="rId25"/>
    <p:sldId id="386" r:id="rId26"/>
    <p:sldId id="387" r:id="rId27"/>
    <p:sldId id="347" r:id="rId28"/>
    <p:sldId id="322" r:id="rId29"/>
    <p:sldId id="350" r:id="rId30"/>
    <p:sldId id="27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434" autoAdjust="0"/>
  </p:normalViewPr>
  <p:slideViewPr>
    <p:cSldViewPr>
      <p:cViewPr varScale="1">
        <p:scale>
          <a:sx n="70" d="100"/>
          <a:sy n="70" d="100"/>
        </p:scale>
        <p:origin x="1164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47" Type="http://schemas.openxmlformats.org/officeDocument/2006/relationships/customXml" Target="../customXml/item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49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48" Type="http://schemas.openxmlformats.org/officeDocument/2006/relationships/customXml" Target="../customXml/item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46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BD71DCFD-1C4B-47C2-AF6E-526F395898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7"/>
          </a:xfrm>
          <a:prstGeom prst="rect">
            <a:avLst/>
          </a:prstGeom>
        </p:spPr>
        <p:txBody>
          <a:bodyPr vert="horz" lIns="90555" tIns="45277" rIns="90555" bIns="4527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9EA753D-3B0A-493C-9E05-3CF5111EBE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5" y="2"/>
            <a:ext cx="2971800" cy="458787"/>
          </a:xfrm>
          <a:prstGeom prst="rect">
            <a:avLst/>
          </a:prstGeom>
        </p:spPr>
        <p:txBody>
          <a:bodyPr vert="horz" lIns="90555" tIns="45277" rIns="90555" bIns="45277" rtlCol="0"/>
          <a:lstStyle>
            <a:lvl1pPr algn="r">
              <a:defRPr sz="1200"/>
            </a:lvl1pPr>
          </a:lstStyle>
          <a:p>
            <a:fld id="{FD804AE4-A0D5-4C6B-9553-DD227691B509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8A4B3DB-F3D8-4EE2-9265-179D5A72AA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5"/>
            <a:ext cx="2971800" cy="458786"/>
          </a:xfrm>
          <a:prstGeom prst="rect">
            <a:avLst/>
          </a:prstGeom>
        </p:spPr>
        <p:txBody>
          <a:bodyPr vert="horz" lIns="90555" tIns="45277" rIns="90555" bIns="4527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A56234D-6575-46F6-861C-AB2EA78638C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5" y="8685215"/>
            <a:ext cx="2971800" cy="458786"/>
          </a:xfrm>
          <a:prstGeom prst="rect">
            <a:avLst/>
          </a:prstGeom>
        </p:spPr>
        <p:txBody>
          <a:bodyPr vert="horz" lIns="90555" tIns="45277" rIns="90555" bIns="45277" rtlCol="0" anchor="b"/>
          <a:lstStyle>
            <a:lvl1pPr algn="r">
              <a:defRPr sz="1200"/>
            </a:lvl1pPr>
          </a:lstStyle>
          <a:p>
            <a:fld id="{BC0AF4CE-908F-4DAD-BE60-53111294C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255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0555" tIns="45277" rIns="90555" bIns="4527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5" y="0"/>
            <a:ext cx="2971800" cy="457200"/>
          </a:xfrm>
          <a:prstGeom prst="rect">
            <a:avLst/>
          </a:prstGeom>
        </p:spPr>
        <p:txBody>
          <a:bodyPr vert="horz" lIns="90555" tIns="45277" rIns="90555" bIns="45277" rtlCol="0"/>
          <a:lstStyle>
            <a:lvl1pPr algn="r">
              <a:defRPr sz="1200"/>
            </a:lvl1pPr>
          </a:lstStyle>
          <a:p>
            <a:fld id="{CF887794-57CD-4183-A19C-EEF3BEAEDD4D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55" tIns="45277" rIns="90555" bIns="4527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2"/>
            <a:ext cx="5486400" cy="4114800"/>
          </a:xfrm>
          <a:prstGeom prst="rect">
            <a:avLst/>
          </a:prstGeom>
        </p:spPr>
        <p:txBody>
          <a:bodyPr vert="horz" lIns="90555" tIns="45277" rIns="90555" bIns="4527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7200"/>
          </a:xfrm>
          <a:prstGeom prst="rect">
            <a:avLst/>
          </a:prstGeom>
        </p:spPr>
        <p:txBody>
          <a:bodyPr vert="horz" lIns="90555" tIns="45277" rIns="90555" bIns="4527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5" y="8685214"/>
            <a:ext cx="2971800" cy="457200"/>
          </a:xfrm>
          <a:prstGeom prst="rect">
            <a:avLst/>
          </a:prstGeom>
        </p:spPr>
        <p:txBody>
          <a:bodyPr vert="horz" lIns="90555" tIns="45277" rIns="90555" bIns="45277" rtlCol="0" anchor="b"/>
          <a:lstStyle>
            <a:lvl1pPr algn="r">
              <a:defRPr sz="1200"/>
            </a:lvl1pPr>
          </a:lstStyle>
          <a:p>
            <a:fld id="{9C685DB5-A612-4745-84C0-C0CD4C48E1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665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dirty="0">
              <a:latin typeface="Calibri" charset="0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37588" indent="-283688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34750" indent="-226948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88650" indent="-226948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42550" indent="-226948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496449" indent="-226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50350" indent="-226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04251" indent="-226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58151" indent="-226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AAB3520-1EA2-704C-B2DB-F687BDC54196}" type="slidenum">
              <a:rPr lang="en-US"/>
              <a:pPr eaLnBrk="1" hangingPunct="1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961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3741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079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1937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3142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9553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8302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8861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6956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8026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778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9796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3130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2507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3961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2681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68836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68832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24376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83776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61651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635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67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809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846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8146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7985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8281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130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527F6-AF3F-4BF6-9CD8-4A4E26822977}" type="datetime1">
              <a:rPr lang="en-US" smtClean="0"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869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9CFFF-5FE8-4274-AD1F-7CB87B1DD64F}" type="datetime1">
              <a:rPr lang="en-US" smtClean="0"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371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2752A-7256-4CBA-9C8F-75162291FF5D}" type="datetime1">
              <a:rPr lang="en-US" smtClean="0"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25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7A16-55B9-4EAF-93B1-E407190EAE74}" type="datetime1">
              <a:rPr lang="en-US" smtClean="0"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217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66F0-C4EA-453C-AFAB-A8D73723CA42}" type="datetime1">
              <a:rPr lang="en-US" smtClean="0"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19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900B-0470-4A67-9019-52F437DBC5B8}" type="datetime1">
              <a:rPr lang="en-US" smtClean="0"/>
              <a:t>4/10/2019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94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35AC-4EAC-48ED-8817-E24519E9966C}" type="datetime1">
              <a:rPr lang="en-US" smtClean="0"/>
              <a:t>4/10/2019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83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0B96E-F98A-48BD-A313-A53BB90DC938}" type="datetime1">
              <a:rPr lang="en-US" smtClean="0"/>
              <a:t>4/10/2019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163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CA88-04C6-4E74-AB7F-A79A800CDAC1}" type="datetime1">
              <a:rPr lang="en-US" smtClean="0"/>
              <a:t>4/10/2019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15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09637-37D0-467F-B762-025332C23FE3}" type="datetime1">
              <a:rPr lang="en-US" smtClean="0"/>
              <a:t>4/10/2019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022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6F71-6EE5-4E62-BA1E-984D34522FD0}" type="datetime1">
              <a:rPr lang="en-US" smtClean="0"/>
              <a:t>4/10/2019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676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8A9C1-FA54-4FA4-9207-5A1D98A30702}" type="datetime1">
              <a:rPr lang="en-US" smtClean="0"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3AEEA-62B9-4C42-A26E-3D36DC1AD2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82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tmp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kyem.ky.gov/programs/Pages/Planning.asp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e.baldwin87.nfg@mail.mi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KYEM PPT Title slid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3962400"/>
            <a:ext cx="9144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Training, Testing, and Exercise (TT&amp;E)</a:t>
            </a:r>
          </a:p>
          <a:p>
            <a:pPr algn="ctr">
              <a:lnSpc>
                <a:spcPct val="150000"/>
              </a:lnSpc>
            </a:pPr>
            <a:r>
              <a:rPr lang="en-US" sz="2800" b="1" dirty="0" smtClean="0"/>
              <a:t>April 16, 2019</a:t>
            </a:r>
            <a:endParaRPr lang="en-US" sz="2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965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494065"/>
            <a:ext cx="86391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/>
              <a:t>Building a TT&amp;E Program (cont’d)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143185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b="1" dirty="0" smtClean="0"/>
              <a:t>4-Step Cycle in Exercise Program Management</a:t>
            </a:r>
          </a:p>
          <a:p>
            <a:pPr marL="914400" lvl="1" indent="-457200">
              <a:buClr>
                <a:schemeClr val="tx1"/>
              </a:buClr>
              <a:buFont typeface="+mj-lt"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</a:rPr>
              <a:t>Budget Management: </a:t>
            </a:r>
            <a:r>
              <a:rPr lang="en-US" sz="2400" dirty="0" smtClean="0"/>
              <a:t>identifies </a:t>
            </a:r>
            <a:r>
              <a:rPr lang="en-US" sz="2400" dirty="0" smtClean="0"/>
              <a:t>expenditures associated with planning for and conducting exercises</a:t>
            </a:r>
          </a:p>
          <a:p>
            <a:pPr marL="914400" lvl="1" indent="-457200">
              <a:buClr>
                <a:schemeClr val="tx1"/>
              </a:buClr>
              <a:buFont typeface="+mj-lt"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</a:rPr>
              <a:t>Exercises: </a:t>
            </a:r>
            <a:r>
              <a:rPr lang="en-US" sz="2400" dirty="0" smtClean="0"/>
              <a:t>includes the design, development, </a:t>
            </a:r>
            <a:r>
              <a:rPr lang="en-US" sz="2400" dirty="0" smtClean="0"/>
              <a:t>conducting, </a:t>
            </a:r>
            <a:r>
              <a:rPr lang="en-US" sz="2400" dirty="0" smtClean="0"/>
              <a:t>and evaluation of exercises</a:t>
            </a:r>
          </a:p>
          <a:p>
            <a:pPr marL="914400" lvl="1" indent="-457200">
              <a:buClr>
                <a:schemeClr val="tx1"/>
              </a:buClr>
              <a:buFont typeface="+mj-lt"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</a:rPr>
              <a:t>Monitoring and Reporting: </a:t>
            </a:r>
            <a:r>
              <a:rPr lang="en-US" sz="2400" dirty="0" smtClean="0"/>
              <a:t>establishes a means of monitoring compliance to ensure program requirements are met</a:t>
            </a:r>
          </a:p>
          <a:p>
            <a:pPr marL="914400" lvl="1" indent="-457200">
              <a:buClr>
                <a:schemeClr val="tx1"/>
              </a:buClr>
              <a:buFont typeface="+mj-lt"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</a:rPr>
              <a:t>Improvement Planning: </a:t>
            </a:r>
            <a:r>
              <a:rPr lang="en-US" sz="2400" dirty="0" smtClean="0"/>
              <a:t>ensures exercise process doesn’t lose its effectiveness by developing a plan to incorporate recommended improvement into subsequent exercise cycles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231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494065"/>
            <a:ext cx="86391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/>
              <a:t>Building a TT&amp;E Program (cont’d)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1950" y="2266603"/>
            <a:ext cx="863917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b="1" dirty="0" smtClean="0"/>
              <a:t>Exercise Planning Team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Determines exercise objectives, creates scenarios, and develops exercise </a:t>
            </a:r>
            <a:r>
              <a:rPr lang="en-US" sz="2400" dirty="0" smtClean="0"/>
              <a:t>documentation</a:t>
            </a:r>
          </a:p>
          <a:p>
            <a:pPr lvl="1">
              <a:buClr>
                <a:schemeClr val="tx1"/>
              </a:buClr>
            </a:pPr>
            <a:endParaRPr lang="en-US" sz="1000" dirty="0" smtClean="0"/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Develops and distributes pre-exercise materials (i.e. agendas, invitations, press releases for media, etc</a:t>
            </a:r>
            <a:r>
              <a:rPr lang="en-US" sz="2400" dirty="0" smtClean="0"/>
              <a:t>.)</a:t>
            </a:r>
          </a:p>
          <a:p>
            <a:pPr lvl="1">
              <a:buClr>
                <a:schemeClr val="tx1"/>
              </a:buClr>
            </a:pPr>
            <a:endParaRPr lang="en-US" sz="1000" dirty="0" smtClean="0"/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Serves as point of contact for exercise </a:t>
            </a:r>
            <a:r>
              <a:rPr lang="en-US" sz="2400" dirty="0" smtClean="0"/>
              <a:t>participants</a:t>
            </a:r>
          </a:p>
          <a:p>
            <a:pPr lvl="1">
              <a:buClr>
                <a:schemeClr val="tx1"/>
              </a:buClr>
            </a:pPr>
            <a:endParaRPr lang="en-US" sz="1000" dirty="0" smtClean="0"/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Conducts exercise briefings and training </a:t>
            </a:r>
            <a:r>
              <a:rPr lang="en-US" sz="2400" dirty="0" smtClean="0"/>
              <a:t>sessions</a:t>
            </a:r>
          </a:p>
          <a:p>
            <a:pPr lvl="1">
              <a:buClr>
                <a:schemeClr val="tx1"/>
              </a:buClr>
            </a:pPr>
            <a:endParaRPr lang="en-US" sz="1000" dirty="0" smtClean="0"/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Recruits and trains facilitators and evaluators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513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494065"/>
            <a:ext cx="86391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/>
              <a:t>Exercises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8046" y="2166219"/>
            <a:ext cx="863917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b="1" dirty="0" smtClean="0"/>
              <a:t>An agency’s exercise program should include and document: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Compliance with HSEEP, as </a:t>
            </a:r>
            <a:r>
              <a:rPr lang="en-US" sz="2400" dirty="0" smtClean="0"/>
              <a:t>appropriate</a:t>
            </a:r>
          </a:p>
          <a:p>
            <a:pPr lvl="1">
              <a:buClr>
                <a:schemeClr val="tx1"/>
              </a:buClr>
            </a:pPr>
            <a:endParaRPr lang="en-US" sz="1000" dirty="0" smtClean="0"/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An </a:t>
            </a:r>
            <a:r>
              <a:rPr lang="en-US" sz="2400" b="1" dirty="0" smtClean="0">
                <a:solidFill>
                  <a:srgbClr val="FF0000"/>
                </a:solidFill>
              </a:rPr>
              <a:t>annual</a:t>
            </a:r>
            <a:r>
              <a:rPr lang="en-US" sz="2400" dirty="0" smtClean="0"/>
              <a:t> opportunity for key employees to demonstrate their familiarity with COOP plans and </a:t>
            </a:r>
            <a:r>
              <a:rPr lang="en-US" sz="2400" dirty="0" smtClean="0"/>
              <a:t>procedures</a:t>
            </a:r>
          </a:p>
          <a:p>
            <a:pPr lvl="1">
              <a:buClr>
                <a:schemeClr val="tx1"/>
              </a:buClr>
            </a:pPr>
            <a:endParaRPr lang="en-US" sz="1000" dirty="0" smtClean="0"/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A </a:t>
            </a:r>
            <a:r>
              <a:rPr lang="en-US" sz="2400" b="1" dirty="0" smtClean="0">
                <a:solidFill>
                  <a:srgbClr val="FF0000"/>
                </a:solidFill>
              </a:rPr>
              <a:t>biennial</a:t>
            </a:r>
            <a:r>
              <a:rPr lang="en-US" sz="2400" dirty="0" smtClean="0"/>
              <a:t> exercise for key employees to demonstrate their familiarity with the reconstitution </a:t>
            </a:r>
            <a:r>
              <a:rPr lang="en-US" sz="2400" dirty="0" smtClean="0"/>
              <a:t>procedures</a:t>
            </a:r>
          </a:p>
          <a:p>
            <a:pPr lvl="1">
              <a:buClr>
                <a:schemeClr val="tx1"/>
              </a:buClr>
            </a:pPr>
            <a:endParaRPr lang="en-US" sz="1000" dirty="0" smtClean="0"/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A </a:t>
            </a:r>
            <a:r>
              <a:rPr lang="en-US" sz="2400" b="1" dirty="0" smtClean="0">
                <a:solidFill>
                  <a:srgbClr val="FF0000"/>
                </a:solidFill>
              </a:rPr>
              <a:t>biennial</a:t>
            </a:r>
            <a:r>
              <a:rPr lang="en-US" sz="2400" dirty="0" smtClean="0"/>
              <a:t> exercise for employees to demonstrate their familiarity with devolution </a:t>
            </a:r>
            <a:r>
              <a:rPr lang="en-US" sz="2400" dirty="0" smtClean="0"/>
              <a:t>procedures</a:t>
            </a:r>
          </a:p>
          <a:p>
            <a:pPr lvl="1">
              <a:buClr>
                <a:schemeClr val="tx1"/>
              </a:buClr>
            </a:pPr>
            <a:endParaRPr lang="en-US" sz="1000" dirty="0" smtClean="0"/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A comprehensive </a:t>
            </a:r>
            <a:r>
              <a:rPr lang="en-US" sz="2400" dirty="0" smtClean="0"/>
              <a:t>debriefing/hot </a:t>
            </a:r>
            <a:r>
              <a:rPr lang="en-US" sz="2400" dirty="0" smtClean="0"/>
              <a:t>wash after </a:t>
            </a:r>
            <a:r>
              <a:rPr lang="en-US" sz="2400" b="1" dirty="0" smtClean="0">
                <a:solidFill>
                  <a:srgbClr val="FF0000"/>
                </a:solidFill>
              </a:rPr>
              <a:t>each</a:t>
            </a:r>
            <a:r>
              <a:rPr lang="en-US" sz="2400" dirty="0" smtClean="0"/>
              <a:t> exercise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61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494065"/>
            <a:ext cx="86391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/>
              <a:t>Exercises (cont’d)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1950" y="2266603"/>
            <a:ext cx="83248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b="1" dirty="0" smtClean="0"/>
              <a:t>An agency’s exercise program should include and document:</a:t>
            </a:r>
          </a:p>
          <a:p>
            <a:pPr>
              <a:buClr>
                <a:schemeClr val="tx1"/>
              </a:buClr>
            </a:pPr>
            <a:endParaRPr lang="en-US" sz="2400" b="1" dirty="0" smtClean="0"/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A cycle of events that incorporates evaluations, AARs, and lessons learned into the development and implementation of a Corrective Action Program (CAP)</a:t>
            </a:r>
          </a:p>
          <a:p>
            <a:pPr lvl="1">
              <a:buClr>
                <a:schemeClr val="tx1"/>
              </a:buClr>
            </a:pPr>
            <a:endParaRPr lang="en-US" sz="1200" dirty="0" smtClean="0"/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A CAP to assist </a:t>
            </a:r>
            <a:r>
              <a:rPr lang="en-US" sz="2400" dirty="0" smtClean="0"/>
              <a:t>with</a:t>
            </a:r>
            <a:r>
              <a:rPr lang="en-US" sz="2400" dirty="0" smtClean="0"/>
              <a:t> </a:t>
            </a:r>
            <a:r>
              <a:rPr lang="en-US" sz="2400" dirty="0" smtClean="0"/>
              <a:t>documenting, prioritizing, and resourcing continuity issues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290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494065"/>
            <a:ext cx="86391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/>
              <a:t>What to Exercise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1950" y="2266603"/>
            <a:ext cx="81724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b="1" dirty="0" smtClean="0"/>
              <a:t>Full spectrum of COOP operations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Alert, notification, and activation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Relocation to alternate facilities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Operations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Logistical support, services, and infrastructure to alternate facility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Devolution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Reconstitution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630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494065"/>
            <a:ext cx="86391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/>
              <a:t>Testing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1950" y="2266603"/>
            <a:ext cx="86391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b="1" dirty="0" smtClean="0"/>
              <a:t>Testing is critical for: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Alert, notification, and activation procedures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Communication systems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Vital records and databases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Information technology systems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Reconstitution procedures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Other aspects dependent on agency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66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494065"/>
            <a:ext cx="86391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/>
              <a:t>Testing (cont’d)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1950" y="2266603"/>
            <a:ext cx="824865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b="1" dirty="0" smtClean="0"/>
              <a:t>An agency’s testing program should include and document: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rgbClr val="FF0000"/>
                </a:solidFill>
              </a:rPr>
              <a:t>Annual</a:t>
            </a:r>
            <a:r>
              <a:rPr lang="en-US" sz="2400" dirty="0" smtClean="0"/>
              <a:t> testing of alert, notification, and activation procedures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rgbClr val="FF0000"/>
                </a:solidFill>
              </a:rPr>
              <a:t>Annual</a:t>
            </a:r>
            <a:r>
              <a:rPr lang="en-US" sz="2400" dirty="0" smtClean="0"/>
              <a:t> testing of recovery strategies for essential records, critical information systems, services, and data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rgbClr val="FF0000"/>
                </a:solidFill>
              </a:rPr>
              <a:t>Annual</a:t>
            </a:r>
            <a:r>
              <a:rPr lang="en-US" sz="2400" dirty="0" smtClean="0"/>
              <a:t> testing of the capabilities for protecting essential records and information systems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rgbClr val="FF0000"/>
                </a:solidFill>
              </a:rPr>
              <a:t>Annual</a:t>
            </a:r>
            <a:r>
              <a:rPr lang="en-US" sz="2400" dirty="0" smtClean="0"/>
              <a:t> testing of primary and backup infrastructure systems and services at continuity facilities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rgbClr val="FF0000"/>
                </a:solidFill>
              </a:rPr>
              <a:t>Annual</a:t>
            </a:r>
            <a:r>
              <a:rPr lang="en-US" sz="2400" dirty="0" smtClean="0"/>
              <a:t> testing and exercising of required physical security capabilities at continuity facilities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87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494065"/>
            <a:ext cx="86391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/>
              <a:t>Testing (cont’d)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1950" y="2266603"/>
            <a:ext cx="83248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b="1" dirty="0" smtClean="0"/>
              <a:t>An agency’s testing program should include and document: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rgbClr val="FF0000"/>
                </a:solidFill>
              </a:rPr>
              <a:t>Quarterly</a:t>
            </a:r>
            <a:r>
              <a:rPr lang="en-US" sz="2400" b="1" dirty="0" smtClean="0"/>
              <a:t> </a:t>
            </a:r>
            <a:r>
              <a:rPr lang="en-US" sz="2400" dirty="0" smtClean="0"/>
              <a:t>testing of the internal and external interoperability and viability of communications equipment and systems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rgbClr val="FF0000"/>
                </a:solidFill>
              </a:rPr>
              <a:t>Annual</a:t>
            </a:r>
            <a:r>
              <a:rPr lang="en-US" sz="2400" dirty="0" smtClean="0"/>
              <a:t> exercise of the capabilities required to perform an agency’s essential functions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rgbClr val="FF0000"/>
                </a:solidFill>
              </a:rPr>
              <a:t>Annual</a:t>
            </a:r>
            <a:r>
              <a:rPr lang="en-US" sz="2400" dirty="0" smtClean="0"/>
              <a:t> testing of telework capabilities, to include IT infrastructure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rgbClr val="FF0000"/>
                </a:solidFill>
              </a:rPr>
              <a:t>Annual</a:t>
            </a:r>
            <a:r>
              <a:rPr lang="en-US" sz="2400" dirty="0" smtClean="0"/>
              <a:t> exercise of internal and external interdependencies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22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494065"/>
            <a:ext cx="86391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/>
              <a:t>Trainings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1950" y="2266603"/>
            <a:ext cx="824865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b="1" dirty="0" smtClean="0"/>
              <a:t>An agency’s training program should include and document: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rgbClr val="FF0000"/>
                </a:solidFill>
              </a:rPr>
              <a:t>Annual</a:t>
            </a:r>
            <a:r>
              <a:rPr lang="en-US" sz="2400" b="1" dirty="0" smtClean="0"/>
              <a:t> </a:t>
            </a:r>
            <a:r>
              <a:rPr lang="en-US" sz="2400" dirty="0" smtClean="0"/>
              <a:t>continuity awareness briefings or other means of orientation for the entire workforce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rgbClr val="FF0000"/>
                </a:solidFill>
              </a:rPr>
              <a:t>Annual</a:t>
            </a:r>
            <a:r>
              <a:rPr lang="en-US" sz="2400" dirty="0" smtClean="0"/>
              <a:t> training on the roles and responsibilities for personnel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rgbClr val="FF0000"/>
                </a:solidFill>
              </a:rPr>
              <a:t>Annual</a:t>
            </a:r>
            <a:r>
              <a:rPr lang="en-US" sz="2400" dirty="0" smtClean="0"/>
              <a:t> training for the agency’s leadership on that agency’s essential functions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rgbClr val="FF0000"/>
                </a:solidFill>
              </a:rPr>
              <a:t>Annual</a:t>
            </a:r>
            <a:r>
              <a:rPr lang="en-US" sz="2400" dirty="0" smtClean="0"/>
              <a:t> training for all agency’s personnel designated within the orders of succession for Agency Head r other key positions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400" b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948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494065"/>
            <a:ext cx="86391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/>
              <a:t>Trainings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1950" y="2266603"/>
            <a:ext cx="832485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b="1" dirty="0" smtClean="0"/>
              <a:t>An agency’s training program should include and document:</a:t>
            </a:r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sz="1200" b="1" dirty="0" smtClean="0"/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rgbClr val="FF0000"/>
                </a:solidFill>
              </a:rPr>
              <a:t>Annual</a:t>
            </a:r>
            <a:r>
              <a:rPr lang="en-US" sz="2400" b="1" dirty="0" smtClean="0"/>
              <a:t> </a:t>
            </a:r>
            <a:r>
              <a:rPr lang="en-US" sz="2400" dirty="0" smtClean="0"/>
              <a:t>training for those officials listed within the delegations of authority on all pre-delegated authorities for making policy determinations and other decisions</a:t>
            </a:r>
          </a:p>
          <a:p>
            <a:pPr lvl="1">
              <a:buClr>
                <a:schemeClr val="tx1"/>
              </a:buClr>
            </a:pPr>
            <a:endParaRPr lang="en-US" sz="1000" dirty="0" smtClean="0"/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rgbClr val="FF0000"/>
                </a:solidFill>
              </a:rPr>
              <a:t>Periodic</a:t>
            </a:r>
            <a:r>
              <a:rPr lang="en-US" sz="2400" dirty="0" smtClean="0"/>
              <a:t> briefings to managers about the essential records program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400" b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521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19099" y="1452402"/>
            <a:ext cx="86391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b="1" dirty="0" smtClean="0">
                <a:solidFill>
                  <a:prstClr val="black"/>
                </a:solidFill>
              </a:rPr>
              <a:t>Presenter:</a:t>
            </a:r>
            <a:endParaRPr lang="en-US" sz="2800" b="1" dirty="0" smtClean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1950" y="2514600"/>
            <a:ext cx="84201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b="1" dirty="0"/>
              <a:t>Robert Baldwin  </a:t>
            </a:r>
          </a:p>
          <a:p>
            <a:pPr lvl="1">
              <a:buClr>
                <a:schemeClr val="tx1"/>
              </a:buClr>
            </a:pPr>
            <a:r>
              <a:rPr lang="en-US" sz="2800" dirty="0"/>
              <a:t>State Recovery Planner</a:t>
            </a:r>
          </a:p>
          <a:p>
            <a:pPr lvl="1">
              <a:buClr>
                <a:schemeClr val="tx1"/>
              </a:buClr>
            </a:pPr>
            <a:r>
              <a:rPr lang="en-US" sz="2800" dirty="0" smtClean="0"/>
              <a:t>Kentucky Emergency Management</a:t>
            </a:r>
          </a:p>
          <a:p>
            <a:pPr lvl="0">
              <a:buClr>
                <a:schemeClr val="tx1"/>
              </a:buClr>
            </a:pPr>
            <a:endParaRPr 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820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494065"/>
            <a:ext cx="86391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/>
              <a:t>Example of Trainings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1950" y="2266603"/>
            <a:ext cx="832485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COOP awareness briefing for entire workforce</a:t>
            </a:r>
          </a:p>
          <a:p>
            <a:pPr>
              <a:buClr>
                <a:schemeClr val="tx1"/>
              </a:buClr>
            </a:pPr>
            <a:endParaRPr lang="en-US" sz="1000" dirty="0" smtClean="0"/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Team training for COOP Team personnel</a:t>
            </a:r>
          </a:p>
          <a:p>
            <a:pPr>
              <a:buClr>
                <a:schemeClr val="tx1"/>
              </a:buClr>
            </a:pPr>
            <a:endParaRPr lang="en-US" sz="1000" dirty="0" smtClean="0"/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Team training for agency personnel assigned to activate, support, and sustain COOP operations</a:t>
            </a:r>
          </a:p>
          <a:p>
            <a:pPr>
              <a:buClr>
                <a:schemeClr val="tx1"/>
              </a:buClr>
            </a:pPr>
            <a:endParaRPr lang="en-US" sz="1000" dirty="0" smtClean="0"/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Cross-Training for agency personnel in case essential functions must continue with reduced staff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379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494065"/>
            <a:ext cx="86391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/>
              <a:t>Example of Trainings (cont’d)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1950" y="2266603"/>
            <a:ext cx="86391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b="1" dirty="0" smtClean="0"/>
              <a:t>Below are examples of additional types of training new and existing personnel, both key and supportive, may receive:</a:t>
            </a:r>
          </a:p>
          <a:p>
            <a:pPr marL="800100" lvl="1" indent="-3429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Introduction to COOP planning</a:t>
            </a:r>
          </a:p>
          <a:p>
            <a:pPr marL="800100" lvl="1" indent="-3429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COOP plan activation and relocation</a:t>
            </a:r>
          </a:p>
          <a:p>
            <a:pPr marL="800100" lvl="1" indent="-3429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Cross-training for essential functions</a:t>
            </a:r>
          </a:p>
          <a:p>
            <a:pPr marL="800100" lvl="1" indent="-3429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National Incident Management System</a:t>
            </a:r>
          </a:p>
          <a:p>
            <a:pPr marL="800100" lvl="1" indent="-3429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Incident Command System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205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494065"/>
            <a:ext cx="86391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/>
              <a:t>Initial COOP Training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1950" y="2266603"/>
            <a:ext cx="763905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b="1" dirty="0" smtClean="0"/>
              <a:t>The first training should be conducted to:</a:t>
            </a:r>
          </a:p>
          <a:p>
            <a:pPr marL="800100" lvl="1" indent="-3429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Introduce general concepts of COOP</a:t>
            </a:r>
          </a:p>
          <a:p>
            <a:pPr lvl="1">
              <a:buClr>
                <a:schemeClr val="tx1"/>
              </a:buClr>
            </a:pPr>
            <a:endParaRPr lang="en-US" sz="1000" dirty="0" smtClean="0"/>
          </a:p>
          <a:p>
            <a:pPr marL="800100" lvl="1" indent="-3429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Announce staff assignments, roles, and responsibilities</a:t>
            </a:r>
          </a:p>
          <a:p>
            <a:pPr lvl="1">
              <a:buClr>
                <a:schemeClr val="tx1"/>
              </a:buClr>
            </a:pPr>
            <a:endParaRPr lang="en-US" sz="1000" dirty="0" smtClean="0"/>
          </a:p>
          <a:p>
            <a:pPr marL="800100" lvl="1" indent="-3429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Present general procedures</a:t>
            </a:r>
          </a:p>
          <a:p>
            <a:pPr lvl="1">
              <a:buClr>
                <a:schemeClr val="tx1"/>
              </a:buClr>
            </a:pPr>
            <a:endParaRPr lang="en-US" sz="1000" dirty="0" smtClean="0"/>
          </a:p>
          <a:p>
            <a:pPr marL="800100" lvl="1" indent="-3429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Describe COOP testing, exercise, and timeframes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8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494065"/>
            <a:ext cx="86391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400" b="1" dirty="0" smtClean="0"/>
              <a:t>COOP Planning Process Revisited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23</a:t>
            </a:fld>
            <a:endParaRPr lang="en-US" dirty="0"/>
          </a:p>
        </p:txBody>
      </p:sp>
      <p:pic>
        <p:nvPicPr>
          <p:cNvPr id="1026" name="Picture 2" descr="Image result for continuity program management cyc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76" y="2248857"/>
            <a:ext cx="7943850" cy="3956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ight Arrow 9"/>
          <p:cNvSpPr/>
          <p:nvPr/>
        </p:nvSpPr>
        <p:spPr>
          <a:xfrm rot="19015326">
            <a:off x="561975" y="4986948"/>
            <a:ext cx="990600" cy="50165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03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494065"/>
            <a:ext cx="86391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/>
              <a:t>Establish Review Cycle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1950" y="2266603"/>
            <a:ext cx="8639176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</a:rPr>
              <a:t>Annually</a:t>
            </a:r>
            <a:r>
              <a:rPr lang="en-US" sz="2400" b="1" dirty="0" smtClean="0"/>
              <a:t> </a:t>
            </a:r>
            <a:r>
              <a:rPr lang="en-US" sz="2400" dirty="0" smtClean="0"/>
              <a:t>review COOP policies and procedures</a:t>
            </a:r>
          </a:p>
          <a:p>
            <a:pPr algn="ctr">
              <a:buClr>
                <a:schemeClr val="tx1"/>
              </a:buClr>
            </a:pPr>
            <a:r>
              <a:rPr lang="en-US" sz="6600" b="1" dirty="0" smtClean="0">
                <a:solidFill>
                  <a:srgbClr val="FF0000"/>
                </a:solidFill>
              </a:rPr>
              <a:t>PLUS</a:t>
            </a: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After</a:t>
            </a:r>
            <a:r>
              <a:rPr lang="en-US" sz="2400" b="1" dirty="0" smtClean="0">
                <a:solidFill>
                  <a:srgbClr val="FF0000"/>
                </a:solidFill>
              </a:rPr>
              <a:t> each </a:t>
            </a:r>
            <a:r>
              <a:rPr lang="en-US" sz="2400" dirty="0" smtClean="0"/>
              <a:t>exercise / testing of major systems</a:t>
            </a: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Issues arising from training</a:t>
            </a: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Corrective Actions</a:t>
            </a:r>
            <a:endParaRPr lang="en-US" sz="2400" dirty="0"/>
          </a:p>
          <a:p>
            <a:pPr algn="ctr">
              <a:buClr>
                <a:schemeClr val="tx1"/>
              </a:buClr>
            </a:pPr>
            <a:endParaRPr lang="en-US" sz="4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966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494065"/>
            <a:ext cx="86391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/>
              <a:t>Maintenance Tasks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1950" y="2266603"/>
            <a:ext cx="802005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Train key individuals and teams</a:t>
            </a:r>
          </a:p>
          <a:p>
            <a:pPr>
              <a:buClr>
                <a:schemeClr val="tx1"/>
              </a:buClr>
            </a:pPr>
            <a:endParaRPr lang="en-US" sz="1500" dirty="0" smtClean="0"/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Conduct regular / refresher COOP exercises covering a variety of hazards and types of training</a:t>
            </a:r>
          </a:p>
          <a:p>
            <a:pPr>
              <a:buClr>
                <a:schemeClr val="tx1"/>
              </a:buClr>
            </a:pPr>
            <a:endParaRPr lang="en-US" sz="1500" dirty="0" smtClean="0"/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Institute multi-year process to ensure regular updates</a:t>
            </a:r>
            <a:endParaRPr lang="en-US" sz="2400" dirty="0"/>
          </a:p>
          <a:p>
            <a:pPr algn="ctr">
              <a:buClr>
                <a:schemeClr val="tx1"/>
              </a:buClr>
            </a:pPr>
            <a:endParaRPr lang="en-US" sz="4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662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494065"/>
            <a:ext cx="86391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/>
              <a:t>COOP Plan Maintenance Schedule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26</a:t>
            </a:fld>
            <a:endParaRPr lang="en-US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2169294"/>
            <a:ext cx="8324850" cy="4187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60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3090526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8000" b="1" dirty="0" smtClean="0">
                <a:solidFill>
                  <a:prstClr val="black"/>
                </a:solidFill>
              </a:rPr>
              <a:t>Questions?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1950" y="2305696"/>
            <a:ext cx="878205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2250" dirty="0" smtClean="0"/>
          </a:p>
          <a:p>
            <a:pPr marL="457200" lvl="0" indent="-457200">
              <a:buFont typeface="Wingdings" panose="05000000000000000000" pitchFamily="2" charset="2"/>
              <a:buChar char="Ø"/>
            </a:pPr>
            <a:endParaRPr lang="en-US" sz="225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845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19098" y="1452402"/>
            <a:ext cx="87249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b="1" dirty="0" smtClean="0"/>
              <a:t>Webinar Schedule:</a:t>
            </a:r>
            <a:endParaRPr lang="en-US" sz="44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21157" y="2456596"/>
            <a:ext cx="84201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1000" dirty="0"/>
          </a:p>
          <a:p>
            <a:pPr lvl="0"/>
            <a:r>
              <a:rPr lang="en-US" sz="2800" b="1" dirty="0" smtClean="0"/>
              <a:t>DATES	TOPICS</a:t>
            </a:r>
          </a:p>
          <a:p>
            <a:pPr lvl="0"/>
            <a:r>
              <a:rPr lang="en-US" sz="2800" strike="sngStrike" dirty="0" smtClean="0"/>
              <a:t>March 12	Identifying Essential Functions</a:t>
            </a:r>
          </a:p>
          <a:p>
            <a:pPr lvl="0"/>
            <a:r>
              <a:rPr lang="en-US" sz="2800" strike="sngStrike" dirty="0" smtClean="0"/>
              <a:t>March 19	Essential Personnel and Lines of Succession</a:t>
            </a:r>
          </a:p>
          <a:p>
            <a:pPr lvl="0"/>
            <a:r>
              <a:rPr lang="en-US" sz="2800" strike="sngStrike" dirty="0" smtClean="0"/>
              <a:t>March 26	Communications </a:t>
            </a:r>
          </a:p>
          <a:p>
            <a:pPr lvl="0"/>
            <a:r>
              <a:rPr lang="en-US" sz="2800" strike="sngStrike" dirty="0" smtClean="0"/>
              <a:t>April 2	Alternate Facilities and Vital Records</a:t>
            </a:r>
          </a:p>
          <a:p>
            <a:pPr lvl="0"/>
            <a:r>
              <a:rPr lang="en-US" sz="2800" strike="sngStrike" dirty="0" smtClean="0"/>
              <a:t>April 9	Devolution and Reconstitution</a:t>
            </a:r>
          </a:p>
          <a:p>
            <a:pPr lvl="0"/>
            <a:r>
              <a:rPr lang="en-US" sz="2800" strike="sngStrike" dirty="0" smtClean="0"/>
              <a:t>April 16	Training, Exercise, and Plan Maintenance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912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61950" y="2667000"/>
            <a:ext cx="84201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en-US" sz="1000" dirty="0"/>
          </a:p>
          <a:p>
            <a:pPr lvl="0" algn="just"/>
            <a:r>
              <a:rPr lang="en-US" sz="3600" b="1" dirty="0" smtClean="0"/>
              <a:t>To access past presentations, please visit:</a:t>
            </a:r>
          </a:p>
          <a:p>
            <a:pPr lvl="0" algn="just"/>
            <a:r>
              <a:rPr lang="en-US" sz="2800" dirty="0" smtClean="0">
                <a:hlinkClick r:id="rId4"/>
              </a:rPr>
              <a:t>https</a:t>
            </a:r>
            <a:r>
              <a:rPr lang="en-US" sz="2800" dirty="0">
                <a:hlinkClick r:id="rId4"/>
              </a:rPr>
              <a:t>://</a:t>
            </a:r>
            <a:r>
              <a:rPr lang="en-US" sz="2800" dirty="0" smtClean="0">
                <a:hlinkClick r:id="rId4"/>
              </a:rPr>
              <a:t>kyem.ky.gov/programs/Pages/Planning.aspx</a:t>
            </a:r>
            <a:endParaRPr lang="en-US" sz="2800" dirty="0" smtClean="0"/>
          </a:p>
          <a:p>
            <a:pPr lvl="0" algn="just"/>
            <a:endParaRPr 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662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494065"/>
            <a:ext cx="86391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400" b="1" dirty="0" smtClean="0"/>
              <a:t>COOP Planning Process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3</a:t>
            </a:fld>
            <a:endParaRPr lang="en-US" dirty="0"/>
          </a:p>
        </p:txBody>
      </p:sp>
      <p:pic>
        <p:nvPicPr>
          <p:cNvPr id="1026" name="Picture 2" descr="Image result for continuity program management cyc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2263506"/>
            <a:ext cx="7943850" cy="3956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ight Arrow 7"/>
          <p:cNvSpPr/>
          <p:nvPr/>
        </p:nvSpPr>
        <p:spPr>
          <a:xfrm rot="13505336">
            <a:off x="7880621" y="4981546"/>
            <a:ext cx="990600" cy="50165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 rot="13505336">
            <a:off x="5899421" y="5942792"/>
            <a:ext cx="990600" cy="50165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931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1905403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 smtClean="0"/>
              <a:t>To request assistance, advice, </a:t>
            </a:r>
          </a:p>
          <a:p>
            <a:pPr algn="ctr"/>
            <a:r>
              <a:rPr lang="en-US" sz="3000" b="1" dirty="0" smtClean="0"/>
              <a:t>or schedule consultations, contact:</a:t>
            </a:r>
          </a:p>
          <a:p>
            <a:pPr algn="ctr"/>
            <a:endParaRPr lang="en-US" sz="3000" b="1" dirty="0"/>
          </a:p>
          <a:p>
            <a:pPr algn="ctr"/>
            <a:r>
              <a:rPr lang="en-US" sz="3600" b="1" dirty="0" smtClean="0"/>
              <a:t>Robert Baldwin</a:t>
            </a:r>
          </a:p>
          <a:p>
            <a:pPr algn="ctr"/>
            <a:r>
              <a:rPr lang="en-US" sz="3000" b="1" dirty="0" smtClean="0"/>
              <a:t>KYEM – State Recovery Planner</a:t>
            </a:r>
          </a:p>
          <a:p>
            <a:pPr algn="ctr"/>
            <a:r>
              <a:rPr lang="en-US" sz="3000" b="1" dirty="0" smtClean="0"/>
              <a:t>Office: (502) 607-1989</a:t>
            </a:r>
          </a:p>
          <a:p>
            <a:pPr algn="ctr"/>
            <a:r>
              <a:rPr lang="en-US" sz="3000" b="1" dirty="0" smtClean="0"/>
              <a:t>Cell: (502) 226-0153</a:t>
            </a:r>
          </a:p>
          <a:p>
            <a:pPr algn="ctr"/>
            <a:r>
              <a:rPr lang="en-US" sz="3200" dirty="0" smtClean="0">
                <a:hlinkClick r:id="rId3"/>
              </a:rPr>
              <a:t>robert.e.baldwin87.nfg@mail.mil</a:t>
            </a:r>
            <a:endParaRPr lang="en-US" sz="3200" dirty="0" smtClean="0"/>
          </a:p>
          <a:p>
            <a:pPr algn="ctr"/>
            <a:endParaRPr lang="en-US" sz="4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777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494065"/>
            <a:ext cx="86391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/>
              <a:t>Training, Testing, &amp; Exercise </a:t>
            </a:r>
            <a:r>
              <a:rPr lang="en-US" sz="4000" b="1" dirty="0" smtClean="0"/>
              <a:t>(TT&amp;E)</a:t>
            </a:r>
            <a:endParaRPr lang="en-US" sz="40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61950" y="2266603"/>
            <a:ext cx="863917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All-hazard TT&amp;E Program must be established to maintain the agency’s COOP capability</a:t>
            </a:r>
          </a:p>
          <a:p>
            <a:pPr>
              <a:buClr>
                <a:schemeClr val="tx1"/>
              </a:buClr>
            </a:pPr>
            <a:endParaRPr lang="en-US" sz="1200" dirty="0" smtClean="0"/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Continuous TT&amp;E of personnel, equipment, systems, processes, and procedures</a:t>
            </a:r>
          </a:p>
          <a:p>
            <a:pPr>
              <a:buClr>
                <a:schemeClr val="tx1"/>
              </a:buClr>
            </a:pPr>
            <a:endParaRPr lang="en-US" sz="1200" dirty="0" smtClean="0"/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Incorporate lessons learned</a:t>
            </a:r>
          </a:p>
          <a:p>
            <a:pPr>
              <a:buClr>
                <a:schemeClr val="tx1"/>
              </a:buClr>
            </a:pPr>
            <a:endParaRPr lang="en-US" sz="1200" dirty="0" smtClean="0"/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Measures to ensure that an agency’s COOP program is</a:t>
            </a:r>
            <a:r>
              <a:rPr lang="en-US" sz="2400" b="1" dirty="0" smtClean="0">
                <a:solidFill>
                  <a:srgbClr val="FF0000"/>
                </a:solidFill>
              </a:rPr>
              <a:t> capable </a:t>
            </a:r>
            <a:r>
              <a:rPr lang="en-US" sz="2400" dirty="0" smtClean="0"/>
              <a:t>of supporting the continued execution of its essential functions throughout the duration of the COOP event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599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494065"/>
            <a:ext cx="86391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/>
              <a:t>TT&amp;E (cont’d)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1950" y="2266603"/>
            <a:ext cx="86391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b="1" dirty="0" smtClean="0"/>
              <a:t>Major components of a TT&amp;E include: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rgbClr val="FF0000"/>
                </a:solidFill>
              </a:rPr>
              <a:t>Training all </a:t>
            </a:r>
            <a:r>
              <a:rPr lang="en-US" sz="2400" dirty="0" smtClean="0"/>
              <a:t>leadership and staff </a:t>
            </a:r>
            <a:r>
              <a:rPr lang="en-US" sz="2400" dirty="0" smtClean="0"/>
              <a:t>of</a:t>
            </a:r>
            <a:r>
              <a:rPr lang="en-US" sz="2400" dirty="0" smtClean="0"/>
              <a:t> </a:t>
            </a:r>
            <a:r>
              <a:rPr lang="en-US" sz="2400" dirty="0" smtClean="0"/>
              <a:t>their COOP responsibilities</a:t>
            </a:r>
          </a:p>
          <a:p>
            <a:pPr lvl="1">
              <a:buClr>
                <a:schemeClr val="tx1"/>
              </a:buClr>
            </a:pPr>
            <a:endParaRPr lang="en-US" sz="2400" dirty="0" smtClean="0"/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rgbClr val="FF0000"/>
                </a:solidFill>
              </a:rPr>
              <a:t>Conducting periodic exercises </a:t>
            </a:r>
            <a:r>
              <a:rPr lang="en-US" sz="2400" dirty="0" smtClean="0"/>
              <a:t>to test and improve COOP Plans, procedures, systems, and equipment</a:t>
            </a:r>
          </a:p>
          <a:p>
            <a:pPr lvl="1">
              <a:buClr>
                <a:schemeClr val="tx1"/>
              </a:buClr>
            </a:pPr>
            <a:endParaRPr lang="en-US" sz="2400" dirty="0" smtClean="0"/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rgbClr val="FF0000"/>
                </a:solidFill>
              </a:rPr>
              <a:t>Instituting a multi-year planning </a:t>
            </a:r>
            <a:r>
              <a:rPr lang="en-US" sz="2400" dirty="0" smtClean="0"/>
              <a:t>process to ensure continual plan updates in response to changing conditions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35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494065"/>
            <a:ext cx="86391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/>
              <a:t>Definitions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1950" y="2266603"/>
            <a:ext cx="86391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</a:rPr>
              <a:t>Training</a:t>
            </a:r>
            <a:r>
              <a:rPr lang="en-US" sz="2400" dirty="0" smtClean="0"/>
              <a:t> – Instruction in individual or agency functions, procedures, and responsibilities</a:t>
            </a:r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</a:rPr>
              <a:t>Exercise</a:t>
            </a:r>
            <a:r>
              <a:rPr lang="en-US" sz="2400" dirty="0" smtClean="0"/>
              <a:t> – An instrument to train for, assess, practice, and improve performance in prevention, protection, response, and recovery capabilities in a risk-free environment</a:t>
            </a:r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</a:rPr>
              <a:t>Testing</a:t>
            </a:r>
            <a:r>
              <a:rPr lang="en-US" sz="2400" dirty="0" smtClean="0"/>
              <a:t> – Serves to assess and validate all the components of continuity plans, policies, procedures, systems, and facilities used to ensure continuance of essential functions and identify issues for subsequent improvement</a:t>
            </a:r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</a:rPr>
              <a:t>Evaluation</a:t>
            </a:r>
            <a:r>
              <a:rPr lang="en-US" sz="2400" dirty="0" smtClean="0"/>
              <a:t> – A post-exercise analysis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233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494065"/>
            <a:ext cx="86391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/>
              <a:t>Goals of TT&amp;E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1950" y="2266603"/>
            <a:ext cx="86391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Ensure all agency employees know their roles following COOP plan activation</a:t>
            </a:r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Verify the COOP plan and designated recovery systems actually work</a:t>
            </a:r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Clarify where COOP plan needs revision or additional information</a:t>
            </a:r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Build team unity and resiliency</a:t>
            </a:r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Communication network practice</a:t>
            </a:r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Individual performance improvement</a:t>
            </a:r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Reveal resource gaps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654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494065"/>
            <a:ext cx="86391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/>
              <a:t>Goals of TT&amp;E (cont’d)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1950" y="2266603"/>
            <a:ext cx="80200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b="1" dirty="0" smtClean="0"/>
              <a:t>Agencies can ensure that: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All equipment and systems work as required</a:t>
            </a:r>
          </a:p>
          <a:p>
            <a:pPr lvl="1">
              <a:buClr>
                <a:schemeClr val="tx1"/>
              </a:buClr>
            </a:pPr>
            <a:endParaRPr lang="en-US" sz="1200" dirty="0" smtClean="0"/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Employees are able to deploy to the alternate facility within the required framework</a:t>
            </a:r>
          </a:p>
          <a:p>
            <a:pPr lvl="1">
              <a:buClr>
                <a:schemeClr val="tx1"/>
              </a:buClr>
            </a:pPr>
            <a:endParaRPr lang="en-US" sz="1200" dirty="0" smtClean="0"/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The alternate facility includes everything </a:t>
            </a:r>
            <a:r>
              <a:rPr lang="en-US" sz="2400" dirty="0" smtClean="0"/>
              <a:t>needed </a:t>
            </a:r>
            <a:r>
              <a:rPr lang="en-US" sz="2400" dirty="0" smtClean="0"/>
              <a:t>for the response team to perform the agency’s essential function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059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494065"/>
            <a:ext cx="86391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/>
              <a:t>Building a TT&amp;E Program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1950" y="2266603"/>
            <a:ext cx="82486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b="1" dirty="0" smtClean="0"/>
              <a:t>Perform a Capabilities Assessment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Review COOP plan for potential weaknesses and shortfalls</a:t>
            </a:r>
          </a:p>
          <a:p>
            <a:pPr lvl="1">
              <a:buClr>
                <a:schemeClr val="tx1"/>
              </a:buClr>
            </a:pPr>
            <a:endParaRPr lang="en-US" sz="1200" dirty="0" smtClean="0"/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Identify what capabilities would strengthen those weaknesses</a:t>
            </a:r>
          </a:p>
          <a:p>
            <a:pPr lvl="1">
              <a:buClr>
                <a:schemeClr val="tx1"/>
              </a:buClr>
            </a:pPr>
            <a:endParaRPr lang="en-US" sz="1200" dirty="0" smtClean="0"/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Consider what tasks must be performed to achieve the identified capabilities</a:t>
            </a:r>
          </a:p>
          <a:p>
            <a:pPr lvl="1">
              <a:buClr>
                <a:schemeClr val="tx1"/>
              </a:buClr>
            </a:pPr>
            <a:endParaRPr lang="en-US" sz="1200" dirty="0" smtClean="0"/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Design exercises to improve the agency’s ability to complete those tasks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02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0351182912AF4E9366576DAFC4CB89" ma:contentTypeVersion="5" ma:contentTypeDescription="Create a new document." ma:contentTypeScope="" ma:versionID="ebcf8bcb089813606a70ec301c161776">
  <xsd:schema xmlns:xsd="http://www.w3.org/2001/XMLSchema" xmlns:xs="http://www.w3.org/2001/XMLSchema" xmlns:p="http://schemas.microsoft.com/office/2006/metadata/properties" xmlns:ns1="http://schemas.microsoft.com/sharepoint/v3" xmlns:ns2="1a6211d9-0b14-41cb-8348-3a9b66ef9624" xmlns:ns3="b760558e-e51e-4d9d-b49e-38e0edb8b038" targetNamespace="http://schemas.microsoft.com/office/2006/metadata/properties" ma:root="true" ma:fieldsID="1f18b5cee721a0eddcf102f8db83671b" ns1:_="" ns2:_="" ns3:_="">
    <xsd:import namespace="http://schemas.microsoft.com/sharepoint/v3"/>
    <xsd:import namespace="1a6211d9-0b14-41cb-8348-3a9b66ef9624"/>
    <xsd:import namespace="b760558e-e51e-4d9d-b49e-38e0edb8b03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Category" minOccurs="0"/>
                <xsd:element ref="ns2:Earthquake_x0020_Document_x0020_Library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6211d9-0b14-41cb-8348-3a9b66ef9624" elementFormDefault="qualified">
    <xsd:import namespace="http://schemas.microsoft.com/office/2006/documentManagement/types"/>
    <xsd:import namespace="http://schemas.microsoft.com/office/infopath/2007/PartnerControls"/>
    <xsd:element name="Category" ma:index="10" nillable="true" ma:displayName="Category" ma:default="Earthquake PSA" ma:internalName="Category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arthquake PSA"/>
                    <xsd:enumeration value="Printable Worksheets"/>
                    <xsd:enumeration value="Awareness"/>
                    <xsd:enumeration value="Earthquake Instructional Unit"/>
                    <xsd:enumeration value="Education"/>
                    <xsd:enumeration value="Governor's Proclamations"/>
                    <xsd:enumeration value="History"/>
                    <xsd:enumeration value="Maps"/>
                    <xsd:enumeration value="School Resources"/>
                    <xsd:enumeration value="Tips and Preparedness"/>
                    <xsd:enumeration value="Training"/>
                    <xsd:enumeration value="Training Forms"/>
                    <xsd:enumeration value="Triangle of Life Myth"/>
                    <xsd:enumeration value="EQ Tips"/>
                    <xsd:enumeration value="EQ Preparedness"/>
                    <xsd:enumeration value="EQ Vocabulary"/>
                    <xsd:enumeration value="SARA Title III"/>
                    <xsd:enumeration value="Earthquake"/>
                    <xsd:enumeration value="ESF"/>
                    <xsd:enumeration value="County Planning Guide"/>
                    <xsd:enumeration value="LEPC"/>
                    <xsd:enumeration value="KERC"/>
                    <xsd:enumeration value="KERC Newsletters"/>
                    <xsd:enumeration value="State EOP"/>
                  </xsd:restriction>
                </xsd:simpleType>
              </xsd:element>
            </xsd:sequence>
          </xsd:extension>
        </xsd:complexContent>
      </xsd:complexType>
    </xsd:element>
    <xsd:element name="Earthquake_x0020_Document_x0020_Library" ma:index="11" nillable="true" ma:displayName="Earthquake Document Library" ma:default="0" ma:internalName="Earthquake_x0020_Document_x0020_Library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60558e-e51e-4d9d-b49e-38e0edb8b03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1a6211d9-0b14-41cb-8348-3a9b66ef9624">
      <Value>2012 Great Central US Shakeout</Value>
    </Category>
    <Earthquake_x0020_Document_x0020_Library xmlns="1a6211d9-0b14-41cb-8348-3a9b66ef9624">false</Earthquake_x0020_Document_x0020_Library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36CE230-3F28-41FE-93E5-B4AA50B80C16}"/>
</file>

<file path=customXml/itemProps2.xml><?xml version="1.0" encoding="utf-8"?>
<ds:datastoreItem xmlns:ds="http://schemas.openxmlformats.org/officeDocument/2006/customXml" ds:itemID="{F4C33A45-2654-4911-91CD-7B1F2BE68840}"/>
</file>

<file path=customXml/itemProps3.xml><?xml version="1.0" encoding="utf-8"?>
<ds:datastoreItem xmlns:ds="http://schemas.openxmlformats.org/officeDocument/2006/customXml" ds:itemID="{1216EED0-777B-45B5-8628-CD1B75DB707E}"/>
</file>

<file path=docProps/app.xml><?xml version="1.0" encoding="utf-8"?>
<Properties xmlns="http://schemas.openxmlformats.org/officeDocument/2006/extended-properties" xmlns:vt="http://schemas.openxmlformats.org/officeDocument/2006/docPropsVTypes">
  <TotalTime>10845</TotalTime>
  <Words>1206</Words>
  <Application>Microsoft Office PowerPoint</Application>
  <PresentationFormat>On-screen Show (4:3)</PresentationFormat>
  <Paragraphs>244</Paragraphs>
  <Slides>30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ＭＳ Ｐゴシック</vt:lpstr>
      <vt:lpstr>Arial</vt:lpstr>
      <vt:lpstr>Calibri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KYEM397</dc:creator>
  <cp:lastModifiedBy>Robey, Stephanie L Ms CIV US USA</cp:lastModifiedBy>
  <cp:revision>431</cp:revision>
  <cp:lastPrinted>2019-03-07T13:41:16Z</cp:lastPrinted>
  <dcterms:created xsi:type="dcterms:W3CDTF">2017-03-12T23:19:05Z</dcterms:created>
  <dcterms:modified xsi:type="dcterms:W3CDTF">2019-04-10T17:04:59Z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0x010100020351182912AF4E9366576DAFC4CB89</vt:lpwstr>
  </property>
</Properties>
</file>