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2"/>
  </p:notesMasterIdLst>
  <p:sldIdLst>
    <p:sldId id="263" r:id="rId5"/>
    <p:sldId id="256" r:id="rId6"/>
    <p:sldId id="257" r:id="rId7"/>
    <p:sldId id="258" r:id="rId8"/>
    <p:sldId id="259" r:id="rId9"/>
    <p:sldId id="260" r:id="rId10"/>
    <p:sldId id="262" r:id="rId11"/>
    <p:sldId id="261" r:id="rId12"/>
    <p:sldId id="264" r:id="rId13"/>
    <p:sldId id="265" r:id="rId14"/>
    <p:sldId id="267" r:id="rId15"/>
    <p:sldId id="287" r:id="rId16"/>
    <p:sldId id="270" r:id="rId17"/>
    <p:sldId id="282" r:id="rId18"/>
    <p:sldId id="283" r:id="rId19"/>
    <p:sldId id="285" r:id="rId20"/>
    <p:sldId id="271" r:id="rId21"/>
    <p:sldId id="272" r:id="rId22"/>
    <p:sldId id="274" r:id="rId23"/>
    <p:sldId id="273" r:id="rId24"/>
    <p:sldId id="277" r:id="rId25"/>
    <p:sldId id="286" r:id="rId26"/>
    <p:sldId id="276" r:id="rId27"/>
    <p:sldId id="278" r:id="rId28"/>
    <p:sldId id="281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98989"/>
    <a:srgbClr val="333333"/>
    <a:srgbClr val="002F80"/>
    <a:srgbClr val="0000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47" autoAdjust="0"/>
  </p:normalViewPr>
  <p:slideViewPr>
    <p:cSldViewPr>
      <p:cViewPr varScale="1">
        <p:scale>
          <a:sx n="106" d="100"/>
          <a:sy n="106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C2E23-DF45-4352-BA04-AC340C3EBFB0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84FED-3F94-4C44-A9A4-BE018A5079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941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Organizations can modify and augment this presentation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955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planning team should identify any local issues, concerns, or sensitivities</a:t>
            </a:r>
            <a:r>
              <a:rPr lang="en-US" baseline="0" dirty="0" smtClean="0"/>
              <a:t> that should be considered during exercise planning. If any issues were identified at the IPM, the planning team should provide an update on if/how those issues were resolved.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planning team should</a:t>
            </a:r>
            <a:r>
              <a:rPr lang="en-US" baseline="0" dirty="0" smtClean="0"/>
              <a:t> develop a detailed exercise schedule for exercise preparation, conduct, and wrap-up activities.  For discussion-based exercises, the planning team should also identify times for each module, with breakout sessions and moderated discussions,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exercise planning team</a:t>
            </a:r>
            <a:r>
              <a:rPr lang="en-US" baseline="0" dirty="0" smtClean="0"/>
              <a:t> should identify staffing requirements for the exercise, including: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Subject-matter experts for scenario development or vetting,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Controllers, including functional area controllers and/or Simulation Cell controllers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Evaluators, including any specific subject-matter experts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planning team should address any outstanding issues or concerns</a:t>
            </a:r>
            <a:r>
              <a:rPr lang="en-US" baseline="0" dirty="0" smtClean="0"/>
              <a:t> that came up during the meeting.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Populate</a:t>
            </a:r>
            <a:r>
              <a:rPr lang="en-US" baseline="0" dirty="0" smtClean="0"/>
              <a:t> this slide with any decisions made at the Initial Planning Meeting, as well as any progress made between that meeting and the MPM.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The</a:t>
            </a:r>
            <a:r>
              <a:rPr lang="en-US" b="0" baseline="0" dirty="0" smtClean="0"/>
              <a:t> planning team should review and confirm the exercise objectives and aligned core capabilities that were identified during the IPM. </a:t>
            </a:r>
          </a:p>
          <a:p>
            <a:endParaRPr lang="en-US" b="0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Exercise objectives </a:t>
            </a:r>
            <a:r>
              <a:rPr lang="en-US" dirty="0" smtClean="0"/>
              <a:t>are the distinct outcomes an organization wishes to achieve during an exercise. Exercise</a:t>
            </a:r>
            <a:r>
              <a:rPr lang="en-US" baseline="0" dirty="0" smtClean="0"/>
              <a:t> objectives are written as SMART objectives (specific, measurable, achievable, relevant, and time-bound).</a:t>
            </a:r>
            <a:endParaRPr lang="en-US" dirty="0" smtClean="0"/>
          </a:p>
          <a:p>
            <a:endParaRPr lang="en-US" b="0" dirty="0" smtClean="0"/>
          </a:p>
          <a:p>
            <a:r>
              <a:rPr lang="en-US" b="1" dirty="0" smtClean="0"/>
              <a:t>Core capabilities </a:t>
            </a:r>
            <a:r>
              <a:rPr lang="en-US" dirty="0" smtClean="0"/>
              <a:t>are the distinct critical elements necessary to achieve the</a:t>
            </a:r>
            <a:r>
              <a:rPr lang="en-US" baseline="0" dirty="0" smtClean="0"/>
              <a:t> specific mission areas of prevention, protection, mitigation, response, and recovery.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Each exercise objective is aligned to one or more core capabilities. Aligning objectives to a standard set of capabilities enables: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Systematic tracking of progress over the course of exercise programs and/or cycles;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Standardized exercise data collection to inform preparedness assessments; and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Fulfillment of grant or funding-specific reporting requirements.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exercise planning team should review the </a:t>
            </a:r>
            <a:r>
              <a:rPr lang="en-US" b="1" dirty="0" smtClean="0"/>
              <a:t>plans, policies, and procedures</a:t>
            </a:r>
            <a:r>
              <a:rPr lang="en-US" b="1" baseline="0" dirty="0" smtClean="0"/>
              <a:t> </a:t>
            </a:r>
            <a:r>
              <a:rPr lang="en-US" baseline="0" dirty="0" smtClean="0"/>
              <a:t>to be tested during the exercise, which were identified at the IPM. Confirm whether each document has been made available to the planning team.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scenario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an outline or model of the simulated sequence of events for the exercise.  It can be written as a narrative or depicted by an event timeline. The scenario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 be realistic, plausible,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challenging, but not so complicated that it overwhelms players.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exercise planning team should choose a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threat or hazard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best assesses the exercise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objectives and core capabilities.  The identification of this threat or hazard scenario should also be based on the organization’s threat / hazard identification and risk assessment.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exercise planning team should identify any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simulations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could increase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realism of the scenario or bring cost savings to the exercise. Examples include human simulation provided though a Simulation Cell or mock media, or computer-based simulation such as wind damage or storm surge models.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planning team should develop specific</a:t>
            </a:r>
            <a:r>
              <a:rPr lang="en-US" baseline="0" dirty="0" smtClean="0"/>
              <a:t> events for the scenario timeline. Each event should have a specified scenario date/time and general description.  More detailed event information might include the event impacts or expected player response. Scenario events should drive players to demonstrate a core capability or critical task.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0052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794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A MSEL is typically used within operations-based or complex discussion-based exercises. MSEL fields</a:t>
            </a:r>
            <a:r>
              <a:rPr lang="en-US" baseline="0" dirty="0" smtClean="0"/>
              <a:t> include:</a:t>
            </a:r>
          </a:p>
          <a:p>
            <a:r>
              <a:rPr lang="en-US" dirty="0" smtClean="0"/>
              <a:t>At a minimum, each MSEL entry should contain the following: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Designated scenario time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Event synopsis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Controller responsible for delivering the inject, with controller or evaluator special instructions (if applicable)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Expected participant response (i.e., player response expected after a MSEL inject is delivered)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Intended player (i.e., agency or individual player for whom the MSEL event is intended)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Objective, core capability, capability target, and/or critical task to be addressed (if applicable)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Notes section for controllers and evaluators to track actual events against those listed in the MSEL, with special instructions for individual controllers and evaluators</a:t>
            </a:r>
          </a:p>
          <a:p>
            <a:pPr defTabSz="89794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B779B3-E484-465E-897D-058394DE7F5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planning team should confirm all </a:t>
            </a:r>
            <a:r>
              <a:rPr lang="en-US" baseline="0" dirty="0" smtClean="0"/>
              <a:t>participating organizations, as well as the extent of play for each organization.  As needed, the planning team should also identify the number of players from each organization.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exercise planning team should review all draft exercise documentation and identify any needed revisions.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5" descr="Your-Org-Logo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Directions for this Template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Use the Slide Master to make universal changes to the presentation, including inserting your organization’s logo</a:t>
            </a:r>
          </a:p>
          <a:p>
            <a:pPr lvl="1"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“View” tab &gt; “Slide Master”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Replace placeholders (indicated by brackets [ ]) with information specific to your exercise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Delete any slides that are not relevant for your meeting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Font size should not be smaller than 22pt</a:t>
            </a:r>
          </a:p>
          <a:p>
            <a:pPr>
              <a:buClr>
                <a:schemeClr val="bg1"/>
              </a:buCl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Rev. April 2013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HSEEP-DD03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>
                <a:solidFill>
                  <a:srgbClr val="898989"/>
                </a:solidFill>
              </a:rPr>
              <a:pPr/>
              <a:t>1</a:t>
            </a:fld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Design 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875"/>
              </a:spcAft>
            </a:pPr>
            <a:r>
              <a:rPr lang="en-US" dirty="0" smtClean="0">
                <a:cs typeface="Arial" charset="0"/>
              </a:rPr>
              <a:t>Review and confirm </a:t>
            </a:r>
            <a:r>
              <a:rPr lang="en-US" dirty="0">
                <a:cs typeface="Arial" charset="0"/>
              </a:rPr>
              <a:t>exercise design </a:t>
            </a:r>
            <a:r>
              <a:rPr lang="en-US" dirty="0" smtClean="0">
                <a:cs typeface="Arial" charset="0"/>
              </a:rPr>
              <a:t>elements</a:t>
            </a:r>
            <a:endParaRPr lang="en-US" dirty="0">
              <a:cs typeface="Arial" charset="0"/>
            </a:endParaRPr>
          </a:p>
          <a:p>
            <a:pPr>
              <a:spcBef>
                <a:spcPct val="0"/>
              </a:spcBef>
              <a:spcAft>
                <a:spcPts val="875"/>
              </a:spcAft>
            </a:pPr>
            <a:r>
              <a:rPr lang="en-US" dirty="0">
                <a:cs typeface="Arial" charset="0"/>
              </a:rPr>
              <a:t>Construct the scenario timeline</a:t>
            </a:r>
          </a:p>
          <a:p>
            <a:pPr>
              <a:spcBef>
                <a:spcPct val="0"/>
              </a:spcBef>
              <a:spcAft>
                <a:spcPts val="875"/>
              </a:spcAft>
            </a:pPr>
            <a:r>
              <a:rPr lang="en-US" dirty="0">
                <a:cs typeface="Arial" charset="0"/>
              </a:rPr>
              <a:t>Review draft exercise documentation</a:t>
            </a:r>
          </a:p>
          <a:p>
            <a:pPr lvl="2">
              <a:spcBef>
                <a:spcPct val="0"/>
              </a:spcBef>
              <a:spcAft>
                <a:spcPts val="875"/>
              </a:spcAft>
            </a:pPr>
            <a:r>
              <a:rPr lang="en-US" dirty="0" smtClean="0">
                <a:cs typeface="Arial" charset="0"/>
              </a:rPr>
              <a:t>[Situation Manual (SitMan) </a:t>
            </a:r>
            <a:r>
              <a:rPr lang="en-US" dirty="0">
                <a:cs typeface="Arial" charset="0"/>
              </a:rPr>
              <a:t>or </a:t>
            </a:r>
            <a:r>
              <a:rPr lang="en-US" dirty="0" smtClean="0">
                <a:cs typeface="Arial" charset="0"/>
              </a:rPr>
              <a:t>Exercise Plan (</a:t>
            </a:r>
            <a:r>
              <a:rPr lang="en-US" dirty="0" err="1" smtClean="0">
                <a:cs typeface="Arial" charset="0"/>
              </a:rPr>
              <a:t>ExPlan</a:t>
            </a:r>
            <a:r>
              <a:rPr lang="en-US" dirty="0" smtClean="0">
                <a:cs typeface="Arial" charset="0"/>
              </a:rPr>
              <a:t>)]</a:t>
            </a:r>
            <a:endParaRPr lang="en-US" dirty="0">
              <a:cs typeface="Arial" charset="0"/>
            </a:endParaRPr>
          </a:p>
          <a:p>
            <a:pPr lvl="2">
              <a:spcBef>
                <a:spcPct val="0"/>
              </a:spcBef>
              <a:spcAft>
                <a:spcPts val="875"/>
              </a:spcAft>
            </a:pPr>
            <a:r>
              <a:rPr lang="en-US" dirty="0" smtClean="0">
                <a:cs typeface="Arial" charset="0"/>
              </a:rPr>
              <a:t>[Facilitator’s </a:t>
            </a:r>
            <a:r>
              <a:rPr lang="en-US" dirty="0">
                <a:cs typeface="Arial" charset="0"/>
              </a:rPr>
              <a:t>Guide or </a:t>
            </a:r>
            <a:r>
              <a:rPr lang="en-US" dirty="0" smtClean="0">
                <a:cs typeface="Arial" charset="0"/>
              </a:rPr>
              <a:t>Controller/Evaluator (C/E) Handbook] </a:t>
            </a:r>
          </a:p>
          <a:p>
            <a:pPr lvl="2">
              <a:spcBef>
                <a:spcPct val="0"/>
              </a:spcBef>
              <a:spcAft>
                <a:spcPts val="875"/>
              </a:spcAft>
            </a:pPr>
            <a:r>
              <a:rPr lang="en-US" dirty="0" smtClean="0">
                <a:cs typeface="Arial" charset="0"/>
              </a:rPr>
              <a:t>Exercise Evaluation Guides (EEGs)</a:t>
            </a:r>
            <a:endParaRPr lang="en-US" dirty="0"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Core Capabilities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 1: [Objective]</a:t>
            </a:r>
          </a:p>
          <a:p>
            <a:pPr lvl="1"/>
            <a:r>
              <a:rPr lang="en-US" dirty="0" smtClean="0"/>
              <a:t>Aligns to: [Core Capabilities]</a:t>
            </a:r>
          </a:p>
          <a:p>
            <a:r>
              <a:rPr lang="en-US" dirty="0" smtClean="0"/>
              <a:t>Objective 2: [Objective]</a:t>
            </a:r>
          </a:p>
          <a:p>
            <a:pPr lvl="1"/>
            <a:r>
              <a:rPr lang="en-US" dirty="0" smtClean="0"/>
              <a:t>Aligns to: [Core Capabilities]</a:t>
            </a:r>
          </a:p>
          <a:p>
            <a:r>
              <a:rPr lang="en-US" dirty="0" smtClean="0"/>
              <a:t>Objective 3: [Objective]</a:t>
            </a:r>
          </a:p>
          <a:p>
            <a:pPr lvl="1"/>
            <a:r>
              <a:rPr lang="en-US" dirty="0" smtClean="0"/>
              <a:t>Aligns to: [Core Capabilities]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Plans, Policies, and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[Relevant plans, policies, and procedures to be tested or examined during the exercise]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Threat or hazard: [Threat/hazard]</a:t>
            </a:r>
          </a:p>
          <a:p>
            <a:r>
              <a:rPr lang="en-US" dirty="0" smtClean="0"/>
              <a:t>Conditions: [Scenario details such as locations, time, weather, etc.]</a:t>
            </a:r>
          </a:p>
          <a:p>
            <a:r>
              <a:rPr lang="en-US" dirty="0" smtClean="0"/>
              <a:t>Modeling and simulation: [Any models or simulations to be used</a:t>
            </a:r>
          </a:p>
          <a:p>
            <a:pPr lvl="1"/>
            <a:r>
              <a:rPr lang="en-US" dirty="0" smtClean="0"/>
              <a:t>Human-based</a:t>
            </a:r>
          </a:p>
          <a:p>
            <a:pPr lvl="1"/>
            <a:r>
              <a:rPr lang="en-US" dirty="0" smtClean="0"/>
              <a:t>Computer-based]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[Event]</a:t>
            </a:r>
          </a:p>
          <a:p>
            <a:pPr lvl="1"/>
            <a:r>
              <a:rPr lang="en-US" dirty="0" smtClean="0"/>
              <a:t>[Date/time]</a:t>
            </a:r>
            <a:endParaRPr lang="en-US" dirty="0"/>
          </a:p>
          <a:p>
            <a:pPr lvl="1"/>
            <a:r>
              <a:rPr lang="en-US" dirty="0" smtClean="0"/>
              <a:t>[Event description]</a:t>
            </a:r>
            <a:endParaRPr lang="en-US" dirty="0"/>
          </a:p>
          <a:p>
            <a:pPr lvl="1"/>
            <a:r>
              <a:rPr lang="en-US" dirty="0" smtClean="0"/>
              <a:t>[Related core capability/critical task]</a:t>
            </a:r>
          </a:p>
          <a:p>
            <a:r>
              <a:rPr lang="en-US" dirty="0" smtClean="0"/>
              <a:t>[Event]</a:t>
            </a:r>
          </a:p>
          <a:p>
            <a:pPr lvl="1"/>
            <a:r>
              <a:rPr lang="en-US" dirty="0" smtClean="0"/>
              <a:t>[Date/time]</a:t>
            </a:r>
          </a:p>
          <a:p>
            <a:pPr lvl="1"/>
            <a:r>
              <a:rPr lang="en-US" dirty="0" smtClean="0"/>
              <a:t>[Event description]</a:t>
            </a:r>
          </a:p>
          <a:p>
            <a:pPr lvl="1"/>
            <a:r>
              <a:rPr lang="en-US" dirty="0" smtClean="0"/>
              <a:t>[Related core capability/critical task]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0310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MSEL </a:t>
            </a:r>
            <a:r>
              <a:rPr lang="en-US" sz="4400" dirty="0" smtClean="0">
                <a:solidFill>
                  <a:srgbClr val="FF0000"/>
                </a:solidFill>
              </a:rPr>
              <a:t>[As needed]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A MSEL contains a chronological listing of the events that drive exercise play  </a:t>
            </a:r>
          </a:p>
          <a:p>
            <a:r>
              <a:rPr lang="en-US" dirty="0" smtClean="0"/>
              <a:t>Each MSEL </a:t>
            </a:r>
            <a:r>
              <a:rPr lang="en-US" dirty="0"/>
              <a:t>entry should contain the following:</a:t>
            </a:r>
          </a:p>
          <a:p>
            <a:pPr lvl="1"/>
            <a:r>
              <a:rPr lang="en-US" dirty="0"/>
              <a:t>Designated scenario time</a:t>
            </a:r>
          </a:p>
          <a:p>
            <a:pPr lvl="1"/>
            <a:r>
              <a:rPr lang="en-US" dirty="0"/>
              <a:t>Event synopsis</a:t>
            </a:r>
          </a:p>
          <a:p>
            <a:pPr lvl="1"/>
            <a:r>
              <a:rPr lang="en-US" dirty="0"/>
              <a:t>Controller responsible for delivering the </a:t>
            </a:r>
            <a:r>
              <a:rPr lang="en-US" dirty="0" smtClean="0"/>
              <a:t>inject</a:t>
            </a:r>
            <a:endParaRPr lang="en-US" dirty="0"/>
          </a:p>
          <a:p>
            <a:pPr lvl="1"/>
            <a:r>
              <a:rPr lang="en-US" dirty="0"/>
              <a:t>Expected </a:t>
            </a:r>
            <a:r>
              <a:rPr lang="en-US" dirty="0" smtClean="0"/>
              <a:t>player response</a:t>
            </a:r>
          </a:p>
          <a:p>
            <a:pPr lvl="1"/>
            <a:r>
              <a:rPr lang="en-US" dirty="0"/>
              <a:t>Intended player </a:t>
            </a:r>
            <a:endParaRPr lang="en-US" dirty="0" smtClean="0"/>
          </a:p>
          <a:p>
            <a:pPr lvl="1"/>
            <a:r>
              <a:rPr lang="en-US" dirty="0" smtClean="0"/>
              <a:t>Objective</a:t>
            </a:r>
            <a:r>
              <a:rPr lang="en-US" dirty="0"/>
              <a:t>, core capability, capability target, and/or critical task to be addressed </a:t>
            </a:r>
            <a:endParaRPr lang="en-US" dirty="0" smtClean="0"/>
          </a:p>
          <a:p>
            <a:pPr lvl="1"/>
            <a:r>
              <a:rPr lang="en-US" dirty="0" smtClean="0"/>
              <a:t>Notes section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0213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suggest specific MSEL entries to support the evaluation of their organizations’ objectives, core capabilities, capability targets, and critical tasks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MSEL Development Session </a:t>
            </a:r>
            <a:r>
              <a:rPr lang="en-US" dirty="0" smtClean="0">
                <a:solidFill>
                  <a:srgbClr val="FF0000"/>
                </a:solidFill>
              </a:rPr>
              <a:t>[as needed]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[List of participating organizations]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Exercise Documentation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 err="1" smtClean="0"/>
              <a:t>SitMan</a:t>
            </a:r>
            <a:r>
              <a:rPr lang="en-US" dirty="0" smtClean="0"/>
              <a:t> or </a:t>
            </a:r>
            <a:r>
              <a:rPr lang="en-US" dirty="0" err="1" smtClean="0"/>
              <a:t>ExPlan</a:t>
            </a:r>
            <a:r>
              <a:rPr lang="en-US" dirty="0" smtClean="0"/>
              <a:t>]</a:t>
            </a:r>
          </a:p>
          <a:p>
            <a:r>
              <a:rPr lang="en-US" dirty="0" smtClean="0"/>
              <a:t>[Facilitator Guide or C/E Handbook]</a:t>
            </a:r>
          </a:p>
          <a:p>
            <a:r>
              <a:rPr lang="en-US" dirty="0" smtClean="0"/>
              <a:t>EEGs</a:t>
            </a:r>
          </a:p>
          <a:p>
            <a:r>
              <a:rPr lang="en-US" dirty="0" smtClean="0"/>
              <a:t>[Other documents as needed]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Issues and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[Any issues, concerns, or sensitivities for discussion and consideration]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Midterm Planning Meeting</a:t>
            </a:r>
          </a:p>
          <a:p>
            <a:r>
              <a:rPr lang="en-US" dirty="0" smtClean="0"/>
              <a:t>[Date]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229600" cy="0"/>
          </a:xfrm>
          <a:prstGeom prst="line">
            <a:avLst/>
          </a:prstGeom>
          <a:ln w="127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Development Discussion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and update exercise logistical arrangements</a:t>
            </a:r>
          </a:p>
          <a:p>
            <a:r>
              <a:rPr lang="en-US" dirty="0" smtClean="0"/>
              <a:t>Develop exercise schedule </a:t>
            </a:r>
          </a:p>
          <a:p>
            <a:r>
              <a:rPr lang="en-US" dirty="0" smtClean="0"/>
              <a:t>Review and update exercise staffing requirements</a:t>
            </a:r>
          </a:p>
          <a:p>
            <a:r>
              <a:rPr lang="en-US" dirty="0" smtClean="0"/>
              <a:t>Review and update exercise planning timeline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location</a:t>
            </a:r>
          </a:p>
          <a:p>
            <a:pPr lvl="1"/>
            <a:r>
              <a:rPr lang="en-US" dirty="0" smtClean="0"/>
              <a:t>[Venue arrangements, including location(s), setup, etc.]</a:t>
            </a:r>
          </a:p>
          <a:p>
            <a:pPr lvl="1"/>
            <a:r>
              <a:rPr lang="en-US" dirty="0" smtClean="0"/>
              <a:t>[Any locations for designated exercise areas, such as exercise assembly area, observer/media area, etc.]</a:t>
            </a:r>
          </a:p>
          <a:p>
            <a:r>
              <a:rPr lang="en-US" dirty="0" smtClean="0"/>
              <a:t>A/V requirements</a:t>
            </a:r>
          </a:p>
          <a:p>
            <a:pPr lvl="1"/>
            <a:r>
              <a:rPr lang="en-US" dirty="0" smtClean="0"/>
              <a:t>[A/V arrangements, such as screens, microphones, etc.]</a:t>
            </a:r>
          </a:p>
          <a:p>
            <a:r>
              <a:rPr lang="en-US" dirty="0" smtClean="0"/>
              <a:t>Badging and identification</a:t>
            </a:r>
          </a:p>
          <a:p>
            <a:pPr lvl="1"/>
            <a:r>
              <a:rPr lang="en-US" dirty="0" smtClean="0"/>
              <a:t>[Badging and identification arrangements]</a:t>
            </a:r>
          </a:p>
          <a:p>
            <a:r>
              <a:rPr lang="en-US" dirty="0" smtClean="0"/>
              <a:t>Parking and transportation</a:t>
            </a:r>
          </a:p>
          <a:p>
            <a:pPr lvl="1"/>
            <a:r>
              <a:rPr lang="en-US" dirty="0" smtClean="0"/>
              <a:t>[Parking and transportation arrangements]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578"/>
            <a:ext cx="8229600" cy="4495800"/>
          </a:xfrm>
        </p:spPr>
        <p:txBody>
          <a:bodyPr/>
          <a:lstStyle/>
          <a:p>
            <a:r>
              <a:rPr lang="en-US" dirty="0" smtClean="0"/>
              <a:t>Controller/Evaluator briefing: [Date/time]</a:t>
            </a:r>
          </a:p>
          <a:p>
            <a:r>
              <a:rPr lang="en-US" dirty="0" smtClean="0"/>
              <a:t>[Date]</a:t>
            </a:r>
          </a:p>
          <a:p>
            <a:pPr lvl="1"/>
            <a:r>
              <a:rPr lang="en-US" dirty="0" smtClean="0"/>
              <a:t>Participant registration: [Time]</a:t>
            </a:r>
          </a:p>
          <a:p>
            <a:pPr lvl="1"/>
            <a:r>
              <a:rPr lang="en-US" dirty="0" smtClean="0"/>
              <a:t>Participant briefing: [Time]</a:t>
            </a:r>
          </a:p>
          <a:p>
            <a:pPr lvl="1"/>
            <a:r>
              <a:rPr lang="en-US" dirty="0" smtClean="0"/>
              <a:t>Start of exercise (StartEx): [Time]</a:t>
            </a:r>
          </a:p>
          <a:p>
            <a:pPr lvl="1"/>
            <a:r>
              <a:rPr lang="en-US" dirty="0" smtClean="0"/>
              <a:t>End of exercise (EndEx): [Time]</a:t>
            </a:r>
          </a:p>
          <a:p>
            <a:pPr lvl="1"/>
            <a:r>
              <a:rPr lang="en-US" dirty="0" smtClean="0"/>
              <a:t>Hot Wash: Immediately after EndEx</a:t>
            </a:r>
          </a:p>
          <a:p>
            <a:r>
              <a:rPr lang="en-US" dirty="0" smtClean="0"/>
              <a:t>[Date]</a:t>
            </a:r>
          </a:p>
          <a:p>
            <a:pPr lvl="1"/>
            <a:r>
              <a:rPr lang="en-US" dirty="0" smtClean="0"/>
              <a:t>Controller/Evaluator debriefing: [Time]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5018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Subject-Matter Experts</a:t>
            </a:r>
          </a:p>
          <a:p>
            <a:pPr lvl="1"/>
            <a:r>
              <a:rPr lang="en-US" dirty="0" smtClean="0"/>
              <a:t>[Any identified SMEs]</a:t>
            </a:r>
          </a:p>
          <a:p>
            <a:r>
              <a:rPr lang="en-US" dirty="0" smtClean="0"/>
              <a:t>Exercise control</a:t>
            </a:r>
          </a:p>
          <a:p>
            <a:pPr lvl="1"/>
            <a:r>
              <a:rPr lang="en-US" dirty="0" smtClean="0"/>
              <a:t>Lead or Senior Controller: [Name/organization]</a:t>
            </a:r>
          </a:p>
          <a:p>
            <a:pPr lvl="1"/>
            <a:r>
              <a:rPr lang="en-US" dirty="0" smtClean="0"/>
              <a:t>Safety Controller: [Name/organization]</a:t>
            </a:r>
          </a:p>
          <a:p>
            <a:pPr lvl="1"/>
            <a:r>
              <a:rPr lang="en-US" dirty="0" smtClean="0"/>
              <a:t>[Other controllers as needed]</a:t>
            </a:r>
          </a:p>
          <a:p>
            <a:r>
              <a:rPr lang="en-US" dirty="0" smtClean="0"/>
              <a:t>Exercise evaluation</a:t>
            </a:r>
          </a:p>
          <a:p>
            <a:pPr lvl="1"/>
            <a:r>
              <a:rPr lang="en-US" dirty="0" smtClean="0"/>
              <a:t>Lead Evaluator: [Name/organization]</a:t>
            </a:r>
          </a:p>
          <a:p>
            <a:pPr lvl="1"/>
            <a:r>
              <a:rPr lang="en-US" dirty="0" smtClean="0"/>
              <a:t>[Site- or function-specific evaluators as needed]</a:t>
            </a:r>
          </a:p>
          <a:p>
            <a:r>
              <a:rPr lang="en-US" dirty="0" smtClean="0"/>
              <a:t>[Other staff as needed]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Planning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MSEL Meeting </a:t>
            </a:r>
            <a:r>
              <a:rPr lang="en-US" dirty="0" smtClean="0">
                <a:solidFill>
                  <a:srgbClr val="FF0000"/>
                </a:solidFill>
              </a:rPr>
              <a:t>[if needed] </a:t>
            </a:r>
            <a:r>
              <a:rPr lang="en-US" dirty="0" smtClean="0"/>
              <a:t>: [Date and location]</a:t>
            </a:r>
          </a:p>
          <a:p>
            <a:pPr lvl="1"/>
            <a:r>
              <a:rPr lang="en-US" dirty="0" smtClean="0"/>
              <a:t>Milestones and deliverables before next meeting </a:t>
            </a:r>
          </a:p>
          <a:p>
            <a:r>
              <a:rPr lang="en-US" dirty="0" smtClean="0"/>
              <a:t>Final Planning Meeting: [Date and location]</a:t>
            </a:r>
          </a:p>
          <a:p>
            <a:pPr lvl="1"/>
            <a:r>
              <a:rPr lang="en-US" dirty="0" smtClean="0"/>
              <a:t>Milestones and deliverables before next meeting </a:t>
            </a:r>
          </a:p>
          <a:p>
            <a:r>
              <a:rPr lang="en-US" dirty="0" smtClean="0"/>
              <a:t>Exercise:  [Date and location]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[Any outstanding issues to address]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 MPM minutes: [Responsible organization/individual], [Due date]</a:t>
            </a:r>
          </a:p>
          <a:p>
            <a:r>
              <a:rPr lang="en-US" dirty="0" smtClean="0"/>
              <a:t>Revise draft exercise documentation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SitMan</a:t>
            </a:r>
            <a:r>
              <a:rPr lang="en-US" dirty="0" smtClean="0"/>
              <a:t> or </a:t>
            </a:r>
            <a:r>
              <a:rPr lang="en-US" dirty="0" err="1" smtClean="0"/>
              <a:t>ExPlan</a:t>
            </a:r>
            <a:r>
              <a:rPr lang="en-US" dirty="0" smtClean="0"/>
              <a:t>]: [Responsible organization/individual], [Due date]</a:t>
            </a:r>
          </a:p>
          <a:p>
            <a:pPr lvl="1"/>
            <a:r>
              <a:rPr lang="en-US" dirty="0" smtClean="0"/>
              <a:t>EEGs: [Responsible organization/individual], [Due date]</a:t>
            </a:r>
          </a:p>
          <a:p>
            <a:pPr lvl="1"/>
            <a:r>
              <a:rPr lang="en-US" dirty="0" smtClean="0"/>
              <a:t>[Scenario or MSEL]: [Responsible organization/ individual], [Due date]</a:t>
            </a:r>
          </a:p>
          <a:p>
            <a:pPr lvl="1"/>
            <a:r>
              <a:rPr lang="en-US" dirty="0" smtClean="0"/>
              <a:t>[Other documents]</a:t>
            </a:r>
          </a:p>
          <a:p>
            <a:r>
              <a:rPr lang="en-US" dirty="0" smtClean="0"/>
              <a:t>[Additional action items]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[Date]</a:t>
            </a:r>
          </a:p>
          <a:p>
            <a:r>
              <a:rPr lang="en-US" dirty="0" smtClean="0"/>
              <a:t>[Time]</a:t>
            </a:r>
          </a:p>
          <a:p>
            <a:r>
              <a:rPr lang="en-US" dirty="0" smtClean="0"/>
              <a:t>[Location]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[Name]</a:t>
            </a:r>
          </a:p>
          <a:p>
            <a:r>
              <a:rPr lang="en-US" dirty="0" smtClean="0"/>
              <a:t>[Title (e.g., Exercise Director or Lead Planner)]</a:t>
            </a:r>
          </a:p>
          <a:p>
            <a:r>
              <a:rPr lang="en-US" dirty="0" smtClean="0"/>
              <a:t>[Organization]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and emergency information</a:t>
            </a:r>
          </a:p>
          <a:p>
            <a:r>
              <a:rPr lang="en-US" dirty="0" smtClean="0"/>
              <a:t>Restrooms</a:t>
            </a:r>
          </a:p>
          <a:p>
            <a:r>
              <a:rPr lang="en-US" dirty="0" smtClean="0"/>
              <a:t>Cell phone etiquette</a:t>
            </a:r>
          </a:p>
          <a:p>
            <a:r>
              <a:rPr lang="en-US" dirty="0" smtClean="0"/>
              <a:t>Breaks and lunch</a:t>
            </a:r>
          </a:p>
          <a:p>
            <a:r>
              <a:rPr lang="en-US" dirty="0" smtClean="0"/>
              <a:t>Microphones (if applicable)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Trusted agents are the individuals on the Exercise Planning Team(s) who are trusted not to reveal exercise and scenario details to players or third parties before exercise conduct.</a:t>
            </a:r>
          </a:p>
          <a:p>
            <a:r>
              <a:rPr lang="en-US" dirty="0" smtClean="0">
                <a:cs typeface="Arial" charset="0"/>
              </a:rPr>
              <a:t>Trusted agents also develop pre-exercise materials, conduct exercise briefings, and support training sessions.</a:t>
            </a:r>
          </a:p>
          <a:p>
            <a:r>
              <a:rPr lang="en-US" dirty="0" smtClean="0">
                <a:cs typeface="Arial" charset="0"/>
              </a:rPr>
              <a:t>Information in this document is intended for the exclusive use of the exercise planners and is not to be released to the public or other personnel who do not have a valid need-to-know without prior approval from an authorized sponsor organization representative. </a:t>
            </a:r>
          </a:p>
          <a:p>
            <a:r>
              <a:rPr lang="en-US" dirty="0" smtClean="0">
                <a:cs typeface="Arial" charset="0"/>
              </a:rPr>
              <a:t>This document is not releasable to any public website.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[Time] Welcome and introductions</a:t>
            </a:r>
          </a:p>
          <a:p>
            <a:r>
              <a:rPr lang="en-US" dirty="0" smtClean="0"/>
              <a:t>[Time] Planning updates</a:t>
            </a:r>
          </a:p>
          <a:p>
            <a:r>
              <a:rPr lang="en-US" dirty="0" smtClean="0"/>
              <a:t>[Time] Exercise design</a:t>
            </a:r>
          </a:p>
          <a:p>
            <a:r>
              <a:rPr lang="en-US" dirty="0" smtClean="0"/>
              <a:t>[Time] Exercise development</a:t>
            </a:r>
          </a:p>
          <a:p>
            <a:r>
              <a:rPr lang="en-US" dirty="0" smtClean="0"/>
              <a:t>[Time] Action items and next steps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planning updates</a:t>
            </a:r>
          </a:p>
          <a:p>
            <a:r>
              <a:rPr lang="en-US" dirty="0" smtClean="0"/>
              <a:t>Further develop exercise design elements</a:t>
            </a:r>
          </a:p>
          <a:p>
            <a:r>
              <a:rPr lang="en-US" dirty="0" smtClean="0"/>
              <a:t>Review and update exercise development items</a:t>
            </a:r>
          </a:p>
          <a:p>
            <a:r>
              <a:rPr lang="en-US" dirty="0" smtClean="0"/>
              <a:t>Address outstanding issues</a:t>
            </a:r>
          </a:p>
          <a:p>
            <a:r>
              <a:rPr lang="en-US" dirty="0" smtClean="0"/>
              <a:t>Discuss next steps and assign tasks</a:t>
            </a:r>
          </a:p>
          <a:p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[Outcomes of the Initial Planning Meeting]</a:t>
            </a:r>
          </a:p>
          <a:p>
            <a:r>
              <a:rPr lang="en-US" dirty="0" smtClean="0"/>
              <a:t>[Additional updates]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6B2E7EE699DF4A88F7AA33AA0679D7" ma:contentTypeVersion="2" ma:contentTypeDescription="Create a new document." ma:contentTypeScope="" ma:versionID="febad74f25421f8f43bb9be8aa7fc87b">
  <xsd:schema xmlns:xsd="http://www.w3.org/2001/XMLSchema" xmlns:xs="http://www.w3.org/2001/XMLSchema" xmlns:p="http://schemas.microsoft.com/office/2006/metadata/properties" xmlns:ns1="http://schemas.microsoft.com/sharepoint/v3" xmlns:ns2="39c600fb-1188-42ac-9a2c-4ad56e0a4ab6" targetNamespace="http://schemas.microsoft.com/office/2006/metadata/properties" ma:root="true" ma:fieldsID="a6e6da92b10a80d3b62609a7ef1c71b6" ns1:_="" ns2:_="">
    <xsd:import namespace="http://schemas.microsoft.com/sharepoint/v3"/>
    <xsd:import namespace="39c600fb-1188-42ac-9a2c-4ad56e0a4ab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c600fb-1188-42ac-9a2c-4ad56e0a4ab6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internalName="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6 State TEPW Documents"/>
                    <xsd:enumeration value="Earthquake Injects"/>
                    <xsd:enumeration value="Exercise Conduct"/>
                    <xsd:enumeration value="Exercise Design and Development"/>
                    <xsd:enumeration value="Exercise Evaluation"/>
                    <xsd:enumeration value="Exercise Evaluation Guides (EEGs)"/>
                    <xsd:enumeration value="Exercise Program Management"/>
                    <xsd:enumeration value="Improvement Planning"/>
                    <xsd:enumeration value="Sample Exercises"/>
                    <xsd:enumeration value="Mitigation"/>
                    <xsd:enumeration value="Prevention"/>
                    <xsd:enumeration value="Protection"/>
                    <xsd:enumeration value="Recovery"/>
                    <xsd:enumeration value="Response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ategory xmlns="39c600fb-1188-42ac-9a2c-4ad56e0a4ab6">
      <Value>Exercise Design and Development</Value>
    </Categor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07E62B-D082-49B4-9853-F2F7D6B623CA}"/>
</file>

<file path=customXml/itemProps2.xml><?xml version="1.0" encoding="utf-8"?>
<ds:datastoreItem xmlns:ds="http://schemas.openxmlformats.org/officeDocument/2006/customXml" ds:itemID="{E2EF04F5-FCDE-4F99-890F-B21CC31DEF51}"/>
</file>

<file path=customXml/itemProps3.xml><?xml version="1.0" encoding="utf-8"?>
<ds:datastoreItem xmlns:ds="http://schemas.openxmlformats.org/officeDocument/2006/customXml" ds:itemID="{84A91C10-3F88-408D-B8DB-BC71844529E9}"/>
</file>

<file path=docProps/app.xml><?xml version="1.0" encoding="utf-8"?>
<Properties xmlns="http://schemas.openxmlformats.org/officeDocument/2006/extended-properties" xmlns:vt="http://schemas.openxmlformats.org/officeDocument/2006/docPropsVTypes">
  <TotalTime>3420</TotalTime>
  <Words>1705</Words>
  <Application>Microsoft Office PowerPoint</Application>
  <PresentationFormat>On-screen Show (4:3)</PresentationFormat>
  <Paragraphs>232</Paragraphs>
  <Slides>27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Directions for this Template</vt:lpstr>
      <vt:lpstr>Exercise Name</vt:lpstr>
      <vt:lpstr>Welcome</vt:lpstr>
      <vt:lpstr>Administrative Remarks</vt:lpstr>
      <vt:lpstr>Introductions</vt:lpstr>
      <vt:lpstr>Trusted Agents</vt:lpstr>
      <vt:lpstr>Agenda</vt:lpstr>
      <vt:lpstr>Meeting Objectives</vt:lpstr>
      <vt:lpstr>Planning Updates</vt:lpstr>
      <vt:lpstr>Exercise Design Discussion Points</vt:lpstr>
      <vt:lpstr>Objectives and Core Capabilities</vt:lpstr>
      <vt:lpstr>Plans, Policies, and Procedures</vt:lpstr>
      <vt:lpstr>Scenario</vt:lpstr>
      <vt:lpstr>Scenario Timeline</vt:lpstr>
      <vt:lpstr>MSEL [As needed] </vt:lpstr>
      <vt:lpstr>MSEL Development Session [as needed]</vt:lpstr>
      <vt:lpstr>Exercise Participants</vt:lpstr>
      <vt:lpstr>Draft Exercise Documentation</vt:lpstr>
      <vt:lpstr>Local Issues and Concerns</vt:lpstr>
      <vt:lpstr>Exercise Development Discussion Points </vt:lpstr>
      <vt:lpstr>Exercise Logistics</vt:lpstr>
      <vt:lpstr>Exercise Schedule</vt:lpstr>
      <vt:lpstr>Exercise Staffing</vt:lpstr>
      <vt:lpstr>Exercise Planning Timeline</vt:lpstr>
      <vt:lpstr>Outstanding Issues </vt:lpstr>
      <vt:lpstr>Action Items</vt:lpstr>
      <vt:lpstr>Next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Planning Meeting Presentation Template</dc:title>
  <dc:creator>HSEEP Support Team</dc:creator>
  <cp:keywords>HSEEP, Template, Midterm Planning Meeting, MPM, Design and Development</cp:keywords>
  <cp:lastModifiedBy>lbeury</cp:lastModifiedBy>
  <cp:revision>122</cp:revision>
  <dcterms:created xsi:type="dcterms:W3CDTF">2013-02-05T19:24:59Z</dcterms:created>
  <dcterms:modified xsi:type="dcterms:W3CDTF">2013-03-28T19:30:54Z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0x010100A06B2E7EE699DF4A88F7AA33AA0679D7</vt:lpwstr>
  </property>
  <property fmtid="{D5CDD505-2E9C-101B-9397-08002B2CF9AE}" pid="3" name="Order">
    <vt:r8>2000</vt:r8>
  </property>
</Properties>
</file>