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7" r:id="rId2"/>
    <p:sldId id="289" r:id="rId3"/>
    <p:sldId id="290" r:id="rId4"/>
    <p:sldId id="294" r:id="rId5"/>
    <p:sldId id="361" r:id="rId6"/>
    <p:sldId id="362" r:id="rId7"/>
    <p:sldId id="363" r:id="rId8"/>
    <p:sldId id="372" r:id="rId9"/>
    <p:sldId id="373" r:id="rId10"/>
    <p:sldId id="376" r:id="rId11"/>
    <p:sldId id="392" r:id="rId12"/>
    <p:sldId id="374"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47" r:id="rId29"/>
    <p:sldId id="322" r:id="rId30"/>
    <p:sldId id="350" r:id="rId31"/>
    <p:sldId id="27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434" autoAdjust="0"/>
  </p:normalViewPr>
  <p:slideViewPr>
    <p:cSldViewPr>
      <p:cViewPr varScale="1">
        <p:scale>
          <a:sx n="70" d="100"/>
          <a:sy n="70" d="100"/>
        </p:scale>
        <p:origin x="1284"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46"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D71DCFD-1C4B-47C2-AF6E-526F395898C2}"/>
              </a:ext>
            </a:extLst>
          </p:cNvPr>
          <p:cNvSpPr>
            <a:spLocks noGrp="1"/>
          </p:cNvSpPr>
          <p:nvPr>
            <p:ph type="hdr" sz="quarter"/>
          </p:nvPr>
        </p:nvSpPr>
        <p:spPr>
          <a:xfrm>
            <a:off x="0" y="2"/>
            <a:ext cx="2971800" cy="458787"/>
          </a:xfrm>
          <a:prstGeom prst="rect">
            <a:avLst/>
          </a:prstGeom>
        </p:spPr>
        <p:txBody>
          <a:bodyPr vert="horz" lIns="90555" tIns="45277" rIns="90555" bIns="45277"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69EA753D-3B0A-493C-9E05-3CF5111EBED7}"/>
              </a:ext>
            </a:extLst>
          </p:cNvPr>
          <p:cNvSpPr>
            <a:spLocks noGrp="1"/>
          </p:cNvSpPr>
          <p:nvPr>
            <p:ph type="dt" sz="quarter" idx="1"/>
          </p:nvPr>
        </p:nvSpPr>
        <p:spPr>
          <a:xfrm>
            <a:off x="3884615" y="2"/>
            <a:ext cx="2971800" cy="458787"/>
          </a:xfrm>
          <a:prstGeom prst="rect">
            <a:avLst/>
          </a:prstGeom>
        </p:spPr>
        <p:txBody>
          <a:bodyPr vert="horz" lIns="90555" tIns="45277" rIns="90555" bIns="45277" rtlCol="0"/>
          <a:lstStyle>
            <a:lvl1pPr algn="r">
              <a:defRPr sz="1200"/>
            </a:lvl1pPr>
          </a:lstStyle>
          <a:p>
            <a:fld id="{FD804AE4-A0D5-4C6B-9553-DD227691B509}" type="datetimeFigureOut">
              <a:rPr lang="en-US" smtClean="0"/>
              <a:t>3/18/2019</a:t>
            </a:fld>
            <a:endParaRPr lang="en-US" dirty="0"/>
          </a:p>
        </p:txBody>
      </p:sp>
      <p:sp>
        <p:nvSpPr>
          <p:cNvPr id="4" name="Footer Placeholder 3">
            <a:extLst>
              <a:ext uri="{FF2B5EF4-FFF2-40B4-BE49-F238E27FC236}">
                <a16:creationId xmlns:a16="http://schemas.microsoft.com/office/drawing/2014/main" xmlns="" id="{28A4B3DB-F3D8-4EE2-9265-179D5A72AA86}"/>
              </a:ext>
            </a:extLst>
          </p:cNvPr>
          <p:cNvSpPr>
            <a:spLocks noGrp="1"/>
          </p:cNvSpPr>
          <p:nvPr>
            <p:ph type="ftr" sz="quarter" idx="2"/>
          </p:nvPr>
        </p:nvSpPr>
        <p:spPr>
          <a:xfrm>
            <a:off x="0" y="8685215"/>
            <a:ext cx="2971800" cy="458786"/>
          </a:xfrm>
          <a:prstGeom prst="rect">
            <a:avLst/>
          </a:prstGeom>
        </p:spPr>
        <p:txBody>
          <a:bodyPr vert="horz" lIns="90555" tIns="45277" rIns="90555" bIns="4527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EA56234D-6575-46F6-861C-AB2EA78638C4}"/>
              </a:ext>
            </a:extLst>
          </p:cNvPr>
          <p:cNvSpPr>
            <a:spLocks noGrp="1"/>
          </p:cNvSpPr>
          <p:nvPr>
            <p:ph type="sldNum" sz="quarter" idx="3"/>
          </p:nvPr>
        </p:nvSpPr>
        <p:spPr>
          <a:xfrm>
            <a:off x="3884615" y="8685215"/>
            <a:ext cx="2971800" cy="458786"/>
          </a:xfrm>
          <a:prstGeom prst="rect">
            <a:avLst/>
          </a:prstGeom>
        </p:spPr>
        <p:txBody>
          <a:bodyPr vert="horz" lIns="90555" tIns="45277" rIns="90555" bIns="45277" rtlCol="0" anchor="b"/>
          <a:lstStyle>
            <a:lvl1pPr algn="r">
              <a:defRPr sz="1200"/>
            </a:lvl1pPr>
          </a:lstStyle>
          <a:p>
            <a:fld id="{BC0AF4CE-908F-4DAD-BE60-53111294CC8C}" type="slidenum">
              <a:rPr lang="en-US" smtClean="0"/>
              <a:t>‹#›</a:t>
            </a:fld>
            <a:endParaRPr lang="en-US" dirty="0"/>
          </a:p>
        </p:txBody>
      </p:sp>
    </p:spTree>
    <p:extLst>
      <p:ext uri="{BB962C8B-B14F-4D97-AF65-F5344CB8AC3E}">
        <p14:creationId xmlns:p14="http://schemas.microsoft.com/office/powerpoint/2010/main" val="3678255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0555" tIns="45277" rIns="90555" bIns="45277" rtlCol="0"/>
          <a:lstStyle>
            <a:lvl1pPr algn="l">
              <a:defRPr sz="1200"/>
            </a:lvl1pPr>
          </a:lstStyle>
          <a:p>
            <a:endParaRPr lang="en-US" dirty="0"/>
          </a:p>
        </p:txBody>
      </p:sp>
      <p:sp>
        <p:nvSpPr>
          <p:cNvPr id="3" name="Date Placeholder 2"/>
          <p:cNvSpPr>
            <a:spLocks noGrp="1"/>
          </p:cNvSpPr>
          <p:nvPr>
            <p:ph type="dt" idx="1"/>
          </p:nvPr>
        </p:nvSpPr>
        <p:spPr>
          <a:xfrm>
            <a:off x="3884615" y="0"/>
            <a:ext cx="2971800" cy="457200"/>
          </a:xfrm>
          <a:prstGeom prst="rect">
            <a:avLst/>
          </a:prstGeom>
        </p:spPr>
        <p:txBody>
          <a:bodyPr vert="horz" lIns="90555" tIns="45277" rIns="90555" bIns="45277" rtlCol="0"/>
          <a:lstStyle>
            <a:lvl1pPr algn="r">
              <a:defRPr sz="1200"/>
            </a:lvl1pPr>
          </a:lstStyle>
          <a:p>
            <a:fld id="{CF887794-57CD-4183-A19C-EEF3BEAEDD4D}" type="datetimeFigureOut">
              <a:rPr lang="en-US" smtClean="0"/>
              <a:t>3/18/2019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0555" tIns="45277" rIns="90555" bIns="45277" rtlCol="0" anchor="ctr"/>
          <a:lstStyle/>
          <a:p>
            <a:endParaRPr lang="en-US" dirty="0"/>
          </a:p>
        </p:txBody>
      </p:sp>
      <p:sp>
        <p:nvSpPr>
          <p:cNvPr id="5" name="Notes Placeholder 4"/>
          <p:cNvSpPr>
            <a:spLocks noGrp="1"/>
          </p:cNvSpPr>
          <p:nvPr>
            <p:ph type="body" sz="quarter" idx="3"/>
          </p:nvPr>
        </p:nvSpPr>
        <p:spPr>
          <a:xfrm>
            <a:off x="685800" y="4343402"/>
            <a:ext cx="5486400" cy="4114800"/>
          </a:xfrm>
          <a:prstGeom prst="rect">
            <a:avLst/>
          </a:prstGeom>
        </p:spPr>
        <p:txBody>
          <a:bodyPr vert="horz" lIns="90555" tIns="45277" rIns="90555" bIns="452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2971800" cy="457200"/>
          </a:xfrm>
          <a:prstGeom prst="rect">
            <a:avLst/>
          </a:prstGeom>
        </p:spPr>
        <p:txBody>
          <a:bodyPr vert="horz" lIns="90555" tIns="45277" rIns="90555" bIns="452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5" y="8685214"/>
            <a:ext cx="2971800" cy="457200"/>
          </a:xfrm>
          <a:prstGeom prst="rect">
            <a:avLst/>
          </a:prstGeom>
        </p:spPr>
        <p:txBody>
          <a:bodyPr vert="horz" lIns="90555" tIns="45277" rIns="90555" bIns="45277" rtlCol="0" anchor="b"/>
          <a:lstStyle>
            <a:lvl1pPr algn="r">
              <a:defRPr sz="1200"/>
            </a:lvl1pPr>
          </a:lstStyle>
          <a:p>
            <a:fld id="{9C685DB5-A612-4745-84C0-C0CD4C48E112}" type="slidenum">
              <a:rPr lang="en-US" smtClean="0"/>
              <a:t>‹#›</a:t>
            </a:fld>
            <a:endParaRPr lang="en-US" dirty="0"/>
          </a:p>
        </p:txBody>
      </p:sp>
    </p:spTree>
    <p:extLst>
      <p:ext uri="{BB962C8B-B14F-4D97-AF65-F5344CB8AC3E}">
        <p14:creationId xmlns:p14="http://schemas.microsoft.com/office/powerpoint/2010/main" val="4260665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z="1800" dirty="0">
              <a:latin typeface="Calibri" charset="0"/>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37588" indent="-283688" eaLnBrk="0" hangingPunct="0">
              <a:defRPr>
                <a:solidFill>
                  <a:schemeClr val="tx1"/>
                </a:solidFill>
                <a:latin typeface="Arial" charset="0"/>
                <a:ea typeface="Arial" charset="0"/>
                <a:cs typeface="Arial" charset="0"/>
              </a:defRPr>
            </a:lvl2pPr>
            <a:lvl3pPr marL="1134750" indent="-226948" eaLnBrk="0" hangingPunct="0">
              <a:defRPr>
                <a:solidFill>
                  <a:schemeClr val="tx1"/>
                </a:solidFill>
                <a:latin typeface="Arial" charset="0"/>
                <a:ea typeface="Arial" charset="0"/>
                <a:cs typeface="Arial" charset="0"/>
              </a:defRPr>
            </a:lvl3pPr>
            <a:lvl4pPr marL="1588650" indent="-226948" eaLnBrk="0" hangingPunct="0">
              <a:defRPr>
                <a:solidFill>
                  <a:schemeClr val="tx1"/>
                </a:solidFill>
                <a:latin typeface="Arial" charset="0"/>
                <a:ea typeface="Arial" charset="0"/>
                <a:cs typeface="Arial" charset="0"/>
              </a:defRPr>
            </a:lvl4pPr>
            <a:lvl5pPr marL="2042550" indent="-226948" eaLnBrk="0" hangingPunct="0">
              <a:defRPr>
                <a:solidFill>
                  <a:schemeClr val="tx1"/>
                </a:solidFill>
                <a:latin typeface="Arial" charset="0"/>
                <a:ea typeface="Arial" charset="0"/>
                <a:cs typeface="Arial" charset="0"/>
              </a:defRPr>
            </a:lvl5pPr>
            <a:lvl6pPr marL="2496449" indent="-226948" eaLnBrk="0" fontAlgn="base" hangingPunct="0">
              <a:spcBef>
                <a:spcPct val="0"/>
              </a:spcBef>
              <a:spcAft>
                <a:spcPct val="0"/>
              </a:spcAft>
              <a:defRPr>
                <a:solidFill>
                  <a:schemeClr val="tx1"/>
                </a:solidFill>
                <a:latin typeface="Arial" charset="0"/>
                <a:ea typeface="Arial" charset="0"/>
                <a:cs typeface="Arial" charset="0"/>
              </a:defRPr>
            </a:lvl6pPr>
            <a:lvl7pPr marL="2950350" indent="-226948" eaLnBrk="0" fontAlgn="base" hangingPunct="0">
              <a:spcBef>
                <a:spcPct val="0"/>
              </a:spcBef>
              <a:spcAft>
                <a:spcPct val="0"/>
              </a:spcAft>
              <a:defRPr>
                <a:solidFill>
                  <a:schemeClr val="tx1"/>
                </a:solidFill>
                <a:latin typeface="Arial" charset="0"/>
                <a:ea typeface="Arial" charset="0"/>
                <a:cs typeface="Arial" charset="0"/>
              </a:defRPr>
            </a:lvl7pPr>
            <a:lvl8pPr marL="3404251" indent="-226948" eaLnBrk="0" fontAlgn="base" hangingPunct="0">
              <a:spcBef>
                <a:spcPct val="0"/>
              </a:spcBef>
              <a:spcAft>
                <a:spcPct val="0"/>
              </a:spcAft>
              <a:defRPr>
                <a:solidFill>
                  <a:schemeClr val="tx1"/>
                </a:solidFill>
                <a:latin typeface="Arial" charset="0"/>
                <a:ea typeface="Arial" charset="0"/>
                <a:cs typeface="Arial" charset="0"/>
              </a:defRPr>
            </a:lvl8pPr>
            <a:lvl9pPr marL="3858151" indent="-226948"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AAB3520-1EA2-704C-B2DB-F687BDC54196}" type="slidenum">
              <a:rPr lang="en-US"/>
              <a:pPr eaLnBrk="1" hangingPunct="1"/>
              <a:t>1</a:t>
            </a:fld>
            <a:endParaRPr lang="en-US" dirty="0"/>
          </a:p>
        </p:txBody>
      </p:sp>
    </p:spTree>
    <p:extLst>
      <p:ext uri="{BB962C8B-B14F-4D97-AF65-F5344CB8AC3E}">
        <p14:creationId xmlns:p14="http://schemas.microsoft.com/office/powerpoint/2010/main" val="127896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10</a:t>
            </a:fld>
            <a:endParaRPr lang="en-US" dirty="0"/>
          </a:p>
        </p:txBody>
      </p:sp>
    </p:spTree>
    <p:extLst>
      <p:ext uri="{BB962C8B-B14F-4D97-AF65-F5344CB8AC3E}">
        <p14:creationId xmlns:p14="http://schemas.microsoft.com/office/powerpoint/2010/main" val="2894888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11</a:t>
            </a:fld>
            <a:endParaRPr lang="en-US" dirty="0"/>
          </a:p>
        </p:txBody>
      </p:sp>
    </p:spTree>
    <p:extLst>
      <p:ext uri="{BB962C8B-B14F-4D97-AF65-F5344CB8AC3E}">
        <p14:creationId xmlns:p14="http://schemas.microsoft.com/office/powerpoint/2010/main" val="396176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12</a:t>
            </a:fld>
            <a:endParaRPr lang="en-US" dirty="0"/>
          </a:p>
        </p:txBody>
      </p:sp>
    </p:spTree>
    <p:extLst>
      <p:ext uri="{BB962C8B-B14F-4D97-AF65-F5344CB8AC3E}">
        <p14:creationId xmlns:p14="http://schemas.microsoft.com/office/powerpoint/2010/main" val="783434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13</a:t>
            </a:fld>
            <a:endParaRPr lang="en-US" dirty="0"/>
          </a:p>
        </p:txBody>
      </p:sp>
    </p:spTree>
    <p:extLst>
      <p:ext uri="{BB962C8B-B14F-4D97-AF65-F5344CB8AC3E}">
        <p14:creationId xmlns:p14="http://schemas.microsoft.com/office/powerpoint/2010/main" val="2247947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14</a:t>
            </a:fld>
            <a:endParaRPr lang="en-US" dirty="0"/>
          </a:p>
        </p:txBody>
      </p:sp>
    </p:spTree>
    <p:extLst>
      <p:ext uri="{BB962C8B-B14F-4D97-AF65-F5344CB8AC3E}">
        <p14:creationId xmlns:p14="http://schemas.microsoft.com/office/powerpoint/2010/main" val="1807655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15</a:t>
            </a:fld>
            <a:endParaRPr lang="en-US" dirty="0"/>
          </a:p>
        </p:txBody>
      </p:sp>
    </p:spTree>
    <p:extLst>
      <p:ext uri="{BB962C8B-B14F-4D97-AF65-F5344CB8AC3E}">
        <p14:creationId xmlns:p14="http://schemas.microsoft.com/office/powerpoint/2010/main" val="1795095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16</a:t>
            </a:fld>
            <a:endParaRPr lang="en-US" dirty="0"/>
          </a:p>
        </p:txBody>
      </p:sp>
    </p:spTree>
    <p:extLst>
      <p:ext uri="{BB962C8B-B14F-4D97-AF65-F5344CB8AC3E}">
        <p14:creationId xmlns:p14="http://schemas.microsoft.com/office/powerpoint/2010/main" val="707207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17</a:t>
            </a:fld>
            <a:endParaRPr lang="en-US" dirty="0"/>
          </a:p>
        </p:txBody>
      </p:sp>
    </p:spTree>
    <p:extLst>
      <p:ext uri="{BB962C8B-B14F-4D97-AF65-F5344CB8AC3E}">
        <p14:creationId xmlns:p14="http://schemas.microsoft.com/office/powerpoint/2010/main" val="3747088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18</a:t>
            </a:fld>
            <a:endParaRPr lang="en-US" dirty="0"/>
          </a:p>
        </p:txBody>
      </p:sp>
    </p:spTree>
    <p:extLst>
      <p:ext uri="{BB962C8B-B14F-4D97-AF65-F5344CB8AC3E}">
        <p14:creationId xmlns:p14="http://schemas.microsoft.com/office/powerpoint/2010/main" val="1090882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19</a:t>
            </a:fld>
            <a:endParaRPr lang="en-US" dirty="0"/>
          </a:p>
        </p:txBody>
      </p:sp>
    </p:spTree>
    <p:extLst>
      <p:ext uri="{BB962C8B-B14F-4D97-AF65-F5344CB8AC3E}">
        <p14:creationId xmlns:p14="http://schemas.microsoft.com/office/powerpoint/2010/main" val="346626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2</a:t>
            </a:fld>
            <a:endParaRPr lang="en-US" dirty="0"/>
          </a:p>
        </p:txBody>
      </p:sp>
    </p:spTree>
    <p:extLst>
      <p:ext uri="{BB962C8B-B14F-4D97-AF65-F5344CB8AC3E}">
        <p14:creationId xmlns:p14="http://schemas.microsoft.com/office/powerpoint/2010/main" val="32771938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20</a:t>
            </a:fld>
            <a:endParaRPr lang="en-US" dirty="0"/>
          </a:p>
        </p:txBody>
      </p:sp>
    </p:spTree>
    <p:extLst>
      <p:ext uri="{BB962C8B-B14F-4D97-AF65-F5344CB8AC3E}">
        <p14:creationId xmlns:p14="http://schemas.microsoft.com/office/powerpoint/2010/main" val="2984223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21</a:t>
            </a:fld>
            <a:endParaRPr lang="en-US" dirty="0"/>
          </a:p>
        </p:txBody>
      </p:sp>
    </p:spTree>
    <p:extLst>
      <p:ext uri="{BB962C8B-B14F-4D97-AF65-F5344CB8AC3E}">
        <p14:creationId xmlns:p14="http://schemas.microsoft.com/office/powerpoint/2010/main" val="35328735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22</a:t>
            </a:fld>
            <a:endParaRPr lang="en-US" dirty="0"/>
          </a:p>
        </p:txBody>
      </p:sp>
    </p:spTree>
    <p:extLst>
      <p:ext uri="{BB962C8B-B14F-4D97-AF65-F5344CB8AC3E}">
        <p14:creationId xmlns:p14="http://schemas.microsoft.com/office/powerpoint/2010/main" val="14210476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23</a:t>
            </a:fld>
            <a:endParaRPr lang="en-US" dirty="0"/>
          </a:p>
        </p:txBody>
      </p:sp>
    </p:spTree>
    <p:extLst>
      <p:ext uri="{BB962C8B-B14F-4D97-AF65-F5344CB8AC3E}">
        <p14:creationId xmlns:p14="http://schemas.microsoft.com/office/powerpoint/2010/main" val="14928165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24</a:t>
            </a:fld>
            <a:endParaRPr lang="en-US" dirty="0"/>
          </a:p>
        </p:txBody>
      </p:sp>
    </p:spTree>
    <p:extLst>
      <p:ext uri="{BB962C8B-B14F-4D97-AF65-F5344CB8AC3E}">
        <p14:creationId xmlns:p14="http://schemas.microsoft.com/office/powerpoint/2010/main" val="5193630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25</a:t>
            </a:fld>
            <a:endParaRPr lang="en-US" dirty="0"/>
          </a:p>
        </p:txBody>
      </p:sp>
    </p:spTree>
    <p:extLst>
      <p:ext uri="{BB962C8B-B14F-4D97-AF65-F5344CB8AC3E}">
        <p14:creationId xmlns:p14="http://schemas.microsoft.com/office/powerpoint/2010/main" val="41993425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26</a:t>
            </a:fld>
            <a:endParaRPr lang="en-US" dirty="0"/>
          </a:p>
        </p:txBody>
      </p:sp>
    </p:spTree>
    <p:extLst>
      <p:ext uri="{BB962C8B-B14F-4D97-AF65-F5344CB8AC3E}">
        <p14:creationId xmlns:p14="http://schemas.microsoft.com/office/powerpoint/2010/main" val="18732811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27</a:t>
            </a:fld>
            <a:endParaRPr lang="en-US" dirty="0"/>
          </a:p>
        </p:txBody>
      </p:sp>
    </p:spTree>
    <p:extLst>
      <p:ext uri="{BB962C8B-B14F-4D97-AF65-F5344CB8AC3E}">
        <p14:creationId xmlns:p14="http://schemas.microsoft.com/office/powerpoint/2010/main" val="30196442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28</a:t>
            </a:fld>
            <a:endParaRPr lang="en-US" dirty="0"/>
          </a:p>
        </p:txBody>
      </p:sp>
    </p:spTree>
    <p:extLst>
      <p:ext uri="{BB962C8B-B14F-4D97-AF65-F5344CB8AC3E}">
        <p14:creationId xmlns:p14="http://schemas.microsoft.com/office/powerpoint/2010/main" val="32528377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29</a:t>
            </a:fld>
            <a:endParaRPr lang="en-US" dirty="0"/>
          </a:p>
        </p:txBody>
      </p:sp>
    </p:spTree>
    <p:extLst>
      <p:ext uri="{BB962C8B-B14F-4D97-AF65-F5344CB8AC3E}">
        <p14:creationId xmlns:p14="http://schemas.microsoft.com/office/powerpoint/2010/main" val="1944616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3</a:t>
            </a:fld>
            <a:endParaRPr lang="en-US" dirty="0"/>
          </a:p>
        </p:txBody>
      </p:sp>
    </p:spTree>
    <p:extLst>
      <p:ext uri="{BB962C8B-B14F-4D97-AF65-F5344CB8AC3E}">
        <p14:creationId xmlns:p14="http://schemas.microsoft.com/office/powerpoint/2010/main" val="16859796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30</a:t>
            </a:fld>
            <a:endParaRPr lang="en-US" dirty="0"/>
          </a:p>
        </p:txBody>
      </p:sp>
    </p:spTree>
    <p:extLst>
      <p:ext uri="{BB962C8B-B14F-4D97-AF65-F5344CB8AC3E}">
        <p14:creationId xmlns:p14="http://schemas.microsoft.com/office/powerpoint/2010/main" val="4163635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4</a:t>
            </a:fld>
            <a:endParaRPr lang="en-US" dirty="0"/>
          </a:p>
        </p:txBody>
      </p:sp>
    </p:spTree>
    <p:extLst>
      <p:ext uri="{BB962C8B-B14F-4D97-AF65-F5344CB8AC3E}">
        <p14:creationId xmlns:p14="http://schemas.microsoft.com/office/powerpoint/2010/main" val="179767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5</a:t>
            </a:fld>
            <a:endParaRPr lang="en-US" dirty="0"/>
          </a:p>
        </p:txBody>
      </p:sp>
    </p:spTree>
    <p:extLst>
      <p:ext uri="{BB962C8B-B14F-4D97-AF65-F5344CB8AC3E}">
        <p14:creationId xmlns:p14="http://schemas.microsoft.com/office/powerpoint/2010/main" val="3429555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6</a:t>
            </a:fld>
            <a:endParaRPr lang="en-US" dirty="0"/>
          </a:p>
        </p:txBody>
      </p:sp>
    </p:spTree>
    <p:extLst>
      <p:ext uri="{BB962C8B-B14F-4D97-AF65-F5344CB8AC3E}">
        <p14:creationId xmlns:p14="http://schemas.microsoft.com/office/powerpoint/2010/main" val="978007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7</a:t>
            </a:fld>
            <a:endParaRPr lang="en-US" dirty="0"/>
          </a:p>
        </p:txBody>
      </p:sp>
    </p:spTree>
    <p:extLst>
      <p:ext uri="{BB962C8B-B14F-4D97-AF65-F5344CB8AC3E}">
        <p14:creationId xmlns:p14="http://schemas.microsoft.com/office/powerpoint/2010/main" val="1318883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8</a:t>
            </a:fld>
            <a:endParaRPr lang="en-US" dirty="0"/>
          </a:p>
        </p:txBody>
      </p:sp>
    </p:spTree>
    <p:extLst>
      <p:ext uri="{BB962C8B-B14F-4D97-AF65-F5344CB8AC3E}">
        <p14:creationId xmlns:p14="http://schemas.microsoft.com/office/powerpoint/2010/main" val="84645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85DB5-A612-4745-84C0-C0CD4C48E112}" type="slidenum">
              <a:rPr lang="en-US" smtClean="0"/>
              <a:t>9</a:t>
            </a:fld>
            <a:endParaRPr lang="en-US" dirty="0"/>
          </a:p>
        </p:txBody>
      </p:sp>
    </p:spTree>
    <p:extLst>
      <p:ext uri="{BB962C8B-B14F-4D97-AF65-F5344CB8AC3E}">
        <p14:creationId xmlns:p14="http://schemas.microsoft.com/office/powerpoint/2010/main" val="3758897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4527F6-AF3F-4BF6-9CD8-4A4E26822977}" type="datetime1">
              <a:rPr lang="en-US" smtClean="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23AEEA-62B9-4C42-A26E-3D36DC1AD245}" type="slidenum">
              <a:rPr lang="en-US" smtClean="0"/>
              <a:t>‹#›</a:t>
            </a:fld>
            <a:endParaRPr lang="en-US" dirty="0"/>
          </a:p>
        </p:txBody>
      </p:sp>
    </p:spTree>
    <p:extLst>
      <p:ext uri="{BB962C8B-B14F-4D97-AF65-F5344CB8AC3E}">
        <p14:creationId xmlns:p14="http://schemas.microsoft.com/office/powerpoint/2010/main" val="3048869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49CFFF-5FE8-4274-AD1F-7CB87B1DD64F}" type="datetime1">
              <a:rPr lang="en-US" smtClean="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23AEEA-62B9-4C42-A26E-3D36DC1AD245}" type="slidenum">
              <a:rPr lang="en-US" smtClean="0"/>
              <a:t>‹#›</a:t>
            </a:fld>
            <a:endParaRPr lang="en-US" dirty="0"/>
          </a:p>
        </p:txBody>
      </p:sp>
    </p:spTree>
    <p:extLst>
      <p:ext uri="{BB962C8B-B14F-4D97-AF65-F5344CB8AC3E}">
        <p14:creationId xmlns:p14="http://schemas.microsoft.com/office/powerpoint/2010/main" val="214237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2752A-7256-4CBA-9C8F-75162291FF5D}" type="datetime1">
              <a:rPr lang="en-US" smtClean="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23AEEA-62B9-4C42-A26E-3D36DC1AD245}" type="slidenum">
              <a:rPr lang="en-US" smtClean="0"/>
              <a:t>‹#›</a:t>
            </a:fld>
            <a:endParaRPr lang="en-US" dirty="0"/>
          </a:p>
        </p:txBody>
      </p:sp>
    </p:spTree>
    <p:extLst>
      <p:ext uri="{BB962C8B-B14F-4D97-AF65-F5344CB8AC3E}">
        <p14:creationId xmlns:p14="http://schemas.microsoft.com/office/powerpoint/2010/main" val="76525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27A16-55B9-4EAF-93B1-E407190EAE74}" type="datetime1">
              <a:rPr lang="en-US" smtClean="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23AEEA-62B9-4C42-A26E-3D36DC1AD245}" type="slidenum">
              <a:rPr lang="en-US" smtClean="0"/>
              <a:t>‹#›</a:t>
            </a:fld>
            <a:endParaRPr lang="en-US" dirty="0"/>
          </a:p>
        </p:txBody>
      </p:sp>
    </p:spTree>
    <p:extLst>
      <p:ext uri="{BB962C8B-B14F-4D97-AF65-F5344CB8AC3E}">
        <p14:creationId xmlns:p14="http://schemas.microsoft.com/office/powerpoint/2010/main" val="277921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C66F0-C4EA-453C-AFAB-A8D73723CA42}" type="datetime1">
              <a:rPr lang="en-US" smtClean="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23AEEA-62B9-4C42-A26E-3D36DC1AD245}" type="slidenum">
              <a:rPr lang="en-US" smtClean="0"/>
              <a:t>‹#›</a:t>
            </a:fld>
            <a:endParaRPr lang="en-US" dirty="0"/>
          </a:p>
        </p:txBody>
      </p:sp>
    </p:spTree>
    <p:extLst>
      <p:ext uri="{BB962C8B-B14F-4D97-AF65-F5344CB8AC3E}">
        <p14:creationId xmlns:p14="http://schemas.microsoft.com/office/powerpoint/2010/main" val="78519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23900B-0470-4A67-9019-52F437DBC5B8}" type="datetime1">
              <a:rPr lang="en-US" smtClean="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23AEEA-62B9-4C42-A26E-3D36DC1AD245}" type="slidenum">
              <a:rPr lang="en-US" smtClean="0"/>
              <a:t>‹#›</a:t>
            </a:fld>
            <a:endParaRPr lang="en-US" dirty="0"/>
          </a:p>
        </p:txBody>
      </p:sp>
    </p:spTree>
    <p:extLst>
      <p:ext uri="{BB962C8B-B14F-4D97-AF65-F5344CB8AC3E}">
        <p14:creationId xmlns:p14="http://schemas.microsoft.com/office/powerpoint/2010/main" val="228294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8335AC-4EAC-48ED-8817-E24519E9966C}" type="datetime1">
              <a:rPr lang="en-US" smtClean="0"/>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23AEEA-62B9-4C42-A26E-3D36DC1AD245}" type="slidenum">
              <a:rPr lang="en-US" smtClean="0"/>
              <a:t>‹#›</a:t>
            </a:fld>
            <a:endParaRPr lang="en-US" dirty="0"/>
          </a:p>
        </p:txBody>
      </p:sp>
    </p:spTree>
    <p:extLst>
      <p:ext uri="{BB962C8B-B14F-4D97-AF65-F5344CB8AC3E}">
        <p14:creationId xmlns:p14="http://schemas.microsoft.com/office/powerpoint/2010/main" val="4160834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A0B96E-F98A-48BD-A313-A53BB90DC938}" type="datetime1">
              <a:rPr lang="en-US" smtClean="0"/>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23AEEA-62B9-4C42-A26E-3D36DC1AD245}" type="slidenum">
              <a:rPr lang="en-US" smtClean="0"/>
              <a:t>‹#›</a:t>
            </a:fld>
            <a:endParaRPr lang="en-US" dirty="0"/>
          </a:p>
        </p:txBody>
      </p:sp>
    </p:spTree>
    <p:extLst>
      <p:ext uri="{BB962C8B-B14F-4D97-AF65-F5344CB8AC3E}">
        <p14:creationId xmlns:p14="http://schemas.microsoft.com/office/powerpoint/2010/main" val="2439163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08CA88-04C6-4E74-AB7F-A79A800CDAC1}" type="datetime1">
              <a:rPr lang="en-US" smtClean="0"/>
              <a:t>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23AEEA-62B9-4C42-A26E-3D36DC1AD245}" type="slidenum">
              <a:rPr lang="en-US" smtClean="0"/>
              <a:t>‹#›</a:t>
            </a:fld>
            <a:endParaRPr lang="en-US" dirty="0"/>
          </a:p>
        </p:txBody>
      </p:sp>
    </p:spTree>
    <p:extLst>
      <p:ext uri="{BB962C8B-B14F-4D97-AF65-F5344CB8AC3E}">
        <p14:creationId xmlns:p14="http://schemas.microsoft.com/office/powerpoint/2010/main" val="772150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609637-37D0-467F-B762-025332C23FE3}" type="datetime1">
              <a:rPr lang="en-US" smtClean="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23AEEA-62B9-4C42-A26E-3D36DC1AD245}" type="slidenum">
              <a:rPr lang="en-US" smtClean="0"/>
              <a:t>‹#›</a:t>
            </a:fld>
            <a:endParaRPr lang="en-US" dirty="0"/>
          </a:p>
        </p:txBody>
      </p:sp>
    </p:spTree>
    <p:extLst>
      <p:ext uri="{BB962C8B-B14F-4D97-AF65-F5344CB8AC3E}">
        <p14:creationId xmlns:p14="http://schemas.microsoft.com/office/powerpoint/2010/main" val="420502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296F71-6EE5-4E62-BA1E-984D34522FD0}" type="datetime1">
              <a:rPr lang="en-US" smtClean="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23AEEA-62B9-4C42-A26E-3D36DC1AD245}" type="slidenum">
              <a:rPr lang="en-US" smtClean="0"/>
              <a:t>‹#›</a:t>
            </a:fld>
            <a:endParaRPr lang="en-US" dirty="0"/>
          </a:p>
        </p:txBody>
      </p:sp>
    </p:spTree>
    <p:extLst>
      <p:ext uri="{BB962C8B-B14F-4D97-AF65-F5344CB8AC3E}">
        <p14:creationId xmlns:p14="http://schemas.microsoft.com/office/powerpoint/2010/main" val="253967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8A9C1-FA54-4FA4-9207-5A1D98A30702}" type="datetime1">
              <a:rPr lang="en-US" smtClean="0"/>
              <a:t>3/18/2019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3AEEA-62B9-4C42-A26E-3D36DC1AD245}" type="slidenum">
              <a:rPr lang="en-US" smtClean="0"/>
              <a:t>‹#›</a:t>
            </a:fld>
            <a:endParaRPr lang="en-US" dirty="0"/>
          </a:p>
        </p:txBody>
      </p:sp>
    </p:spTree>
    <p:extLst>
      <p:ext uri="{BB962C8B-B14F-4D97-AF65-F5344CB8AC3E}">
        <p14:creationId xmlns:p14="http://schemas.microsoft.com/office/powerpoint/2010/main" val="75382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tmp"/></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hyperlink" Target="https://kyem.ky.gov/programs/Pages/Planning.asp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robert.e.baldwin87.nfg@mail.mil" TargetMode="Externa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KYEM PPT Title slid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sp>
        <p:nvSpPr>
          <p:cNvPr id="2" name="TextBox 1"/>
          <p:cNvSpPr txBox="1"/>
          <p:nvPr/>
        </p:nvSpPr>
        <p:spPr>
          <a:xfrm>
            <a:off x="0" y="3962400"/>
            <a:ext cx="9144000" cy="1569660"/>
          </a:xfrm>
          <a:prstGeom prst="rect">
            <a:avLst/>
          </a:prstGeom>
          <a:noFill/>
        </p:spPr>
        <p:txBody>
          <a:bodyPr wrap="square" rtlCol="0">
            <a:spAutoFit/>
          </a:bodyPr>
          <a:lstStyle/>
          <a:p>
            <a:pPr algn="ctr"/>
            <a:r>
              <a:rPr lang="en-US" sz="5400" b="1" dirty="0" smtClean="0"/>
              <a:t>COOP Communications</a:t>
            </a:r>
          </a:p>
          <a:p>
            <a:pPr algn="ctr">
              <a:lnSpc>
                <a:spcPct val="150000"/>
              </a:lnSpc>
            </a:pPr>
            <a:r>
              <a:rPr lang="en-US" sz="2800" b="1" dirty="0" smtClean="0"/>
              <a:t>March 26, 2019</a:t>
            </a:r>
            <a:endParaRPr lang="en-US" sz="2800" b="1" dirty="0"/>
          </a:p>
        </p:txBody>
      </p:sp>
      <p:sp>
        <p:nvSpPr>
          <p:cNvPr id="3" name="Slide Number Placeholder 2"/>
          <p:cNvSpPr>
            <a:spLocks noGrp="1"/>
          </p:cNvSpPr>
          <p:nvPr>
            <p:ph type="sldNum" sz="quarter" idx="12"/>
          </p:nvPr>
        </p:nvSpPr>
        <p:spPr/>
        <p:txBody>
          <a:bodyPr/>
          <a:lstStyle/>
          <a:p>
            <a:fld id="{2923AEEA-62B9-4C42-A26E-3D36DC1AD245}" type="slidenum">
              <a:rPr lang="en-US" smtClean="0"/>
              <a:t>1</a:t>
            </a:fld>
            <a:endParaRPr lang="en-US" dirty="0"/>
          </a:p>
        </p:txBody>
      </p:sp>
    </p:spTree>
    <p:extLst>
      <p:ext uri="{BB962C8B-B14F-4D97-AF65-F5344CB8AC3E}">
        <p14:creationId xmlns:p14="http://schemas.microsoft.com/office/powerpoint/2010/main" val="2233965966"/>
      </p:ext>
    </p:extLst>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1323439"/>
          </a:xfrm>
          <a:prstGeom prst="rect">
            <a:avLst/>
          </a:prstGeom>
        </p:spPr>
        <p:txBody>
          <a:bodyPr wrap="square">
            <a:spAutoFit/>
          </a:bodyPr>
          <a:lstStyle/>
          <a:p>
            <a:pPr lvl="0"/>
            <a:r>
              <a:rPr lang="en-US" sz="4000" b="1" dirty="0" smtClean="0"/>
              <a:t>Communications and Essential Functions: Technology (cont’d)</a:t>
            </a:r>
            <a:endParaRPr lang="en-US" sz="4000" b="1" dirty="0"/>
          </a:p>
        </p:txBody>
      </p:sp>
      <p:sp>
        <p:nvSpPr>
          <p:cNvPr id="3" name="TextBox 2"/>
          <p:cNvSpPr txBox="1"/>
          <p:nvPr/>
        </p:nvSpPr>
        <p:spPr>
          <a:xfrm>
            <a:off x="228600" y="2596246"/>
            <a:ext cx="8420100" cy="3416320"/>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400" b="1" dirty="0" smtClean="0">
                <a:solidFill>
                  <a:srgbClr val="FF0000"/>
                </a:solidFill>
              </a:rPr>
              <a:t>Identify alternate modes of communication:</a:t>
            </a:r>
          </a:p>
          <a:p>
            <a:pPr marL="800100" lvl="1" indent="-342900">
              <a:buFont typeface="Courier New" panose="02070309020205020404" pitchFamily="49" charset="0"/>
              <a:buChar char="o"/>
            </a:pPr>
            <a:r>
              <a:rPr lang="en-US" sz="2400" dirty="0" smtClean="0"/>
              <a:t>List alternate providers for communications systems</a:t>
            </a:r>
          </a:p>
          <a:p>
            <a:pPr marL="800100" lvl="1" indent="-342900">
              <a:buFont typeface="Courier New" panose="02070309020205020404" pitchFamily="49" charset="0"/>
              <a:buChar char="o"/>
            </a:pPr>
            <a:r>
              <a:rPr lang="en-US" sz="2400" dirty="0" smtClean="0"/>
              <a:t>List alternate modes of communications</a:t>
            </a:r>
          </a:p>
          <a:p>
            <a:pPr marL="800100" lvl="1" indent="-342900">
              <a:buFont typeface="Courier New" panose="02070309020205020404" pitchFamily="49" charset="0"/>
              <a:buChar char="o"/>
            </a:pPr>
            <a:endParaRPr lang="en-US" sz="2400" dirty="0"/>
          </a:p>
          <a:p>
            <a:pPr marL="342900" indent="-342900">
              <a:buClr>
                <a:schemeClr val="tx1"/>
              </a:buClr>
              <a:buFont typeface="Wingdings" panose="05000000000000000000" pitchFamily="2" charset="2"/>
              <a:buChar char="Ø"/>
            </a:pPr>
            <a:r>
              <a:rPr lang="en-US" sz="2400" b="1" dirty="0" smtClean="0">
                <a:solidFill>
                  <a:srgbClr val="FF0000"/>
                </a:solidFill>
              </a:rPr>
              <a:t>Alternative modes of communications include:</a:t>
            </a:r>
          </a:p>
          <a:p>
            <a:pPr marL="800100" lvl="1" indent="-342900">
              <a:buFont typeface="Courier New" panose="02070309020205020404" pitchFamily="49" charset="0"/>
              <a:buChar char="o"/>
            </a:pPr>
            <a:r>
              <a:rPr lang="en-US" sz="2400" dirty="0" smtClean="0"/>
              <a:t>Cell phones</a:t>
            </a:r>
          </a:p>
          <a:p>
            <a:pPr marL="800100" lvl="1" indent="-342900">
              <a:buFont typeface="Courier New" panose="02070309020205020404" pitchFamily="49" charset="0"/>
              <a:buChar char="o"/>
            </a:pPr>
            <a:r>
              <a:rPr lang="en-US" sz="2400" dirty="0" smtClean="0"/>
              <a:t>GETS (Government Emergency Telecommunications Service)</a:t>
            </a:r>
          </a:p>
          <a:p>
            <a:pPr marL="800100" lvl="1" indent="-342900">
              <a:buFont typeface="Courier New" panose="02070309020205020404" pitchFamily="49" charset="0"/>
              <a:buChar char="o"/>
            </a:pPr>
            <a:r>
              <a:rPr lang="en-US" sz="2400" dirty="0" smtClean="0"/>
              <a:t>Independent radio operators (HAM, CB, RACES)</a:t>
            </a:r>
          </a:p>
        </p:txBody>
      </p:sp>
      <p:sp>
        <p:nvSpPr>
          <p:cNvPr id="2" name="Slide Number Placeholder 1"/>
          <p:cNvSpPr>
            <a:spLocks noGrp="1"/>
          </p:cNvSpPr>
          <p:nvPr>
            <p:ph type="sldNum" sz="quarter" idx="12"/>
          </p:nvPr>
        </p:nvSpPr>
        <p:spPr/>
        <p:txBody>
          <a:bodyPr/>
          <a:lstStyle/>
          <a:p>
            <a:fld id="{2923AEEA-62B9-4C42-A26E-3D36DC1AD245}" type="slidenum">
              <a:rPr lang="en-US" smtClean="0"/>
              <a:t>10</a:t>
            </a:fld>
            <a:endParaRPr lang="en-US" dirty="0"/>
          </a:p>
        </p:txBody>
      </p:sp>
    </p:spTree>
    <p:extLst>
      <p:ext uri="{BB962C8B-B14F-4D97-AF65-F5344CB8AC3E}">
        <p14:creationId xmlns:p14="http://schemas.microsoft.com/office/powerpoint/2010/main" val="3194388370"/>
      </p:ext>
    </p:extLst>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707886"/>
          </a:xfrm>
          <a:prstGeom prst="rect">
            <a:avLst/>
          </a:prstGeom>
        </p:spPr>
        <p:txBody>
          <a:bodyPr wrap="square">
            <a:spAutoFit/>
          </a:bodyPr>
          <a:lstStyle/>
          <a:p>
            <a:pPr lvl="0"/>
            <a:r>
              <a:rPr lang="en-US" sz="4000" b="1" dirty="0" smtClean="0"/>
              <a:t>Communications and Essential Functions:</a:t>
            </a:r>
            <a:endParaRPr lang="en-US" sz="4000" b="1" dirty="0"/>
          </a:p>
        </p:txBody>
      </p:sp>
      <p:sp>
        <p:nvSpPr>
          <p:cNvPr id="2" name="Slide Number Placeholder 1"/>
          <p:cNvSpPr>
            <a:spLocks noGrp="1"/>
          </p:cNvSpPr>
          <p:nvPr>
            <p:ph type="sldNum" sz="quarter" idx="12"/>
          </p:nvPr>
        </p:nvSpPr>
        <p:spPr/>
        <p:txBody>
          <a:bodyPr/>
          <a:lstStyle/>
          <a:p>
            <a:fld id="{2923AEEA-62B9-4C42-A26E-3D36DC1AD245}" type="slidenum">
              <a:rPr lang="en-US" smtClean="0"/>
              <a:t>11</a:t>
            </a:fld>
            <a:endParaRPr lang="en-US" dirty="0"/>
          </a:p>
        </p:txBody>
      </p:sp>
      <p:pic>
        <p:nvPicPr>
          <p:cNvPr id="7" name="Picture 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1877181"/>
            <a:ext cx="8305800" cy="4448796"/>
          </a:xfrm>
          <a:prstGeom prst="rect">
            <a:avLst/>
          </a:prstGeom>
        </p:spPr>
      </p:pic>
    </p:spTree>
    <p:extLst>
      <p:ext uri="{BB962C8B-B14F-4D97-AF65-F5344CB8AC3E}">
        <p14:creationId xmlns:p14="http://schemas.microsoft.com/office/powerpoint/2010/main" val="2109474702"/>
      </p:ext>
    </p:extLst>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1323439"/>
          </a:xfrm>
          <a:prstGeom prst="rect">
            <a:avLst/>
          </a:prstGeom>
        </p:spPr>
        <p:txBody>
          <a:bodyPr wrap="square">
            <a:spAutoFit/>
          </a:bodyPr>
          <a:lstStyle/>
          <a:p>
            <a:pPr lvl="0"/>
            <a:r>
              <a:rPr lang="en-US" sz="4000" b="1" dirty="0" smtClean="0"/>
              <a:t>Communications and Essential Functions: Other Considerations</a:t>
            </a:r>
            <a:endParaRPr lang="en-US" sz="4000" b="1" dirty="0"/>
          </a:p>
        </p:txBody>
      </p:sp>
      <p:sp>
        <p:nvSpPr>
          <p:cNvPr id="3" name="TextBox 2"/>
          <p:cNvSpPr txBox="1"/>
          <p:nvPr/>
        </p:nvSpPr>
        <p:spPr>
          <a:xfrm>
            <a:off x="228600" y="2596246"/>
            <a:ext cx="8420100" cy="3416320"/>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400" b="1" dirty="0" smtClean="0">
                <a:solidFill>
                  <a:srgbClr val="FF0000"/>
                </a:solidFill>
              </a:rPr>
              <a:t>Signed agreements </a:t>
            </a:r>
            <a:r>
              <a:rPr lang="en-US" sz="2400" dirty="0" smtClean="0"/>
              <a:t>with other agencies and organizations that share facility</a:t>
            </a:r>
          </a:p>
          <a:p>
            <a:pPr marL="342900" indent="-342900">
              <a:buClr>
                <a:schemeClr val="tx1"/>
              </a:buClr>
              <a:buFont typeface="Wingdings" panose="05000000000000000000" pitchFamily="2" charset="2"/>
              <a:buChar char="Ø"/>
            </a:pPr>
            <a:r>
              <a:rPr lang="en-US" sz="2400" b="1" dirty="0" smtClean="0">
                <a:solidFill>
                  <a:srgbClr val="FF0000"/>
                </a:solidFill>
              </a:rPr>
              <a:t>Sufficient quantity </a:t>
            </a:r>
            <a:r>
              <a:rPr lang="en-US" sz="2400" dirty="0" smtClean="0"/>
              <a:t>of interoperable and available communications capabilities to meet agency’s responsibilities during emergency</a:t>
            </a:r>
          </a:p>
          <a:p>
            <a:pPr marL="342900" indent="-342900">
              <a:buFont typeface="Wingdings" panose="05000000000000000000" pitchFamily="2" charset="2"/>
              <a:buChar char="Ø"/>
            </a:pPr>
            <a:r>
              <a:rPr lang="en-US" sz="2400" dirty="0" smtClean="0"/>
              <a:t>Communications capabilities that support agency’s senior leadership while they are in transit</a:t>
            </a:r>
          </a:p>
          <a:p>
            <a:pPr marL="342900" indent="-342900">
              <a:buFont typeface="Wingdings" panose="05000000000000000000" pitchFamily="2" charset="2"/>
              <a:buChar char="Ø"/>
            </a:pPr>
            <a:r>
              <a:rPr lang="en-US" sz="2400" dirty="0" smtClean="0"/>
              <a:t>Identify programs and acquisition vehicles</a:t>
            </a:r>
          </a:p>
          <a:p>
            <a:pPr marL="342900" indent="-342900">
              <a:buClr>
                <a:schemeClr val="tx1"/>
              </a:buClr>
              <a:buFont typeface="Wingdings" panose="05000000000000000000" pitchFamily="2" charset="2"/>
              <a:buChar char="Ø"/>
            </a:pPr>
            <a:r>
              <a:rPr lang="en-US" sz="2400" b="1" dirty="0" smtClean="0">
                <a:solidFill>
                  <a:srgbClr val="FF0000"/>
                </a:solidFill>
              </a:rPr>
              <a:t>Annually review </a:t>
            </a:r>
            <a:r>
              <a:rPr lang="en-US" sz="2400" dirty="0" smtClean="0"/>
              <a:t>continuity communications</a:t>
            </a:r>
          </a:p>
        </p:txBody>
      </p:sp>
      <p:sp>
        <p:nvSpPr>
          <p:cNvPr id="2" name="Slide Number Placeholder 1"/>
          <p:cNvSpPr>
            <a:spLocks noGrp="1"/>
          </p:cNvSpPr>
          <p:nvPr>
            <p:ph type="sldNum" sz="quarter" idx="12"/>
          </p:nvPr>
        </p:nvSpPr>
        <p:spPr/>
        <p:txBody>
          <a:bodyPr/>
          <a:lstStyle/>
          <a:p>
            <a:fld id="{2923AEEA-62B9-4C42-A26E-3D36DC1AD245}" type="slidenum">
              <a:rPr lang="en-US" smtClean="0"/>
              <a:t>12</a:t>
            </a:fld>
            <a:endParaRPr lang="en-US" dirty="0"/>
          </a:p>
        </p:txBody>
      </p:sp>
    </p:spTree>
    <p:extLst>
      <p:ext uri="{BB962C8B-B14F-4D97-AF65-F5344CB8AC3E}">
        <p14:creationId xmlns:p14="http://schemas.microsoft.com/office/powerpoint/2010/main" val="2775640716"/>
      </p:ext>
    </p:extLst>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1323439"/>
          </a:xfrm>
          <a:prstGeom prst="rect">
            <a:avLst/>
          </a:prstGeom>
        </p:spPr>
        <p:txBody>
          <a:bodyPr wrap="square">
            <a:spAutoFit/>
          </a:bodyPr>
          <a:lstStyle/>
          <a:p>
            <a:pPr lvl="0"/>
            <a:r>
              <a:rPr lang="en-US" sz="4000" b="1" dirty="0" smtClean="0"/>
              <a:t>Communications and Essential Functions: Business Practices</a:t>
            </a:r>
            <a:endParaRPr lang="en-US" sz="4000" b="1" dirty="0"/>
          </a:p>
        </p:txBody>
      </p:sp>
      <p:sp>
        <p:nvSpPr>
          <p:cNvPr id="3" name="TextBox 2"/>
          <p:cNvSpPr txBox="1"/>
          <p:nvPr/>
        </p:nvSpPr>
        <p:spPr>
          <a:xfrm>
            <a:off x="228600" y="2596246"/>
            <a:ext cx="8420100" cy="3416320"/>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400" b="1" dirty="0" smtClean="0">
                <a:solidFill>
                  <a:srgbClr val="FF0000"/>
                </a:solidFill>
              </a:rPr>
              <a:t>Communication with Employees</a:t>
            </a:r>
          </a:p>
          <a:p>
            <a:pPr marL="800100" lvl="1" indent="-342900">
              <a:buFont typeface="Courier New" panose="02070309020205020404" pitchFamily="49" charset="0"/>
              <a:buChar char="o"/>
            </a:pPr>
            <a:r>
              <a:rPr lang="en-US" sz="2400" dirty="0" smtClean="0"/>
              <a:t>Provide employees with an emergency call-in phone number, website, or electronic message board</a:t>
            </a:r>
          </a:p>
          <a:p>
            <a:pPr marL="800100" lvl="1" indent="-342900">
              <a:buFont typeface="Courier New" panose="02070309020205020404" pitchFamily="49" charset="0"/>
              <a:buChar char="o"/>
            </a:pPr>
            <a:r>
              <a:rPr lang="en-US" sz="2400" dirty="0" smtClean="0"/>
              <a:t>Annually update written procedures for dismissal or closure</a:t>
            </a:r>
          </a:p>
          <a:p>
            <a:pPr marL="800100" lvl="1" indent="-342900">
              <a:buFont typeface="Courier New" panose="02070309020205020404" pitchFamily="49" charset="0"/>
              <a:buChar char="o"/>
            </a:pPr>
            <a:r>
              <a:rPr lang="en-US" sz="2400" dirty="0" smtClean="0"/>
              <a:t>Determine when employee’s formal or informal telework agreement may need to be amended</a:t>
            </a:r>
          </a:p>
          <a:p>
            <a:pPr marL="800100" lvl="1" indent="-342900">
              <a:buFont typeface="Courier New" panose="02070309020205020404" pitchFamily="49" charset="0"/>
              <a:buChar char="o"/>
            </a:pPr>
            <a:r>
              <a:rPr lang="en-US" sz="2400" dirty="0" smtClean="0"/>
              <a:t>Remember accessibility of individuals with special needs</a:t>
            </a:r>
          </a:p>
          <a:p>
            <a:pPr marL="800100" lvl="1" indent="-342900">
              <a:buFont typeface="Courier New" panose="02070309020205020404" pitchFamily="49" charset="0"/>
              <a:buChar char="o"/>
            </a:pPr>
            <a:r>
              <a:rPr lang="en-US" sz="2400" dirty="0" smtClean="0"/>
              <a:t>Agency managers may want to develop terms and procedures to announce operating status</a:t>
            </a:r>
          </a:p>
        </p:txBody>
      </p:sp>
      <p:sp>
        <p:nvSpPr>
          <p:cNvPr id="2" name="Slide Number Placeholder 1"/>
          <p:cNvSpPr>
            <a:spLocks noGrp="1"/>
          </p:cNvSpPr>
          <p:nvPr>
            <p:ph type="sldNum" sz="quarter" idx="12"/>
          </p:nvPr>
        </p:nvSpPr>
        <p:spPr/>
        <p:txBody>
          <a:bodyPr/>
          <a:lstStyle/>
          <a:p>
            <a:fld id="{2923AEEA-62B9-4C42-A26E-3D36DC1AD245}" type="slidenum">
              <a:rPr lang="en-US" smtClean="0"/>
              <a:t>13</a:t>
            </a:fld>
            <a:endParaRPr lang="en-US" dirty="0"/>
          </a:p>
        </p:txBody>
      </p:sp>
    </p:spTree>
    <p:extLst>
      <p:ext uri="{BB962C8B-B14F-4D97-AF65-F5344CB8AC3E}">
        <p14:creationId xmlns:p14="http://schemas.microsoft.com/office/powerpoint/2010/main" val="3151035013"/>
      </p:ext>
    </p:extLst>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1323439"/>
          </a:xfrm>
          <a:prstGeom prst="rect">
            <a:avLst/>
          </a:prstGeom>
        </p:spPr>
        <p:txBody>
          <a:bodyPr wrap="square">
            <a:spAutoFit/>
          </a:bodyPr>
          <a:lstStyle/>
          <a:p>
            <a:pPr lvl="0"/>
            <a:r>
              <a:rPr lang="en-US" sz="4000" b="1" dirty="0" smtClean="0"/>
              <a:t>Communications and Essential Functions: Business Practices (cont’d)</a:t>
            </a:r>
            <a:endParaRPr lang="en-US" sz="4000" b="1" dirty="0"/>
          </a:p>
        </p:txBody>
      </p:sp>
      <p:sp>
        <p:nvSpPr>
          <p:cNvPr id="3" name="TextBox 2"/>
          <p:cNvSpPr txBox="1"/>
          <p:nvPr/>
        </p:nvSpPr>
        <p:spPr>
          <a:xfrm>
            <a:off x="228600" y="2596246"/>
            <a:ext cx="8420100" cy="2308324"/>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400" b="1" dirty="0" smtClean="0">
                <a:solidFill>
                  <a:srgbClr val="FF0000"/>
                </a:solidFill>
              </a:rPr>
              <a:t>Create a Personnel Contact List (Rapid Recall List)</a:t>
            </a:r>
          </a:p>
          <a:p>
            <a:pPr>
              <a:buClr>
                <a:schemeClr val="tx1"/>
              </a:buClr>
            </a:pPr>
            <a:endParaRPr lang="en-US" sz="2400" b="1" dirty="0" smtClean="0">
              <a:solidFill>
                <a:srgbClr val="FF0000"/>
              </a:solidFill>
            </a:endParaRPr>
          </a:p>
          <a:p>
            <a:pPr marL="800100" lvl="1" indent="-342900">
              <a:buClr>
                <a:schemeClr val="tx1"/>
              </a:buClr>
              <a:buFont typeface="Courier New" panose="02070309020205020404" pitchFamily="49" charset="0"/>
              <a:buChar char="o"/>
            </a:pPr>
            <a:r>
              <a:rPr lang="en-US" sz="2400" b="1" u="sng" dirty="0" smtClean="0"/>
              <a:t>Rapid Recall List</a:t>
            </a:r>
            <a:r>
              <a:rPr lang="en-US" sz="2400" b="1" dirty="0" smtClean="0"/>
              <a:t> </a:t>
            </a:r>
            <a:r>
              <a:rPr lang="en-US" sz="2400" dirty="0" smtClean="0"/>
              <a:t>– a cascading list </a:t>
            </a:r>
            <a:r>
              <a:rPr lang="en-US" sz="2400" b="1" i="1" dirty="0" smtClean="0">
                <a:solidFill>
                  <a:srgbClr val="FF0000"/>
                </a:solidFill>
              </a:rPr>
              <a:t>in order of notification </a:t>
            </a:r>
            <a:r>
              <a:rPr lang="en-US" sz="2400" dirty="0" smtClean="0"/>
              <a:t>of key agency personnel and outside emergency personnel</a:t>
            </a:r>
          </a:p>
          <a:p>
            <a:pPr lvl="1">
              <a:buClr>
                <a:schemeClr val="tx1"/>
              </a:buClr>
            </a:pPr>
            <a:endParaRPr lang="en-US" sz="2400" dirty="0" smtClean="0"/>
          </a:p>
          <a:p>
            <a:pPr marL="800100" lvl="1" indent="-342900">
              <a:buClr>
                <a:schemeClr val="tx1"/>
              </a:buClr>
              <a:buFont typeface="Courier New" panose="02070309020205020404" pitchFamily="49" charset="0"/>
              <a:buChar char="o"/>
            </a:pPr>
            <a:r>
              <a:rPr lang="en-US" sz="2400" dirty="0" smtClean="0"/>
              <a:t>Includes list of first responders and key agency personnel</a:t>
            </a:r>
          </a:p>
        </p:txBody>
      </p:sp>
      <p:sp>
        <p:nvSpPr>
          <p:cNvPr id="2" name="Slide Number Placeholder 1"/>
          <p:cNvSpPr>
            <a:spLocks noGrp="1"/>
          </p:cNvSpPr>
          <p:nvPr>
            <p:ph type="sldNum" sz="quarter" idx="12"/>
          </p:nvPr>
        </p:nvSpPr>
        <p:spPr/>
        <p:txBody>
          <a:bodyPr/>
          <a:lstStyle/>
          <a:p>
            <a:fld id="{2923AEEA-62B9-4C42-A26E-3D36DC1AD245}" type="slidenum">
              <a:rPr lang="en-US" smtClean="0"/>
              <a:t>14</a:t>
            </a:fld>
            <a:endParaRPr lang="en-US" dirty="0"/>
          </a:p>
        </p:txBody>
      </p:sp>
    </p:spTree>
    <p:extLst>
      <p:ext uri="{BB962C8B-B14F-4D97-AF65-F5344CB8AC3E}">
        <p14:creationId xmlns:p14="http://schemas.microsoft.com/office/powerpoint/2010/main" val="2012534969"/>
      </p:ext>
    </p:extLst>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1323439"/>
          </a:xfrm>
          <a:prstGeom prst="rect">
            <a:avLst/>
          </a:prstGeom>
        </p:spPr>
        <p:txBody>
          <a:bodyPr wrap="square">
            <a:spAutoFit/>
          </a:bodyPr>
          <a:lstStyle/>
          <a:p>
            <a:pPr lvl="0"/>
            <a:r>
              <a:rPr lang="en-US" sz="4000" b="1" dirty="0" smtClean="0"/>
              <a:t>Communications and Essential Functions: Business Practices (cont’d)</a:t>
            </a:r>
            <a:endParaRPr lang="en-US" sz="4000" b="1" dirty="0"/>
          </a:p>
        </p:txBody>
      </p:sp>
      <p:sp>
        <p:nvSpPr>
          <p:cNvPr id="3" name="TextBox 2"/>
          <p:cNvSpPr txBox="1"/>
          <p:nvPr/>
        </p:nvSpPr>
        <p:spPr>
          <a:xfrm>
            <a:off x="228600" y="2596246"/>
            <a:ext cx="8420100" cy="3785652"/>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400" b="1" dirty="0" smtClean="0">
                <a:solidFill>
                  <a:srgbClr val="FF0000"/>
                </a:solidFill>
              </a:rPr>
              <a:t>May wish to include the following information for each contact on the Rapid </a:t>
            </a:r>
            <a:r>
              <a:rPr lang="en-US" sz="2400" b="1" dirty="0">
                <a:solidFill>
                  <a:srgbClr val="FF0000"/>
                </a:solidFill>
              </a:rPr>
              <a:t>R</a:t>
            </a:r>
            <a:r>
              <a:rPr lang="en-US" sz="2400" b="1" dirty="0" smtClean="0">
                <a:solidFill>
                  <a:srgbClr val="FF0000"/>
                </a:solidFill>
              </a:rPr>
              <a:t>ecall List:</a:t>
            </a:r>
          </a:p>
          <a:p>
            <a:pPr marL="800100" lvl="1" indent="-342900">
              <a:buFont typeface="Courier New" panose="02070309020205020404" pitchFamily="49" charset="0"/>
              <a:buChar char="o"/>
            </a:pPr>
            <a:r>
              <a:rPr lang="en-US" sz="2400" dirty="0" smtClean="0"/>
              <a:t>Name / Title</a:t>
            </a:r>
          </a:p>
          <a:p>
            <a:pPr marL="800100" lvl="1" indent="-342900">
              <a:buFont typeface="Courier New" panose="02070309020205020404" pitchFamily="49" charset="0"/>
              <a:buChar char="o"/>
            </a:pPr>
            <a:r>
              <a:rPr lang="en-US" sz="2400" dirty="0" smtClean="0"/>
              <a:t>Email address</a:t>
            </a:r>
          </a:p>
          <a:p>
            <a:pPr marL="800100" lvl="1" indent="-342900">
              <a:buFont typeface="Courier New" panose="02070309020205020404" pitchFamily="49" charset="0"/>
              <a:buChar char="o"/>
            </a:pPr>
            <a:r>
              <a:rPr lang="en-US" sz="2400" dirty="0" smtClean="0"/>
              <a:t>Work number</a:t>
            </a:r>
          </a:p>
          <a:p>
            <a:pPr marL="800100" lvl="1" indent="-342900">
              <a:buFont typeface="Courier New" panose="02070309020205020404" pitchFamily="49" charset="0"/>
              <a:buChar char="o"/>
            </a:pPr>
            <a:r>
              <a:rPr lang="en-US" sz="2400" dirty="0" smtClean="0"/>
              <a:t>Home number</a:t>
            </a:r>
          </a:p>
          <a:p>
            <a:pPr marL="800100" lvl="1" indent="-342900">
              <a:buFont typeface="Courier New" panose="02070309020205020404" pitchFamily="49" charset="0"/>
              <a:buChar char="o"/>
            </a:pPr>
            <a:r>
              <a:rPr lang="en-US" sz="2400" dirty="0" smtClean="0"/>
              <a:t>Cell or pager number</a:t>
            </a:r>
          </a:p>
          <a:p>
            <a:pPr marL="800100" lvl="1" indent="-342900">
              <a:buFont typeface="Courier New" panose="02070309020205020404" pitchFamily="49" charset="0"/>
              <a:buChar char="o"/>
            </a:pPr>
            <a:r>
              <a:rPr lang="en-US" sz="2400" dirty="0" smtClean="0"/>
              <a:t>Emergency contacts</a:t>
            </a:r>
          </a:p>
          <a:p>
            <a:pPr marL="800100" lvl="1" indent="-342900">
              <a:buFont typeface="Courier New" panose="02070309020205020404" pitchFamily="49" charset="0"/>
              <a:buChar char="o"/>
            </a:pPr>
            <a:r>
              <a:rPr lang="en-US" sz="2400" dirty="0" smtClean="0"/>
              <a:t>Distance from main office and alternate facility</a:t>
            </a:r>
          </a:p>
          <a:p>
            <a:pPr marL="800100" lvl="1" indent="-342900">
              <a:buFont typeface="Courier New" panose="02070309020205020404" pitchFamily="49" charset="0"/>
              <a:buChar char="o"/>
            </a:pPr>
            <a:r>
              <a:rPr lang="en-US" sz="2400" dirty="0" smtClean="0"/>
              <a:t>Other relevant information</a:t>
            </a:r>
          </a:p>
        </p:txBody>
      </p:sp>
      <p:sp>
        <p:nvSpPr>
          <p:cNvPr id="2" name="Slide Number Placeholder 1"/>
          <p:cNvSpPr>
            <a:spLocks noGrp="1"/>
          </p:cNvSpPr>
          <p:nvPr>
            <p:ph type="sldNum" sz="quarter" idx="12"/>
          </p:nvPr>
        </p:nvSpPr>
        <p:spPr/>
        <p:txBody>
          <a:bodyPr/>
          <a:lstStyle/>
          <a:p>
            <a:fld id="{2923AEEA-62B9-4C42-A26E-3D36DC1AD245}" type="slidenum">
              <a:rPr lang="en-US" smtClean="0"/>
              <a:t>15</a:t>
            </a:fld>
            <a:endParaRPr lang="en-US" dirty="0"/>
          </a:p>
        </p:txBody>
      </p:sp>
    </p:spTree>
    <p:extLst>
      <p:ext uri="{BB962C8B-B14F-4D97-AF65-F5344CB8AC3E}">
        <p14:creationId xmlns:p14="http://schemas.microsoft.com/office/powerpoint/2010/main" val="4219114884"/>
      </p:ext>
    </p:extLst>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1323439"/>
          </a:xfrm>
          <a:prstGeom prst="rect">
            <a:avLst/>
          </a:prstGeom>
        </p:spPr>
        <p:txBody>
          <a:bodyPr wrap="square">
            <a:spAutoFit/>
          </a:bodyPr>
          <a:lstStyle/>
          <a:p>
            <a:pPr lvl="0"/>
            <a:r>
              <a:rPr lang="en-US" sz="4000" b="1" dirty="0" smtClean="0"/>
              <a:t>Communications and Essential Functions: Business Practices (cont’d)</a:t>
            </a:r>
            <a:endParaRPr lang="en-US" sz="4000" b="1" dirty="0"/>
          </a:p>
        </p:txBody>
      </p:sp>
      <p:sp>
        <p:nvSpPr>
          <p:cNvPr id="3" name="TextBox 2"/>
          <p:cNvSpPr txBox="1"/>
          <p:nvPr/>
        </p:nvSpPr>
        <p:spPr>
          <a:xfrm>
            <a:off x="228600" y="2596246"/>
            <a:ext cx="8420100" cy="2308324"/>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400" b="1" dirty="0" smtClean="0">
                <a:solidFill>
                  <a:srgbClr val="FF0000"/>
                </a:solidFill>
              </a:rPr>
              <a:t>External Call List / Contacts</a:t>
            </a:r>
          </a:p>
          <a:p>
            <a:pPr marL="800100" lvl="1" indent="-342900">
              <a:buFont typeface="Courier New" panose="02070309020205020404" pitchFamily="49" charset="0"/>
              <a:buChar char="o"/>
            </a:pPr>
            <a:r>
              <a:rPr lang="en-US" sz="2400" dirty="0" smtClean="0"/>
              <a:t>External contacts and vendors should be listed as required resources supporting those functions</a:t>
            </a:r>
          </a:p>
          <a:p>
            <a:pPr marL="800100" lvl="1" indent="-342900">
              <a:buFont typeface="Courier New" panose="02070309020205020404" pitchFamily="49" charset="0"/>
              <a:buChar char="o"/>
            </a:pPr>
            <a:r>
              <a:rPr lang="en-US" sz="2400" dirty="0" smtClean="0"/>
              <a:t>Include contact information for external vendors, suppliers, or others who would most likely need to be contacted if agency's COOP plan is activated</a:t>
            </a:r>
          </a:p>
        </p:txBody>
      </p:sp>
      <p:sp>
        <p:nvSpPr>
          <p:cNvPr id="2" name="Slide Number Placeholder 1"/>
          <p:cNvSpPr>
            <a:spLocks noGrp="1"/>
          </p:cNvSpPr>
          <p:nvPr>
            <p:ph type="sldNum" sz="quarter" idx="12"/>
          </p:nvPr>
        </p:nvSpPr>
        <p:spPr/>
        <p:txBody>
          <a:bodyPr/>
          <a:lstStyle/>
          <a:p>
            <a:fld id="{2923AEEA-62B9-4C42-A26E-3D36DC1AD245}" type="slidenum">
              <a:rPr lang="en-US" smtClean="0"/>
              <a:t>16</a:t>
            </a:fld>
            <a:endParaRPr lang="en-US" dirty="0"/>
          </a:p>
        </p:txBody>
      </p:sp>
    </p:spTree>
    <p:extLst>
      <p:ext uri="{BB962C8B-B14F-4D97-AF65-F5344CB8AC3E}">
        <p14:creationId xmlns:p14="http://schemas.microsoft.com/office/powerpoint/2010/main" val="3758796464"/>
      </p:ext>
    </p:extLst>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1323439"/>
          </a:xfrm>
          <a:prstGeom prst="rect">
            <a:avLst/>
          </a:prstGeom>
        </p:spPr>
        <p:txBody>
          <a:bodyPr wrap="square">
            <a:spAutoFit/>
          </a:bodyPr>
          <a:lstStyle/>
          <a:p>
            <a:pPr lvl="0"/>
            <a:r>
              <a:rPr lang="en-US" sz="4000" b="1" dirty="0" smtClean="0"/>
              <a:t>Communications and Essential Functions: Business Practices (cont’d)</a:t>
            </a:r>
            <a:endParaRPr lang="en-US" sz="4000" b="1" dirty="0"/>
          </a:p>
        </p:txBody>
      </p:sp>
      <p:sp>
        <p:nvSpPr>
          <p:cNvPr id="3" name="TextBox 2"/>
          <p:cNvSpPr txBox="1"/>
          <p:nvPr/>
        </p:nvSpPr>
        <p:spPr>
          <a:xfrm>
            <a:off x="228600" y="2596246"/>
            <a:ext cx="8420100" cy="3785652"/>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000" b="1" dirty="0" smtClean="0">
                <a:solidFill>
                  <a:srgbClr val="FF0000"/>
                </a:solidFill>
              </a:rPr>
              <a:t>Examples of additional notification measures to make within 12 hours of activation:</a:t>
            </a:r>
          </a:p>
          <a:p>
            <a:pPr marL="800100" lvl="1" indent="-342900">
              <a:buFont typeface="Courier New" panose="02070309020205020404" pitchFamily="49" charset="0"/>
              <a:buChar char="o"/>
            </a:pPr>
            <a:r>
              <a:rPr lang="en-US" sz="2000" dirty="0" smtClean="0"/>
              <a:t>Notify all current active vendors, contractors, and suppliers:</a:t>
            </a:r>
          </a:p>
          <a:p>
            <a:pPr marL="1257300" lvl="2" indent="-342900">
              <a:buFont typeface="Arial" panose="020B0604020202020204" pitchFamily="34" charset="0"/>
              <a:buChar char="•"/>
            </a:pPr>
            <a:r>
              <a:rPr lang="en-US" sz="2000" dirty="0" smtClean="0"/>
              <a:t>COOP activation</a:t>
            </a:r>
          </a:p>
          <a:p>
            <a:pPr marL="1257300" lvl="2" indent="-342900">
              <a:buFont typeface="Arial" panose="020B0604020202020204" pitchFamily="34" charset="0"/>
              <a:buChar char="•"/>
            </a:pPr>
            <a:r>
              <a:rPr lang="en-US" sz="2000" dirty="0" smtClean="0"/>
              <a:t>Direction on activities that will need to be altered, suspended, or enhanced</a:t>
            </a:r>
          </a:p>
          <a:p>
            <a:pPr marL="800100" lvl="1" indent="-342900">
              <a:buFont typeface="Courier New" panose="02070309020205020404" pitchFamily="49" charset="0"/>
              <a:buChar char="o"/>
            </a:pPr>
            <a:r>
              <a:rPr lang="en-US" sz="2000" dirty="0" smtClean="0"/>
              <a:t>As appropriate and necessary, notify primary points of contact for surrounding organizations and jurisdictions:</a:t>
            </a:r>
          </a:p>
          <a:p>
            <a:pPr marL="1257300" lvl="2" indent="-342900">
              <a:buFont typeface="Arial" panose="020B0604020202020204" pitchFamily="34" charset="0"/>
              <a:buChar char="•"/>
            </a:pPr>
            <a:r>
              <a:rPr lang="en-US" sz="2000" dirty="0" smtClean="0"/>
              <a:t>COOP Activation</a:t>
            </a:r>
          </a:p>
          <a:p>
            <a:pPr marL="1257300" lvl="2" indent="-342900">
              <a:buFont typeface="Arial" panose="020B0604020202020204" pitchFamily="34" charset="0"/>
              <a:buChar char="•"/>
            </a:pPr>
            <a:r>
              <a:rPr lang="en-US" sz="2000" dirty="0" smtClean="0"/>
              <a:t>Any potential consequences</a:t>
            </a:r>
          </a:p>
          <a:p>
            <a:pPr marL="1257300" lvl="2" indent="-342900">
              <a:buFont typeface="Arial" panose="020B0604020202020204" pitchFamily="34" charset="0"/>
              <a:buChar char="•"/>
            </a:pPr>
            <a:r>
              <a:rPr lang="en-US" sz="2000" dirty="0" smtClean="0"/>
              <a:t>Planned alternate actions that might be required until normal operations can be restored</a:t>
            </a:r>
          </a:p>
        </p:txBody>
      </p:sp>
      <p:sp>
        <p:nvSpPr>
          <p:cNvPr id="2" name="Slide Number Placeholder 1"/>
          <p:cNvSpPr>
            <a:spLocks noGrp="1"/>
          </p:cNvSpPr>
          <p:nvPr>
            <p:ph type="sldNum" sz="quarter" idx="12"/>
          </p:nvPr>
        </p:nvSpPr>
        <p:spPr/>
        <p:txBody>
          <a:bodyPr/>
          <a:lstStyle/>
          <a:p>
            <a:fld id="{2923AEEA-62B9-4C42-A26E-3D36DC1AD245}" type="slidenum">
              <a:rPr lang="en-US" smtClean="0"/>
              <a:t>17</a:t>
            </a:fld>
            <a:endParaRPr lang="en-US" dirty="0"/>
          </a:p>
        </p:txBody>
      </p:sp>
    </p:spTree>
    <p:extLst>
      <p:ext uri="{BB962C8B-B14F-4D97-AF65-F5344CB8AC3E}">
        <p14:creationId xmlns:p14="http://schemas.microsoft.com/office/powerpoint/2010/main" val="1737327098"/>
      </p:ext>
    </p:extLst>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707886"/>
          </a:xfrm>
          <a:prstGeom prst="rect">
            <a:avLst/>
          </a:prstGeom>
        </p:spPr>
        <p:txBody>
          <a:bodyPr wrap="square">
            <a:spAutoFit/>
          </a:bodyPr>
          <a:lstStyle/>
          <a:p>
            <a:pPr lvl="0"/>
            <a:r>
              <a:rPr lang="en-US" sz="4000" b="1" dirty="0" smtClean="0"/>
              <a:t>Communications Plan</a:t>
            </a:r>
            <a:endParaRPr lang="en-US" sz="4000" b="1" dirty="0"/>
          </a:p>
        </p:txBody>
      </p:sp>
      <p:sp>
        <p:nvSpPr>
          <p:cNvPr id="3" name="TextBox 2"/>
          <p:cNvSpPr txBox="1"/>
          <p:nvPr/>
        </p:nvSpPr>
        <p:spPr>
          <a:xfrm>
            <a:off x="233149" y="2060566"/>
            <a:ext cx="8420100" cy="3970318"/>
          </a:xfrm>
          <a:prstGeom prst="rect">
            <a:avLst/>
          </a:prstGeom>
          <a:noFill/>
        </p:spPr>
        <p:txBody>
          <a:bodyPr wrap="square" rtlCol="0">
            <a:spAutoFit/>
          </a:bodyPr>
          <a:lstStyle/>
          <a:p>
            <a:pPr marL="342900" indent="-342900">
              <a:buFont typeface="Wingdings" panose="05000000000000000000" pitchFamily="2" charset="2"/>
              <a:buChar char="Ø"/>
            </a:pPr>
            <a:r>
              <a:rPr lang="en-US" sz="2800" dirty="0" smtClean="0"/>
              <a:t>Identify key personnel (decision makers)</a:t>
            </a:r>
          </a:p>
          <a:p>
            <a:pPr marL="342900" indent="-342900">
              <a:buFont typeface="Wingdings" panose="05000000000000000000" pitchFamily="2" charset="2"/>
              <a:buChar char="Ø"/>
            </a:pPr>
            <a:r>
              <a:rPr lang="en-US" sz="2800" dirty="0" smtClean="0"/>
              <a:t>Relate the Order of Succession / Delegations of Authority</a:t>
            </a:r>
          </a:p>
          <a:p>
            <a:pPr marL="342900" indent="-342900">
              <a:buFont typeface="Wingdings" panose="05000000000000000000" pitchFamily="2" charset="2"/>
              <a:buChar char="Ø"/>
            </a:pPr>
            <a:r>
              <a:rPr lang="en-US" sz="2800" dirty="0" smtClean="0"/>
              <a:t>Have employee contact roster kept in convenient method</a:t>
            </a:r>
          </a:p>
          <a:p>
            <a:pPr marL="342900" indent="-342900">
              <a:buFont typeface="Wingdings" panose="05000000000000000000" pitchFamily="2" charset="2"/>
              <a:buChar char="Ø"/>
            </a:pPr>
            <a:r>
              <a:rPr lang="en-US" sz="2800" dirty="0" smtClean="0"/>
              <a:t>Verify redundancy</a:t>
            </a:r>
          </a:p>
          <a:p>
            <a:pPr marL="342900" indent="-342900">
              <a:buFont typeface="Wingdings" panose="05000000000000000000" pitchFamily="2" charset="2"/>
              <a:buChar char="Ø"/>
            </a:pPr>
            <a:r>
              <a:rPr lang="en-US" sz="2800" dirty="0" smtClean="0"/>
              <a:t>Activation considerations</a:t>
            </a:r>
          </a:p>
          <a:p>
            <a:pPr marL="342900" indent="-342900">
              <a:buFont typeface="Wingdings" panose="05000000000000000000" pitchFamily="2" charset="2"/>
              <a:buChar char="Ø"/>
            </a:pPr>
            <a:r>
              <a:rPr lang="en-US" sz="2800" dirty="0" smtClean="0"/>
              <a:t>Plan to notify key personnel</a:t>
            </a:r>
          </a:p>
          <a:p>
            <a:pPr marL="342900" indent="-342900">
              <a:buFont typeface="Wingdings" panose="05000000000000000000" pitchFamily="2" charset="2"/>
              <a:buChar char="Ø"/>
            </a:pPr>
            <a:r>
              <a:rPr lang="en-US" sz="2800" dirty="0" smtClean="0"/>
              <a:t>Plan to notify all personnel</a:t>
            </a:r>
          </a:p>
        </p:txBody>
      </p:sp>
      <p:sp>
        <p:nvSpPr>
          <p:cNvPr id="2" name="Slide Number Placeholder 1"/>
          <p:cNvSpPr>
            <a:spLocks noGrp="1"/>
          </p:cNvSpPr>
          <p:nvPr>
            <p:ph type="sldNum" sz="quarter" idx="12"/>
          </p:nvPr>
        </p:nvSpPr>
        <p:spPr/>
        <p:txBody>
          <a:bodyPr/>
          <a:lstStyle/>
          <a:p>
            <a:fld id="{2923AEEA-62B9-4C42-A26E-3D36DC1AD245}" type="slidenum">
              <a:rPr lang="en-US" smtClean="0"/>
              <a:t>18</a:t>
            </a:fld>
            <a:endParaRPr lang="en-US" dirty="0"/>
          </a:p>
        </p:txBody>
      </p:sp>
    </p:spTree>
    <p:extLst>
      <p:ext uri="{BB962C8B-B14F-4D97-AF65-F5344CB8AC3E}">
        <p14:creationId xmlns:p14="http://schemas.microsoft.com/office/powerpoint/2010/main" val="2606436729"/>
      </p:ext>
    </p:extLst>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707886"/>
          </a:xfrm>
          <a:prstGeom prst="rect">
            <a:avLst/>
          </a:prstGeom>
        </p:spPr>
        <p:txBody>
          <a:bodyPr wrap="square">
            <a:spAutoFit/>
          </a:bodyPr>
          <a:lstStyle/>
          <a:p>
            <a:pPr lvl="0"/>
            <a:r>
              <a:rPr lang="en-US" sz="4000" b="1" dirty="0" smtClean="0"/>
              <a:t>Communications Plan (cont’d)</a:t>
            </a:r>
            <a:endParaRPr lang="en-US" sz="4000" b="1" dirty="0"/>
          </a:p>
        </p:txBody>
      </p:sp>
      <p:sp>
        <p:nvSpPr>
          <p:cNvPr id="3" name="TextBox 2"/>
          <p:cNvSpPr txBox="1"/>
          <p:nvPr/>
        </p:nvSpPr>
        <p:spPr>
          <a:xfrm>
            <a:off x="228600" y="1999302"/>
            <a:ext cx="8420100" cy="4493538"/>
          </a:xfrm>
          <a:prstGeom prst="rect">
            <a:avLst/>
          </a:prstGeom>
          <a:noFill/>
        </p:spPr>
        <p:txBody>
          <a:bodyPr wrap="square" rtlCol="0">
            <a:spAutoFit/>
          </a:bodyPr>
          <a:lstStyle/>
          <a:p>
            <a:pPr marL="342900" indent="-342900">
              <a:buFont typeface="Wingdings" panose="05000000000000000000" pitchFamily="2" charset="2"/>
              <a:buChar char="Ø"/>
            </a:pPr>
            <a:r>
              <a:rPr lang="en-US" sz="2600" dirty="0" smtClean="0"/>
              <a:t>Develop and maintain a communication plan for all employees:</a:t>
            </a:r>
          </a:p>
          <a:p>
            <a:pPr marL="914400" lvl="1" indent="-457200">
              <a:buFont typeface="Courier New" panose="02070309020205020404" pitchFamily="49" charset="0"/>
              <a:buChar char="o"/>
            </a:pPr>
            <a:r>
              <a:rPr lang="en-US" sz="2600" dirty="0" smtClean="0"/>
              <a:t>Regular, accurate, and effective communications to all employees</a:t>
            </a:r>
          </a:p>
          <a:p>
            <a:pPr marL="914400" lvl="1" indent="-457200">
              <a:buFont typeface="Courier New" panose="02070309020205020404" pitchFamily="49" charset="0"/>
              <a:buChar char="o"/>
            </a:pPr>
            <a:r>
              <a:rPr lang="en-US" sz="2600" dirty="0" smtClean="0"/>
              <a:t>Updating information as necessary</a:t>
            </a:r>
          </a:p>
          <a:p>
            <a:pPr marL="914400" lvl="1" indent="-457200">
              <a:buFont typeface="Courier New" panose="02070309020205020404" pitchFamily="49" charset="0"/>
              <a:buChar char="o"/>
            </a:pPr>
            <a:r>
              <a:rPr lang="en-US" sz="2600" dirty="0" smtClean="0"/>
              <a:t>Procedures for securing worksite</a:t>
            </a:r>
          </a:p>
          <a:p>
            <a:pPr marL="914400" lvl="1" indent="-457200">
              <a:buFont typeface="Courier New" panose="02070309020205020404" pitchFamily="49" charset="0"/>
              <a:buChar char="o"/>
            </a:pPr>
            <a:r>
              <a:rPr lang="en-US" sz="2600" dirty="0" smtClean="0"/>
              <a:t>Provisions for safeguard of vital records</a:t>
            </a:r>
          </a:p>
          <a:p>
            <a:pPr marL="457200" indent="-457200">
              <a:buFont typeface="Wingdings" panose="05000000000000000000" pitchFamily="2" charset="2"/>
              <a:buChar char="Ø"/>
            </a:pPr>
            <a:r>
              <a:rPr lang="en-US" sz="2600" dirty="0" smtClean="0"/>
              <a:t>Employees </a:t>
            </a:r>
            <a:r>
              <a:rPr lang="en-US" sz="2600" b="1" u="sng" dirty="0" smtClean="0">
                <a:solidFill>
                  <a:srgbClr val="FF0000"/>
                </a:solidFill>
              </a:rPr>
              <a:t>must</a:t>
            </a:r>
            <a:r>
              <a:rPr lang="en-US" sz="2600" dirty="0" smtClean="0"/>
              <a:t> be kept informed during emergencies whether they work at the alternate site or not</a:t>
            </a:r>
          </a:p>
          <a:p>
            <a:pPr marL="457200" indent="-457200">
              <a:buFont typeface="Wingdings" panose="05000000000000000000" pitchFamily="2" charset="2"/>
              <a:buChar char="Ø"/>
            </a:pPr>
            <a:r>
              <a:rPr lang="en-US" sz="2600" dirty="0" smtClean="0"/>
              <a:t>Poor emergency communications can lead to unnecessary anxiety or indifference in the workforce</a:t>
            </a:r>
          </a:p>
        </p:txBody>
      </p:sp>
      <p:sp>
        <p:nvSpPr>
          <p:cNvPr id="2" name="Slide Number Placeholder 1"/>
          <p:cNvSpPr>
            <a:spLocks noGrp="1"/>
          </p:cNvSpPr>
          <p:nvPr>
            <p:ph type="sldNum" sz="quarter" idx="12"/>
          </p:nvPr>
        </p:nvSpPr>
        <p:spPr/>
        <p:txBody>
          <a:bodyPr/>
          <a:lstStyle/>
          <a:p>
            <a:fld id="{2923AEEA-62B9-4C42-A26E-3D36DC1AD245}" type="slidenum">
              <a:rPr lang="en-US" smtClean="0"/>
              <a:t>19</a:t>
            </a:fld>
            <a:endParaRPr lang="en-US" dirty="0"/>
          </a:p>
        </p:txBody>
      </p:sp>
    </p:spTree>
    <p:extLst>
      <p:ext uri="{BB962C8B-B14F-4D97-AF65-F5344CB8AC3E}">
        <p14:creationId xmlns:p14="http://schemas.microsoft.com/office/powerpoint/2010/main" val="2462919230"/>
      </p:ext>
    </p:extLst>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19099" y="1452402"/>
            <a:ext cx="8639176" cy="830997"/>
          </a:xfrm>
          <a:prstGeom prst="rect">
            <a:avLst/>
          </a:prstGeom>
        </p:spPr>
        <p:txBody>
          <a:bodyPr wrap="square">
            <a:spAutoFit/>
          </a:bodyPr>
          <a:lstStyle/>
          <a:p>
            <a:pPr lvl="0"/>
            <a:r>
              <a:rPr lang="en-US" sz="4800" b="1" dirty="0" smtClean="0">
                <a:solidFill>
                  <a:prstClr val="black"/>
                </a:solidFill>
              </a:rPr>
              <a:t>Outline</a:t>
            </a:r>
            <a:endParaRPr lang="en-US" sz="2800" b="1" dirty="0" smtClean="0">
              <a:solidFill>
                <a:prstClr val="black"/>
              </a:solidFill>
            </a:endParaRPr>
          </a:p>
        </p:txBody>
      </p:sp>
      <p:sp>
        <p:nvSpPr>
          <p:cNvPr id="3" name="TextBox 2"/>
          <p:cNvSpPr txBox="1"/>
          <p:nvPr/>
        </p:nvSpPr>
        <p:spPr>
          <a:xfrm>
            <a:off x="419099" y="2436282"/>
            <a:ext cx="8420100" cy="3108543"/>
          </a:xfrm>
          <a:prstGeom prst="rect">
            <a:avLst/>
          </a:prstGeom>
          <a:noFill/>
        </p:spPr>
        <p:txBody>
          <a:bodyPr wrap="square" rtlCol="0">
            <a:spAutoFit/>
          </a:bodyPr>
          <a:lstStyle/>
          <a:p>
            <a:pPr marL="457200" indent="-457200">
              <a:buFont typeface="Wingdings" panose="05000000000000000000" pitchFamily="2" charset="2"/>
              <a:buChar char="Ø"/>
            </a:pPr>
            <a:r>
              <a:rPr lang="en-US" sz="2800" dirty="0" smtClean="0"/>
              <a:t>Definitions</a:t>
            </a:r>
          </a:p>
          <a:p>
            <a:pPr marL="457200" indent="-457200">
              <a:buFont typeface="Wingdings" panose="05000000000000000000" pitchFamily="2" charset="2"/>
              <a:buChar char="Ø"/>
            </a:pPr>
            <a:r>
              <a:rPr lang="en-US" sz="2800" dirty="0" smtClean="0"/>
              <a:t>Review Processes</a:t>
            </a:r>
            <a:endParaRPr lang="en-US" sz="2800" dirty="0"/>
          </a:p>
          <a:p>
            <a:pPr marL="457200" lvl="0" indent="-457200">
              <a:buFont typeface="Wingdings" panose="05000000000000000000" pitchFamily="2" charset="2"/>
              <a:buChar char="Ø"/>
            </a:pPr>
            <a:r>
              <a:rPr lang="en-US" sz="2800" dirty="0" smtClean="0"/>
              <a:t>Communications and Essential Functions</a:t>
            </a:r>
          </a:p>
          <a:p>
            <a:pPr marL="914400" lvl="1" indent="-457200">
              <a:buFont typeface="Courier New" panose="02070309020205020404" pitchFamily="49" charset="0"/>
              <a:buChar char="o"/>
            </a:pPr>
            <a:r>
              <a:rPr lang="en-US" sz="2800" dirty="0" smtClean="0"/>
              <a:t>Technology</a:t>
            </a:r>
          </a:p>
          <a:p>
            <a:pPr marL="914400" lvl="1" indent="-457200">
              <a:buFont typeface="Courier New" panose="02070309020205020404" pitchFamily="49" charset="0"/>
              <a:buChar char="o"/>
            </a:pPr>
            <a:r>
              <a:rPr lang="en-US" sz="2800" dirty="0" smtClean="0"/>
              <a:t>Business Practices</a:t>
            </a:r>
          </a:p>
          <a:p>
            <a:pPr marL="457200" indent="-457200">
              <a:buFont typeface="Wingdings" panose="05000000000000000000" pitchFamily="2" charset="2"/>
              <a:buChar char="Ø"/>
            </a:pPr>
            <a:r>
              <a:rPr lang="en-US" sz="2800" dirty="0" smtClean="0"/>
              <a:t>Communications Plan</a:t>
            </a:r>
          </a:p>
          <a:p>
            <a:pPr lvl="0"/>
            <a:endParaRPr lang="en-US" sz="2800" dirty="0" smtClean="0"/>
          </a:p>
        </p:txBody>
      </p:sp>
      <p:sp>
        <p:nvSpPr>
          <p:cNvPr id="2" name="Slide Number Placeholder 1"/>
          <p:cNvSpPr>
            <a:spLocks noGrp="1"/>
          </p:cNvSpPr>
          <p:nvPr>
            <p:ph type="sldNum" sz="quarter" idx="12"/>
          </p:nvPr>
        </p:nvSpPr>
        <p:spPr/>
        <p:txBody>
          <a:bodyPr/>
          <a:lstStyle/>
          <a:p>
            <a:fld id="{2923AEEA-62B9-4C42-A26E-3D36DC1AD245}" type="slidenum">
              <a:rPr lang="en-US" smtClean="0"/>
              <a:t>2</a:t>
            </a:fld>
            <a:endParaRPr lang="en-US" dirty="0"/>
          </a:p>
        </p:txBody>
      </p:sp>
    </p:spTree>
    <p:extLst>
      <p:ext uri="{BB962C8B-B14F-4D97-AF65-F5344CB8AC3E}">
        <p14:creationId xmlns:p14="http://schemas.microsoft.com/office/powerpoint/2010/main" val="188187505"/>
      </p:ext>
    </p:extLst>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707886"/>
          </a:xfrm>
          <a:prstGeom prst="rect">
            <a:avLst/>
          </a:prstGeom>
        </p:spPr>
        <p:txBody>
          <a:bodyPr wrap="square">
            <a:spAutoFit/>
          </a:bodyPr>
          <a:lstStyle/>
          <a:p>
            <a:pPr lvl="0"/>
            <a:r>
              <a:rPr lang="en-US" sz="4000" b="1" dirty="0" smtClean="0"/>
              <a:t>Employee Communication</a:t>
            </a:r>
            <a:endParaRPr lang="en-US" sz="4000" b="1" dirty="0"/>
          </a:p>
        </p:txBody>
      </p:sp>
      <p:sp>
        <p:nvSpPr>
          <p:cNvPr id="3" name="TextBox 2"/>
          <p:cNvSpPr txBox="1"/>
          <p:nvPr/>
        </p:nvSpPr>
        <p:spPr>
          <a:xfrm>
            <a:off x="228600" y="1999302"/>
            <a:ext cx="8420100" cy="4093428"/>
          </a:xfrm>
          <a:prstGeom prst="rect">
            <a:avLst/>
          </a:prstGeom>
          <a:noFill/>
        </p:spPr>
        <p:txBody>
          <a:bodyPr wrap="square" rtlCol="0">
            <a:spAutoFit/>
          </a:bodyPr>
          <a:lstStyle/>
          <a:p>
            <a:pPr marL="342900" indent="-342900">
              <a:buFont typeface="Wingdings" panose="05000000000000000000" pitchFamily="2" charset="2"/>
              <a:buChar char="Ø"/>
            </a:pPr>
            <a:r>
              <a:rPr lang="en-US" sz="2600" dirty="0" smtClean="0"/>
              <a:t>All employees need to be informed during the course of an emergency so that they can be ready to go back to work when recalled or to support the agency’s efforts from home</a:t>
            </a:r>
          </a:p>
          <a:p>
            <a:pPr marL="342900" indent="-342900">
              <a:buFont typeface="Wingdings" panose="05000000000000000000" pitchFamily="2" charset="2"/>
              <a:buChar char="Ø"/>
            </a:pPr>
            <a:r>
              <a:rPr lang="en-US" sz="2600" dirty="0" smtClean="0"/>
              <a:t>In a COOP event, most employees will be expected to:</a:t>
            </a:r>
          </a:p>
          <a:p>
            <a:pPr marL="914400" lvl="1" indent="-457200">
              <a:buFont typeface="Courier New" panose="02070309020205020404" pitchFamily="49" charset="0"/>
              <a:buChar char="o"/>
            </a:pPr>
            <a:r>
              <a:rPr lang="en-US" sz="2600" dirty="0" smtClean="0"/>
              <a:t>Go home</a:t>
            </a:r>
          </a:p>
          <a:p>
            <a:pPr marL="914400" lvl="1" indent="-457200">
              <a:buFont typeface="Courier New" panose="02070309020205020404" pitchFamily="49" charset="0"/>
              <a:buChar char="o"/>
            </a:pPr>
            <a:r>
              <a:rPr lang="en-US" sz="2600" dirty="0" smtClean="0"/>
              <a:t>Remain available</a:t>
            </a:r>
          </a:p>
          <a:p>
            <a:pPr marL="914400" lvl="1" indent="-457200">
              <a:buFont typeface="Courier New" panose="02070309020205020404" pitchFamily="49" charset="0"/>
              <a:buChar char="o"/>
            </a:pPr>
            <a:r>
              <a:rPr lang="en-US" sz="2600" dirty="0" smtClean="0"/>
              <a:t>Wait for further directions</a:t>
            </a:r>
            <a:endParaRPr lang="en-US" sz="2600" dirty="0"/>
          </a:p>
          <a:p>
            <a:pPr marL="457200" indent="-457200">
              <a:buFont typeface="Wingdings" panose="05000000000000000000" pitchFamily="2" charset="2"/>
              <a:buChar char="Ø"/>
            </a:pPr>
            <a:r>
              <a:rPr lang="en-US" sz="2600" dirty="0" smtClean="0"/>
              <a:t>Management is responsible for knowing where all employees are and how to contact them</a:t>
            </a:r>
          </a:p>
        </p:txBody>
      </p:sp>
      <p:sp>
        <p:nvSpPr>
          <p:cNvPr id="2" name="Slide Number Placeholder 1"/>
          <p:cNvSpPr>
            <a:spLocks noGrp="1"/>
          </p:cNvSpPr>
          <p:nvPr>
            <p:ph type="sldNum" sz="quarter" idx="12"/>
          </p:nvPr>
        </p:nvSpPr>
        <p:spPr/>
        <p:txBody>
          <a:bodyPr/>
          <a:lstStyle/>
          <a:p>
            <a:fld id="{2923AEEA-62B9-4C42-A26E-3D36DC1AD245}" type="slidenum">
              <a:rPr lang="en-US" smtClean="0"/>
              <a:t>20</a:t>
            </a:fld>
            <a:endParaRPr lang="en-US" dirty="0"/>
          </a:p>
        </p:txBody>
      </p:sp>
    </p:spTree>
    <p:extLst>
      <p:ext uri="{BB962C8B-B14F-4D97-AF65-F5344CB8AC3E}">
        <p14:creationId xmlns:p14="http://schemas.microsoft.com/office/powerpoint/2010/main" val="2349027573"/>
      </p:ext>
    </p:extLst>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707886"/>
          </a:xfrm>
          <a:prstGeom prst="rect">
            <a:avLst/>
          </a:prstGeom>
        </p:spPr>
        <p:txBody>
          <a:bodyPr wrap="square">
            <a:spAutoFit/>
          </a:bodyPr>
          <a:lstStyle/>
          <a:p>
            <a:pPr lvl="0"/>
            <a:r>
              <a:rPr lang="en-US" sz="4000" b="1" dirty="0" smtClean="0"/>
              <a:t>Employee Communication (cont’d)</a:t>
            </a:r>
            <a:endParaRPr lang="en-US" sz="4000" b="1" dirty="0"/>
          </a:p>
        </p:txBody>
      </p:sp>
      <p:sp>
        <p:nvSpPr>
          <p:cNvPr id="3" name="TextBox 2"/>
          <p:cNvSpPr txBox="1"/>
          <p:nvPr/>
        </p:nvSpPr>
        <p:spPr>
          <a:xfrm>
            <a:off x="228600" y="1999302"/>
            <a:ext cx="8420100" cy="2492990"/>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600" b="1" dirty="0" smtClean="0">
                <a:solidFill>
                  <a:srgbClr val="FF0000"/>
                </a:solidFill>
              </a:rPr>
              <a:t>Tell non-essential members:</a:t>
            </a:r>
          </a:p>
          <a:p>
            <a:pPr marL="914400" lvl="1" indent="-457200">
              <a:buFont typeface="Courier New" panose="02070309020205020404" pitchFamily="49" charset="0"/>
              <a:buChar char="o"/>
            </a:pPr>
            <a:r>
              <a:rPr lang="en-US" sz="2600" dirty="0" smtClean="0"/>
              <a:t>Where to go</a:t>
            </a:r>
          </a:p>
          <a:p>
            <a:pPr marL="914400" lvl="1" indent="-457200">
              <a:buFont typeface="Courier New" panose="02070309020205020404" pitchFamily="49" charset="0"/>
              <a:buChar char="o"/>
            </a:pPr>
            <a:r>
              <a:rPr lang="en-US" sz="2600" dirty="0" smtClean="0"/>
              <a:t>What to do (alternate assignments for non-emergency employees)</a:t>
            </a:r>
          </a:p>
          <a:p>
            <a:pPr marL="914400" lvl="1" indent="-457200">
              <a:buFont typeface="Courier New" panose="02070309020205020404" pitchFamily="49" charset="0"/>
              <a:buChar char="o"/>
            </a:pPr>
            <a:r>
              <a:rPr lang="en-US" sz="2600" dirty="0" smtClean="0"/>
              <a:t>Include employee accountability procedures</a:t>
            </a:r>
          </a:p>
          <a:p>
            <a:pPr marL="914400" lvl="1" indent="-457200">
              <a:buFont typeface="Courier New" panose="02070309020205020404" pitchFamily="49" charset="0"/>
              <a:buChar char="o"/>
            </a:pPr>
            <a:r>
              <a:rPr lang="en-US" sz="2600" dirty="0" smtClean="0"/>
              <a:t>Include recall and activation procedures</a:t>
            </a:r>
          </a:p>
        </p:txBody>
      </p:sp>
      <p:sp>
        <p:nvSpPr>
          <p:cNvPr id="2" name="Slide Number Placeholder 1"/>
          <p:cNvSpPr>
            <a:spLocks noGrp="1"/>
          </p:cNvSpPr>
          <p:nvPr>
            <p:ph type="sldNum" sz="quarter" idx="12"/>
          </p:nvPr>
        </p:nvSpPr>
        <p:spPr/>
        <p:txBody>
          <a:bodyPr/>
          <a:lstStyle/>
          <a:p>
            <a:fld id="{2923AEEA-62B9-4C42-A26E-3D36DC1AD245}" type="slidenum">
              <a:rPr lang="en-US" smtClean="0"/>
              <a:t>21</a:t>
            </a:fld>
            <a:endParaRPr lang="en-US" dirty="0"/>
          </a:p>
        </p:txBody>
      </p:sp>
    </p:spTree>
    <p:extLst>
      <p:ext uri="{BB962C8B-B14F-4D97-AF65-F5344CB8AC3E}">
        <p14:creationId xmlns:p14="http://schemas.microsoft.com/office/powerpoint/2010/main" val="2614486300"/>
      </p:ext>
    </p:extLst>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707886"/>
          </a:xfrm>
          <a:prstGeom prst="rect">
            <a:avLst/>
          </a:prstGeom>
        </p:spPr>
        <p:txBody>
          <a:bodyPr wrap="square">
            <a:spAutoFit/>
          </a:bodyPr>
          <a:lstStyle/>
          <a:p>
            <a:pPr lvl="0"/>
            <a:r>
              <a:rPr lang="en-US" sz="4000" b="1" dirty="0" smtClean="0"/>
              <a:t>COOP Alert and Notification</a:t>
            </a:r>
            <a:endParaRPr lang="en-US" sz="4000" b="1" dirty="0"/>
          </a:p>
        </p:txBody>
      </p:sp>
      <p:sp>
        <p:nvSpPr>
          <p:cNvPr id="3" name="TextBox 2"/>
          <p:cNvSpPr txBox="1"/>
          <p:nvPr/>
        </p:nvSpPr>
        <p:spPr>
          <a:xfrm>
            <a:off x="228600" y="1999302"/>
            <a:ext cx="8420100" cy="3693319"/>
          </a:xfrm>
          <a:prstGeom prst="rect">
            <a:avLst/>
          </a:prstGeom>
          <a:noFill/>
        </p:spPr>
        <p:txBody>
          <a:bodyPr wrap="square" rtlCol="0">
            <a:spAutoFit/>
          </a:bodyPr>
          <a:lstStyle/>
          <a:p>
            <a:pPr marL="342900" indent="-342900">
              <a:buFont typeface="Wingdings" panose="05000000000000000000" pitchFamily="2" charset="2"/>
              <a:buChar char="Ø"/>
            </a:pPr>
            <a:r>
              <a:rPr lang="en-US" sz="2600" dirty="0" smtClean="0"/>
              <a:t>Key questions to consider for notification procedures to alert the COOP Team, key personnel, and others:</a:t>
            </a:r>
          </a:p>
          <a:p>
            <a:pPr marL="914400" lvl="1" indent="-457200">
              <a:buFont typeface="Courier New" panose="02070309020205020404" pitchFamily="49" charset="0"/>
              <a:buChar char="o"/>
            </a:pPr>
            <a:r>
              <a:rPr lang="en-US" sz="2600" dirty="0" smtClean="0"/>
              <a:t>Who is responsible for contracting key personnel?</a:t>
            </a:r>
          </a:p>
          <a:p>
            <a:pPr marL="914400" lvl="1" indent="-457200">
              <a:buFont typeface="Courier New" panose="02070309020205020404" pitchFamily="49" charset="0"/>
              <a:buChar char="o"/>
            </a:pPr>
            <a:r>
              <a:rPr lang="en-US" sz="2600" dirty="0" smtClean="0"/>
              <a:t>What protocols or procedures are used to contact key personnel during day-to-day operations? During emergency situations?</a:t>
            </a:r>
          </a:p>
          <a:p>
            <a:pPr marL="914400" lvl="1" indent="-457200">
              <a:buFont typeface="Courier New" panose="02070309020205020404" pitchFamily="49" charset="0"/>
              <a:buChar char="o"/>
            </a:pPr>
            <a:r>
              <a:rPr lang="en-US" sz="2600" dirty="0" smtClean="0"/>
              <a:t>Does the agency currently use notification software or systems to notify leadership and staff (e.g., reverse 911, automated call tree, text message, or others)?</a:t>
            </a:r>
          </a:p>
        </p:txBody>
      </p:sp>
      <p:sp>
        <p:nvSpPr>
          <p:cNvPr id="2" name="Slide Number Placeholder 1"/>
          <p:cNvSpPr>
            <a:spLocks noGrp="1"/>
          </p:cNvSpPr>
          <p:nvPr>
            <p:ph type="sldNum" sz="quarter" idx="12"/>
          </p:nvPr>
        </p:nvSpPr>
        <p:spPr/>
        <p:txBody>
          <a:bodyPr/>
          <a:lstStyle/>
          <a:p>
            <a:fld id="{2923AEEA-62B9-4C42-A26E-3D36DC1AD245}" type="slidenum">
              <a:rPr lang="en-US" smtClean="0"/>
              <a:t>22</a:t>
            </a:fld>
            <a:endParaRPr lang="en-US" dirty="0"/>
          </a:p>
        </p:txBody>
      </p:sp>
    </p:spTree>
    <p:extLst>
      <p:ext uri="{BB962C8B-B14F-4D97-AF65-F5344CB8AC3E}">
        <p14:creationId xmlns:p14="http://schemas.microsoft.com/office/powerpoint/2010/main" val="227639030"/>
      </p:ext>
    </p:extLst>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707886"/>
          </a:xfrm>
          <a:prstGeom prst="rect">
            <a:avLst/>
          </a:prstGeom>
        </p:spPr>
        <p:txBody>
          <a:bodyPr wrap="square">
            <a:spAutoFit/>
          </a:bodyPr>
          <a:lstStyle/>
          <a:p>
            <a:pPr lvl="0"/>
            <a:r>
              <a:rPr lang="en-US" sz="4000" b="1" dirty="0" smtClean="0"/>
              <a:t>Pre-scripted Messages</a:t>
            </a:r>
            <a:endParaRPr lang="en-US" sz="4000" b="1" dirty="0"/>
          </a:p>
        </p:txBody>
      </p:sp>
      <p:sp>
        <p:nvSpPr>
          <p:cNvPr id="3" name="TextBox 2"/>
          <p:cNvSpPr txBox="1"/>
          <p:nvPr/>
        </p:nvSpPr>
        <p:spPr>
          <a:xfrm>
            <a:off x="228600" y="1999302"/>
            <a:ext cx="8420100" cy="3693319"/>
          </a:xfrm>
          <a:prstGeom prst="rect">
            <a:avLst/>
          </a:prstGeom>
          <a:noFill/>
        </p:spPr>
        <p:txBody>
          <a:bodyPr wrap="square" rtlCol="0">
            <a:spAutoFit/>
          </a:bodyPr>
          <a:lstStyle/>
          <a:p>
            <a:pPr marL="342900" indent="-342900">
              <a:buFont typeface="Wingdings" panose="05000000000000000000" pitchFamily="2" charset="2"/>
              <a:buChar char="Ø"/>
            </a:pPr>
            <a:r>
              <a:rPr lang="en-US" sz="2600" dirty="0" smtClean="0"/>
              <a:t>Consider using the following terms to announce the operating status of the agency</a:t>
            </a:r>
            <a:r>
              <a:rPr lang="en-US" sz="2600" dirty="0" smtClean="0"/>
              <a:t>:</a:t>
            </a:r>
          </a:p>
          <a:p>
            <a:endParaRPr lang="en-US" sz="2600" dirty="0" smtClean="0"/>
          </a:p>
          <a:p>
            <a:pPr marL="971550" lvl="1" indent="-514350">
              <a:buFont typeface="+mj-lt"/>
              <a:buAutoNum type="arabicPeriod"/>
            </a:pPr>
            <a:r>
              <a:rPr lang="en-US" sz="2600" dirty="0" smtClean="0"/>
              <a:t>Open</a:t>
            </a:r>
          </a:p>
          <a:p>
            <a:pPr marL="971550" lvl="1" indent="-514350">
              <a:buFont typeface="+mj-lt"/>
              <a:buAutoNum type="arabicPeriod"/>
            </a:pPr>
            <a:r>
              <a:rPr lang="en-US" sz="2600" dirty="0" smtClean="0"/>
              <a:t>Open under an </a:t>
            </a:r>
            <a:r>
              <a:rPr lang="en-US" sz="2600" i="1" u="sng" dirty="0" smtClean="0"/>
              <a:t>unscheduled leave</a:t>
            </a:r>
            <a:r>
              <a:rPr lang="en-US" sz="2600" dirty="0" smtClean="0"/>
              <a:t> policy</a:t>
            </a:r>
          </a:p>
          <a:p>
            <a:pPr marL="971550" lvl="1" indent="-514350">
              <a:buFont typeface="+mj-lt"/>
              <a:buAutoNum type="arabicPeriod"/>
            </a:pPr>
            <a:r>
              <a:rPr lang="en-US" sz="2600" dirty="0" smtClean="0"/>
              <a:t>Open under a </a:t>
            </a:r>
            <a:r>
              <a:rPr lang="en-US" sz="2600" i="1" u="sng" dirty="0" smtClean="0"/>
              <a:t>delayed arrival</a:t>
            </a:r>
            <a:r>
              <a:rPr lang="en-US" sz="2600" dirty="0" smtClean="0"/>
              <a:t> policy</a:t>
            </a:r>
          </a:p>
          <a:p>
            <a:pPr marL="971550" lvl="1" indent="-514350">
              <a:buFont typeface="+mj-lt"/>
              <a:buAutoNum type="arabicPeriod"/>
            </a:pPr>
            <a:r>
              <a:rPr lang="en-US" sz="2600" dirty="0" smtClean="0"/>
              <a:t>Early </a:t>
            </a:r>
            <a:r>
              <a:rPr lang="en-US" sz="2600" dirty="0" smtClean="0"/>
              <a:t>dismissal</a:t>
            </a:r>
          </a:p>
          <a:p>
            <a:pPr marL="971550" lvl="1" indent="-514350">
              <a:buFont typeface="+mj-lt"/>
              <a:buAutoNum type="arabicPeriod"/>
            </a:pPr>
            <a:r>
              <a:rPr lang="en-US" sz="2600" dirty="0" smtClean="0"/>
              <a:t>Closed</a:t>
            </a:r>
          </a:p>
          <a:p>
            <a:pPr marL="971550" lvl="1" indent="-514350">
              <a:buFont typeface="+mj-lt"/>
              <a:buAutoNum type="arabicPeriod"/>
            </a:pPr>
            <a:endParaRPr lang="en-US" sz="2600" dirty="0" smtClean="0"/>
          </a:p>
        </p:txBody>
      </p:sp>
      <p:sp>
        <p:nvSpPr>
          <p:cNvPr id="2" name="Slide Number Placeholder 1"/>
          <p:cNvSpPr>
            <a:spLocks noGrp="1"/>
          </p:cNvSpPr>
          <p:nvPr>
            <p:ph type="sldNum" sz="quarter" idx="12"/>
          </p:nvPr>
        </p:nvSpPr>
        <p:spPr/>
        <p:txBody>
          <a:bodyPr/>
          <a:lstStyle/>
          <a:p>
            <a:fld id="{2923AEEA-62B9-4C42-A26E-3D36DC1AD245}" type="slidenum">
              <a:rPr lang="en-US" smtClean="0"/>
              <a:t>23</a:t>
            </a:fld>
            <a:endParaRPr lang="en-US" dirty="0"/>
          </a:p>
        </p:txBody>
      </p:sp>
    </p:spTree>
    <p:extLst>
      <p:ext uri="{BB962C8B-B14F-4D97-AF65-F5344CB8AC3E}">
        <p14:creationId xmlns:p14="http://schemas.microsoft.com/office/powerpoint/2010/main" val="3092523083"/>
      </p:ext>
    </p:extLst>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707886"/>
          </a:xfrm>
          <a:prstGeom prst="rect">
            <a:avLst/>
          </a:prstGeom>
        </p:spPr>
        <p:txBody>
          <a:bodyPr wrap="square">
            <a:spAutoFit/>
          </a:bodyPr>
          <a:lstStyle/>
          <a:p>
            <a:pPr lvl="0"/>
            <a:r>
              <a:rPr lang="en-US" sz="4000" b="1" dirty="0" smtClean="0"/>
              <a:t>Pre-scripted Messages (cont’d)</a:t>
            </a:r>
            <a:endParaRPr lang="en-US" sz="4000" b="1" dirty="0"/>
          </a:p>
        </p:txBody>
      </p:sp>
      <p:sp>
        <p:nvSpPr>
          <p:cNvPr id="3" name="TextBox 2"/>
          <p:cNvSpPr txBox="1"/>
          <p:nvPr/>
        </p:nvSpPr>
        <p:spPr>
          <a:xfrm>
            <a:off x="228600" y="1999302"/>
            <a:ext cx="8420100" cy="3293209"/>
          </a:xfrm>
          <a:prstGeom prst="rect">
            <a:avLst/>
          </a:prstGeom>
          <a:noFill/>
        </p:spPr>
        <p:txBody>
          <a:bodyPr wrap="square" rtlCol="0">
            <a:spAutoFit/>
          </a:bodyPr>
          <a:lstStyle/>
          <a:p>
            <a:pPr marL="342900" indent="-342900">
              <a:buFont typeface="Wingdings" panose="05000000000000000000" pitchFamily="2" charset="2"/>
              <a:buChar char="Ø"/>
            </a:pPr>
            <a:r>
              <a:rPr lang="en-US" sz="2600" dirty="0" smtClean="0"/>
              <a:t>Prepare message with explicit instructions for key personnel when they are notified of COOP activation</a:t>
            </a:r>
          </a:p>
          <a:p>
            <a:pPr marL="342900" indent="-342900">
              <a:buFont typeface="Wingdings" panose="05000000000000000000" pitchFamily="2" charset="2"/>
              <a:buChar char="Ø"/>
            </a:pPr>
            <a:r>
              <a:rPr lang="en-US" sz="2600" dirty="0" smtClean="0"/>
              <a:t>Examples –</a:t>
            </a:r>
          </a:p>
          <a:p>
            <a:pPr marL="914400" lvl="1" indent="-457200">
              <a:buFont typeface="Courier New" panose="02070309020205020404" pitchFamily="49" charset="0"/>
              <a:buChar char="o"/>
            </a:pPr>
            <a:r>
              <a:rPr lang="en-US" sz="2600" dirty="0" smtClean="0"/>
              <a:t>“Arrive at designated meeting location within two hours for initial assessment.”</a:t>
            </a:r>
          </a:p>
          <a:p>
            <a:pPr marL="914400" lvl="1" indent="-457200">
              <a:buFont typeface="Courier New" panose="02070309020205020404" pitchFamily="49" charset="0"/>
              <a:buChar char="o"/>
            </a:pPr>
            <a:r>
              <a:rPr lang="en-US" sz="2600" dirty="0" smtClean="0"/>
              <a:t>“Within three hours, activated personnel assemble at the alternate facility location.”</a:t>
            </a:r>
          </a:p>
          <a:p>
            <a:pPr marL="971550" lvl="1" indent="-514350">
              <a:buFont typeface="+mj-lt"/>
              <a:buAutoNum type="arabicPeriod"/>
            </a:pPr>
            <a:endParaRPr lang="en-US" sz="2600" dirty="0" smtClean="0"/>
          </a:p>
        </p:txBody>
      </p:sp>
      <p:sp>
        <p:nvSpPr>
          <p:cNvPr id="2" name="Slide Number Placeholder 1"/>
          <p:cNvSpPr>
            <a:spLocks noGrp="1"/>
          </p:cNvSpPr>
          <p:nvPr>
            <p:ph type="sldNum" sz="quarter" idx="12"/>
          </p:nvPr>
        </p:nvSpPr>
        <p:spPr/>
        <p:txBody>
          <a:bodyPr/>
          <a:lstStyle/>
          <a:p>
            <a:fld id="{2923AEEA-62B9-4C42-A26E-3D36DC1AD245}" type="slidenum">
              <a:rPr lang="en-US" smtClean="0"/>
              <a:t>24</a:t>
            </a:fld>
            <a:endParaRPr lang="en-US" dirty="0"/>
          </a:p>
        </p:txBody>
      </p:sp>
    </p:spTree>
    <p:extLst>
      <p:ext uri="{BB962C8B-B14F-4D97-AF65-F5344CB8AC3E}">
        <p14:creationId xmlns:p14="http://schemas.microsoft.com/office/powerpoint/2010/main" val="1624695407"/>
      </p:ext>
    </p:extLst>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707886"/>
          </a:xfrm>
          <a:prstGeom prst="rect">
            <a:avLst/>
          </a:prstGeom>
        </p:spPr>
        <p:txBody>
          <a:bodyPr wrap="square">
            <a:spAutoFit/>
          </a:bodyPr>
          <a:lstStyle/>
          <a:p>
            <a:pPr lvl="0"/>
            <a:r>
              <a:rPr lang="en-US" sz="4000" b="1" dirty="0" smtClean="0"/>
              <a:t>Media Relations and Social Media</a:t>
            </a:r>
            <a:endParaRPr lang="en-US" sz="4000" b="1" dirty="0"/>
          </a:p>
        </p:txBody>
      </p:sp>
      <p:sp>
        <p:nvSpPr>
          <p:cNvPr id="3" name="TextBox 2"/>
          <p:cNvSpPr txBox="1"/>
          <p:nvPr/>
        </p:nvSpPr>
        <p:spPr>
          <a:xfrm>
            <a:off x="228600" y="1999302"/>
            <a:ext cx="8420100" cy="4493538"/>
          </a:xfrm>
          <a:prstGeom prst="rect">
            <a:avLst/>
          </a:prstGeom>
          <a:noFill/>
        </p:spPr>
        <p:txBody>
          <a:bodyPr wrap="square" rtlCol="0">
            <a:spAutoFit/>
          </a:bodyPr>
          <a:lstStyle/>
          <a:p>
            <a:pPr marL="342900" indent="-342900">
              <a:buFont typeface="Wingdings" panose="05000000000000000000" pitchFamily="2" charset="2"/>
              <a:buChar char="Ø"/>
            </a:pPr>
            <a:r>
              <a:rPr lang="en-US" sz="2600" dirty="0" smtClean="0"/>
              <a:t>Contact person – representative from media relations or, at least, designate media contact person</a:t>
            </a:r>
          </a:p>
          <a:p>
            <a:pPr marL="914400" lvl="1" indent="-457200">
              <a:buFont typeface="Courier New" panose="02070309020205020404" pitchFamily="49" charset="0"/>
              <a:buChar char="o"/>
            </a:pPr>
            <a:r>
              <a:rPr lang="en-US" sz="2600" dirty="0" smtClean="0"/>
              <a:t>Responsible for:</a:t>
            </a:r>
          </a:p>
          <a:p>
            <a:pPr marL="1371600" lvl="2" indent="-457200">
              <a:buFont typeface="Arial" panose="020B0604020202020204" pitchFamily="34" charset="0"/>
              <a:buChar char="•"/>
            </a:pPr>
            <a:r>
              <a:rPr lang="en-US" sz="2600" dirty="0" smtClean="0"/>
              <a:t>Preparing press releases</a:t>
            </a:r>
          </a:p>
          <a:p>
            <a:pPr marL="1371600" lvl="2" indent="-457200">
              <a:buFont typeface="Arial" panose="020B0604020202020204" pitchFamily="34" charset="0"/>
              <a:buChar char="•"/>
            </a:pPr>
            <a:r>
              <a:rPr lang="en-US" sz="2600" dirty="0" smtClean="0"/>
              <a:t>Regularly speaking with media regarding agency’s response</a:t>
            </a:r>
          </a:p>
          <a:p>
            <a:pPr marL="457200" indent="-457200">
              <a:buFont typeface="Wingdings" panose="05000000000000000000" pitchFamily="2" charset="2"/>
              <a:buChar char="Ø"/>
            </a:pPr>
            <a:r>
              <a:rPr lang="en-US" sz="2600" dirty="0" smtClean="0"/>
              <a:t>Prepare template for media release that provides:</a:t>
            </a:r>
          </a:p>
          <a:p>
            <a:pPr marL="914400" lvl="1" indent="-457200">
              <a:buFont typeface="Courier New" panose="02070309020205020404" pitchFamily="49" charset="0"/>
              <a:buChar char="o"/>
            </a:pPr>
            <a:r>
              <a:rPr lang="en-US" sz="2600" dirty="0" smtClean="0"/>
              <a:t>Public information on impact of operations</a:t>
            </a:r>
          </a:p>
          <a:p>
            <a:pPr marL="914400" lvl="1" indent="-457200">
              <a:buFont typeface="Courier New" panose="02070309020205020404" pitchFamily="49" charset="0"/>
              <a:buChar char="o"/>
            </a:pPr>
            <a:r>
              <a:rPr lang="en-US" sz="2600" dirty="0" smtClean="0"/>
              <a:t>Plans to restore services</a:t>
            </a:r>
          </a:p>
          <a:p>
            <a:pPr marL="457200" indent="-457200">
              <a:buFont typeface="Wingdings" panose="05000000000000000000" pitchFamily="2" charset="2"/>
              <a:buChar char="Ø"/>
            </a:pPr>
            <a:r>
              <a:rPr lang="en-US" sz="2600" dirty="0" smtClean="0"/>
              <a:t>Use of social media</a:t>
            </a:r>
          </a:p>
          <a:p>
            <a:pPr marL="971550" lvl="1" indent="-514350">
              <a:buFont typeface="+mj-lt"/>
              <a:buAutoNum type="arabicPeriod"/>
            </a:pPr>
            <a:endParaRPr lang="en-US" sz="2600" dirty="0" smtClean="0"/>
          </a:p>
        </p:txBody>
      </p:sp>
      <p:sp>
        <p:nvSpPr>
          <p:cNvPr id="2" name="Slide Number Placeholder 1"/>
          <p:cNvSpPr>
            <a:spLocks noGrp="1"/>
          </p:cNvSpPr>
          <p:nvPr>
            <p:ph type="sldNum" sz="quarter" idx="12"/>
          </p:nvPr>
        </p:nvSpPr>
        <p:spPr/>
        <p:txBody>
          <a:bodyPr/>
          <a:lstStyle/>
          <a:p>
            <a:fld id="{2923AEEA-62B9-4C42-A26E-3D36DC1AD245}" type="slidenum">
              <a:rPr lang="en-US" smtClean="0"/>
              <a:t>25</a:t>
            </a:fld>
            <a:endParaRPr lang="en-US" dirty="0"/>
          </a:p>
        </p:txBody>
      </p:sp>
    </p:spTree>
    <p:extLst>
      <p:ext uri="{BB962C8B-B14F-4D97-AF65-F5344CB8AC3E}">
        <p14:creationId xmlns:p14="http://schemas.microsoft.com/office/powerpoint/2010/main" val="4272188004"/>
      </p:ext>
    </p:extLst>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1323439"/>
          </a:xfrm>
          <a:prstGeom prst="rect">
            <a:avLst/>
          </a:prstGeom>
        </p:spPr>
        <p:txBody>
          <a:bodyPr wrap="square">
            <a:spAutoFit/>
          </a:bodyPr>
          <a:lstStyle/>
          <a:p>
            <a:pPr lvl="0"/>
            <a:r>
              <a:rPr lang="en-US" sz="4000" b="1" dirty="0" smtClean="0"/>
              <a:t>Media Relations and Social Media (cont’d)</a:t>
            </a:r>
            <a:endParaRPr lang="en-US" sz="4000" b="1" dirty="0"/>
          </a:p>
        </p:txBody>
      </p:sp>
      <p:sp>
        <p:nvSpPr>
          <p:cNvPr id="3" name="TextBox 2"/>
          <p:cNvSpPr txBox="1"/>
          <p:nvPr/>
        </p:nvSpPr>
        <p:spPr>
          <a:xfrm>
            <a:off x="228600" y="2583010"/>
            <a:ext cx="8420100" cy="3693319"/>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600" b="1" dirty="0" smtClean="0">
                <a:solidFill>
                  <a:srgbClr val="FF0000"/>
                </a:solidFill>
              </a:rPr>
              <a:t>Examples of additional public notification measures within 12 hours of activation include:</a:t>
            </a:r>
          </a:p>
          <a:p>
            <a:pPr marL="914400" lvl="1" indent="-457200">
              <a:buFont typeface="Courier New" panose="02070309020205020404" pitchFamily="49" charset="0"/>
              <a:buChar char="o"/>
            </a:pPr>
            <a:r>
              <a:rPr lang="en-US" sz="2600" dirty="0" smtClean="0"/>
              <a:t>COOP Coordinator notifies the Public Information Officer (PIO) of activation and coordinates any necessary press release or public messages</a:t>
            </a:r>
          </a:p>
          <a:p>
            <a:pPr marL="914400" lvl="1" indent="-457200">
              <a:buFont typeface="Courier New" panose="02070309020205020404" pitchFamily="49" charset="0"/>
              <a:buChar char="o"/>
            </a:pPr>
            <a:r>
              <a:rPr lang="en-US" sz="2600" dirty="0" smtClean="0"/>
              <a:t>The COOP Coordinator, in conjunction with the PIO, provides alert, notification, and guidance to support personnel and the public</a:t>
            </a:r>
          </a:p>
          <a:p>
            <a:pPr marL="971550" lvl="1" indent="-514350">
              <a:buFont typeface="+mj-lt"/>
              <a:buAutoNum type="arabicPeriod"/>
            </a:pPr>
            <a:endParaRPr lang="en-US" sz="2600" dirty="0" smtClean="0"/>
          </a:p>
        </p:txBody>
      </p:sp>
      <p:sp>
        <p:nvSpPr>
          <p:cNvPr id="2" name="Slide Number Placeholder 1"/>
          <p:cNvSpPr>
            <a:spLocks noGrp="1"/>
          </p:cNvSpPr>
          <p:nvPr>
            <p:ph type="sldNum" sz="quarter" idx="12"/>
          </p:nvPr>
        </p:nvSpPr>
        <p:spPr/>
        <p:txBody>
          <a:bodyPr/>
          <a:lstStyle/>
          <a:p>
            <a:fld id="{2923AEEA-62B9-4C42-A26E-3D36DC1AD245}" type="slidenum">
              <a:rPr lang="en-US" smtClean="0"/>
              <a:t>26</a:t>
            </a:fld>
            <a:endParaRPr lang="en-US" dirty="0"/>
          </a:p>
        </p:txBody>
      </p:sp>
    </p:spTree>
    <p:extLst>
      <p:ext uri="{BB962C8B-B14F-4D97-AF65-F5344CB8AC3E}">
        <p14:creationId xmlns:p14="http://schemas.microsoft.com/office/powerpoint/2010/main" val="4037899442"/>
      </p:ext>
    </p:extLst>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707886"/>
          </a:xfrm>
          <a:prstGeom prst="rect">
            <a:avLst/>
          </a:prstGeom>
        </p:spPr>
        <p:txBody>
          <a:bodyPr wrap="square">
            <a:spAutoFit/>
          </a:bodyPr>
          <a:lstStyle/>
          <a:p>
            <a:pPr lvl="0"/>
            <a:r>
              <a:rPr lang="en-US" sz="4000" b="1" dirty="0" smtClean="0"/>
              <a:t>Employees and Family</a:t>
            </a:r>
            <a:endParaRPr lang="en-US" sz="4000" b="1" dirty="0"/>
          </a:p>
        </p:txBody>
      </p:sp>
      <p:sp>
        <p:nvSpPr>
          <p:cNvPr id="3" name="TextBox 2"/>
          <p:cNvSpPr txBox="1"/>
          <p:nvPr/>
        </p:nvSpPr>
        <p:spPr>
          <a:xfrm>
            <a:off x="228600" y="1978830"/>
            <a:ext cx="8420100" cy="4493538"/>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600" b="1" dirty="0" smtClean="0">
                <a:solidFill>
                  <a:srgbClr val="FF0000"/>
                </a:solidFill>
              </a:rPr>
              <a:t>COOP and family support plans should include:</a:t>
            </a:r>
          </a:p>
          <a:p>
            <a:pPr marL="914400" lvl="1" indent="-457200">
              <a:buFont typeface="Courier New" panose="02070309020205020404" pitchFamily="49" charset="0"/>
              <a:buChar char="o"/>
            </a:pPr>
            <a:r>
              <a:rPr lang="en-US" sz="2600" dirty="0" smtClean="0"/>
              <a:t>Personnel accountability procedures</a:t>
            </a:r>
          </a:p>
          <a:p>
            <a:pPr marL="914400" lvl="1" indent="-457200">
              <a:buFont typeface="Courier New" panose="02070309020205020404" pitchFamily="49" charset="0"/>
              <a:buChar char="o"/>
            </a:pPr>
            <a:r>
              <a:rPr lang="en-US" sz="2600" dirty="0" smtClean="0"/>
              <a:t>A means for keeping employees informed (call-in number)</a:t>
            </a:r>
          </a:p>
          <a:p>
            <a:pPr marL="914400" lvl="1" indent="-457200">
              <a:buFont typeface="Courier New" panose="02070309020205020404" pitchFamily="49" charset="0"/>
              <a:buChar char="o"/>
            </a:pPr>
            <a:r>
              <a:rPr lang="en-US" sz="2600" dirty="0" smtClean="0"/>
              <a:t>Info on developing family emergency plans</a:t>
            </a:r>
          </a:p>
          <a:p>
            <a:pPr marL="914400" lvl="1" indent="-457200">
              <a:buFont typeface="Courier New" panose="02070309020205020404" pitchFamily="49" charset="0"/>
              <a:buChar char="o"/>
            </a:pPr>
            <a:r>
              <a:rPr lang="en-US" sz="2600" dirty="0" smtClean="0"/>
              <a:t>Info about family support services near alternate site</a:t>
            </a:r>
          </a:p>
          <a:p>
            <a:pPr marL="914400" lvl="1" indent="-457200">
              <a:buFont typeface="Courier New" panose="02070309020205020404" pitchFamily="49" charset="0"/>
              <a:buChar char="o"/>
            </a:pPr>
            <a:r>
              <a:rPr lang="en-US" sz="2600" dirty="0" smtClean="0"/>
              <a:t>Procedure for contacting family or employees who will be relocated</a:t>
            </a:r>
          </a:p>
          <a:p>
            <a:pPr marL="914400" lvl="1" indent="-457200">
              <a:buFont typeface="Courier New" panose="02070309020205020404" pitchFamily="49" charset="0"/>
              <a:buChar char="o"/>
            </a:pPr>
            <a:r>
              <a:rPr lang="en-US" sz="2600" dirty="0" smtClean="0"/>
              <a:t>A means for two-way communication between essential and key members and their families</a:t>
            </a:r>
          </a:p>
          <a:p>
            <a:pPr marL="971550" lvl="1" indent="-514350">
              <a:buFont typeface="+mj-lt"/>
              <a:buAutoNum type="arabicPeriod"/>
            </a:pPr>
            <a:endParaRPr lang="en-US" sz="2600" dirty="0" smtClean="0"/>
          </a:p>
        </p:txBody>
      </p:sp>
      <p:sp>
        <p:nvSpPr>
          <p:cNvPr id="2" name="Slide Number Placeholder 1"/>
          <p:cNvSpPr>
            <a:spLocks noGrp="1"/>
          </p:cNvSpPr>
          <p:nvPr>
            <p:ph type="sldNum" sz="quarter" idx="12"/>
          </p:nvPr>
        </p:nvSpPr>
        <p:spPr/>
        <p:txBody>
          <a:bodyPr/>
          <a:lstStyle/>
          <a:p>
            <a:fld id="{2923AEEA-62B9-4C42-A26E-3D36DC1AD245}" type="slidenum">
              <a:rPr lang="en-US" smtClean="0"/>
              <a:t>27</a:t>
            </a:fld>
            <a:endParaRPr lang="en-US" dirty="0"/>
          </a:p>
        </p:txBody>
      </p:sp>
    </p:spTree>
    <p:extLst>
      <p:ext uri="{BB962C8B-B14F-4D97-AF65-F5344CB8AC3E}">
        <p14:creationId xmlns:p14="http://schemas.microsoft.com/office/powerpoint/2010/main" val="1743240579"/>
      </p:ext>
    </p:extLst>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3090526"/>
            <a:ext cx="9144000" cy="1323439"/>
          </a:xfrm>
          <a:prstGeom prst="rect">
            <a:avLst/>
          </a:prstGeom>
        </p:spPr>
        <p:txBody>
          <a:bodyPr wrap="square">
            <a:spAutoFit/>
          </a:bodyPr>
          <a:lstStyle/>
          <a:p>
            <a:pPr lvl="0" algn="ctr"/>
            <a:r>
              <a:rPr lang="en-US" sz="8000" b="1" dirty="0" smtClean="0">
                <a:solidFill>
                  <a:prstClr val="black"/>
                </a:solidFill>
              </a:rPr>
              <a:t>Questions?</a:t>
            </a:r>
          </a:p>
        </p:txBody>
      </p:sp>
      <p:sp>
        <p:nvSpPr>
          <p:cNvPr id="3" name="TextBox 2"/>
          <p:cNvSpPr txBox="1"/>
          <p:nvPr/>
        </p:nvSpPr>
        <p:spPr>
          <a:xfrm>
            <a:off x="361950" y="2305696"/>
            <a:ext cx="8782050" cy="784830"/>
          </a:xfrm>
          <a:prstGeom prst="rect">
            <a:avLst/>
          </a:prstGeom>
          <a:noFill/>
        </p:spPr>
        <p:txBody>
          <a:bodyPr wrap="square" rtlCol="0">
            <a:spAutoFit/>
          </a:bodyPr>
          <a:lstStyle/>
          <a:p>
            <a:pPr lvl="0"/>
            <a:endParaRPr lang="en-US" sz="2250" dirty="0" smtClean="0"/>
          </a:p>
          <a:p>
            <a:pPr marL="457200" lvl="0" indent="-457200">
              <a:buFont typeface="Wingdings" panose="05000000000000000000" pitchFamily="2" charset="2"/>
              <a:buChar char="Ø"/>
            </a:pPr>
            <a:endParaRPr lang="en-US" sz="2250" dirty="0" smtClean="0"/>
          </a:p>
        </p:txBody>
      </p:sp>
      <p:sp>
        <p:nvSpPr>
          <p:cNvPr id="2" name="Slide Number Placeholder 1"/>
          <p:cNvSpPr>
            <a:spLocks noGrp="1"/>
          </p:cNvSpPr>
          <p:nvPr>
            <p:ph type="sldNum" sz="quarter" idx="12"/>
          </p:nvPr>
        </p:nvSpPr>
        <p:spPr/>
        <p:txBody>
          <a:bodyPr/>
          <a:lstStyle/>
          <a:p>
            <a:fld id="{2923AEEA-62B9-4C42-A26E-3D36DC1AD245}" type="slidenum">
              <a:rPr lang="en-US" smtClean="0"/>
              <a:t>28</a:t>
            </a:fld>
            <a:endParaRPr lang="en-US" dirty="0"/>
          </a:p>
        </p:txBody>
      </p:sp>
    </p:spTree>
    <p:extLst>
      <p:ext uri="{BB962C8B-B14F-4D97-AF65-F5344CB8AC3E}">
        <p14:creationId xmlns:p14="http://schemas.microsoft.com/office/powerpoint/2010/main" val="816845694"/>
      </p:ext>
    </p:extLst>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19098" y="1452402"/>
            <a:ext cx="8724901" cy="830997"/>
          </a:xfrm>
          <a:prstGeom prst="rect">
            <a:avLst/>
          </a:prstGeom>
        </p:spPr>
        <p:txBody>
          <a:bodyPr wrap="square">
            <a:spAutoFit/>
          </a:bodyPr>
          <a:lstStyle/>
          <a:p>
            <a:pPr lvl="0"/>
            <a:r>
              <a:rPr lang="en-US" sz="4800" b="1" dirty="0" smtClean="0"/>
              <a:t>Webinar Schedule:</a:t>
            </a:r>
            <a:endParaRPr lang="en-US" sz="4400" b="1" dirty="0" smtClean="0"/>
          </a:p>
        </p:txBody>
      </p:sp>
      <p:sp>
        <p:nvSpPr>
          <p:cNvPr id="3" name="TextBox 2"/>
          <p:cNvSpPr txBox="1"/>
          <p:nvPr/>
        </p:nvSpPr>
        <p:spPr>
          <a:xfrm>
            <a:off x="421157" y="2456596"/>
            <a:ext cx="8420100" cy="3262432"/>
          </a:xfrm>
          <a:prstGeom prst="rect">
            <a:avLst/>
          </a:prstGeom>
          <a:noFill/>
        </p:spPr>
        <p:txBody>
          <a:bodyPr wrap="square" rtlCol="0">
            <a:spAutoFit/>
          </a:bodyPr>
          <a:lstStyle/>
          <a:p>
            <a:pPr lvl="0"/>
            <a:endParaRPr lang="en-US" sz="1000" dirty="0"/>
          </a:p>
          <a:p>
            <a:pPr lvl="0"/>
            <a:r>
              <a:rPr lang="en-US" sz="2800" b="1" dirty="0" smtClean="0"/>
              <a:t>DATES	TOPICS</a:t>
            </a:r>
          </a:p>
          <a:p>
            <a:pPr lvl="0"/>
            <a:r>
              <a:rPr lang="en-US" sz="2800" strike="sngStrike" dirty="0" smtClean="0"/>
              <a:t>March 12	Identifying Essential Functions</a:t>
            </a:r>
          </a:p>
          <a:p>
            <a:pPr lvl="0"/>
            <a:r>
              <a:rPr lang="en-US" sz="2800" strike="sngStrike" dirty="0" smtClean="0"/>
              <a:t>March 19	Essential Personnel and Lines of Succession</a:t>
            </a:r>
          </a:p>
          <a:p>
            <a:pPr lvl="0"/>
            <a:r>
              <a:rPr lang="en-US" sz="2800" strike="sngStrike" dirty="0" smtClean="0"/>
              <a:t>March 26	Communications </a:t>
            </a:r>
          </a:p>
          <a:p>
            <a:pPr lvl="0"/>
            <a:r>
              <a:rPr lang="en-US" sz="2800" dirty="0" smtClean="0"/>
              <a:t>April 2	Alternate Facilities and Vital Records</a:t>
            </a:r>
          </a:p>
          <a:p>
            <a:pPr lvl="0"/>
            <a:r>
              <a:rPr lang="en-US" sz="2800" dirty="0" smtClean="0"/>
              <a:t>April 9	Devolution and Reconstitution</a:t>
            </a:r>
          </a:p>
          <a:p>
            <a:pPr lvl="0"/>
            <a:r>
              <a:rPr lang="en-US" sz="2800" dirty="0" smtClean="0"/>
              <a:t>April 16	Training, Exercise, and Plan Maintenance</a:t>
            </a:r>
          </a:p>
        </p:txBody>
      </p:sp>
      <p:sp>
        <p:nvSpPr>
          <p:cNvPr id="2" name="Slide Number Placeholder 1"/>
          <p:cNvSpPr>
            <a:spLocks noGrp="1"/>
          </p:cNvSpPr>
          <p:nvPr>
            <p:ph type="sldNum" sz="quarter" idx="12"/>
          </p:nvPr>
        </p:nvSpPr>
        <p:spPr/>
        <p:txBody>
          <a:bodyPr/>
          <a:lstStyle/>
          <a:p>
            <a:fld id="{2923AEEA-62B9-4C42-A26E-3D36DC1AD245}" type="slidenum">
              <a:rPr lang="en-US" smtClean="0"/>
              <a:t>29</a:t>
            </a:fld>
            <a:endParaRPr lang="en-US" dirty="0"/>
          </a:p>
        </p:txBody>
      </p:sp>
    </p:spTree>
    <p:extLst>
      <p:ext uri="{BB962C8B-B14F-4D97-AF65-F5344CB8AC3E}">
        <p14:creationId xmlns:p14="http://schemas.microsoft.com/office/powerpoint/2010/main" val="2627912746"/>
      </p:ext>
    </p:extLst>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19099" y="1452402"/>
            <a:ext cx="8639176" cy="830997"/>
          </a:xfrm>
          <a:prstGeom prst="rect">
            <a:avLst/>
          </a:prstGeom>
        </p:spPr>
        <p:txBody>
          <a:bodyPr wrap="square">
            <a:spAutoFit/>
          </a:bodyPr>
          <a:lstStyle/>
          <a:p>
            <a:pPr lvl="0"/>
            <a:r>
              <a:rPr lang="en-US" sz="4800" b="1" dirty="0" smtClean="0">
                <a:solidFill>
                  <a:prstClr val="black"/>
                </a:solidFill>
              </a:rPr>
              <a:t>Presenter:</a:t>
            </a:r>
            <a:endParaRPr lang="en-US" sz="2800" b="1" dirty="0" smtClean="0">
              <a:solidFill>
                <a:prstClr val="black"/>
              </a:solidFill>
            </a:endParaRPr>
          </a:p>
        </p:txBody>
      </p:sp>
      <p:sp>
        <p:nvSpPr>
          <p:cNvPr id="3" name="TextBox 2"/>
          <p:cNvSpPr txBox="1"/>
          <p:nvPr/>
        </p:nvSpPr>
        <p:spPr>
          <a:xfrm>
            <a:off x="361950" y="2514600"/>
            <a:ext cx="8420100" cy="1815882"/>
          </a:xfrm>
          <a:prstGeom prst="rect">
            <a:avLst/>
          </a:prstGeom>
          <a:noFill/>
        </p:spPr>
        <p:txBody>
          <a:bodyPr wrap="square" rtlCol="0">
            <a:spAutoFit/>
          </a:bodyPr>
          <a:lstStyle/>
          <a:p>
            <a:pPr marL="457200" lvl="0" indent="-457200">
              <a:buClr>
                <a:schemeClr val="tx1"/>
              </a:buClr>
              <a:buFont typeface="Wingdings" panose="05000000000000000000" pitchFamily="2" charset="2"/>
              <a:buChar char="Ø"/>
            </a:pPr>
            <a:r>
              <a:rPr lang="en-US" sz="2800" b="1" dirty="0" smtClean="0"/>
              <a:t>Robert Baldwin  </a:t>
            </a:r>
          </a:p>
          <a:p>
            <a:pPr lvl="1">
              <a:buClr>
                <a:schemeClr val="tx1"/>
              </a:buClr>
            </a:pPr>
            <a:r>
              <a:rPr lang="en-US" sz="2800" dirty="0" smtClean="0"/>
              <a:t>State Recovery Planner</a:t>
            </a:r>
          </a:p>
          <a:p>
            <a:pPr lvl="1">
              <a:buClr>
                <a:schemeClr val="tx1"/>
              </a:buClr>
            </a:pPr>
            <a:r>
              <a:rPr lang="en-US" sz="2800" dirty="0" smtClean="0"/>
              <a:t>Kentucky Emergency Management</a:t>
            </a:r>
          </a:p>
          <a:p>
            <a:pPr lvl="0">
              <a:buClr>
                <a:schemeClr val="tx1"/>
              </a:buClr>
            </a:pPr>
            <a:endParaRPr lang="en-US" sz="2800" dirty="0" smtClean="0"/>
          </a:p>
        </p:txBody>
      </p:sp>
      <p:sp>
        <p:nvSpPr>
          <p:cNvPr id="2" name="Slide Number Placeholder 1"/>
          <p:cNvSpPr>
            <a:spLocks noGrp="1"/>
          </p:cNvSpPr>
          <p:nvPr>
            <p:ph type="sldNum" sz="quarter" idx="12"/>
          </p:nvPr>
        </p:nvSpPr>
        <p:spPr/>
        <p:txBody>
          <a:bodyPr/>
          <a:lstStyle/>
          <a:p>
            <a:fld id="{2923AEEA-62B9-4C42-A26E-3D36DC1AD245}" type="slidenum">
              <a:rPr lang="en-US" smtClean="0"/>
              <a:t>3</a:t>
            </a:fld>
            <a:endParaRPr lang="en-US" dirty="0"/>
          </a:p>
        </p:txBody>
      </p:sp>
    </p:spTree>
    <p:extLst>
      <p:ext uri="{BB962C8B-B14F-4D97-AF65-F5344CB8AC3E}">
        <p14:creationId xmlns:p14="http://schemas.microsoft.com/office/powerpoint/2010/main" val="2699820725"/>
      </p:ext>
    </p:extLst>
  </p:cSld>
  <p:clrMapOvr>
    <a:masterClrMapping/>
  </p:clrMapOvr>
  <p:transition spd="slow">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61950" y="2667000"/>
            <a:ext cx="8420100" cy="1661993"/>
          </a:xfrm>
          <a:prstGeom prst="rect">
            <a:avLst/>
          </a:prstGeom>
          <a:noFill/>
        </p:spPr>
        <p:txBody>
          <a:bodyPr wrap="square" rtlCol="0">
            <a:spAutoFit/>
          </a:bodyPr>
          <a:lstStyle/>
          <a:p>
            <a:pPr lvl="0" algn="just"/>
            <a:endParaRPr lang="en-US" sz="1000" dirty="0"/>
          </a:p>
          <a:p>
            <a:pPr lvl="0" algn="just"/>
            <a:r>
              <a:rPr lang="en-US" sz="3600" b="1" dirty="0" smtClean="0"/>
              <a:t>To access past presentations, please visit:</a:t>
            </a:r>
          </a:p>
          <a:p>
            <a:pPr lvl="0" algn="just"/>
            <a:r>
              <a:rPr lang="en-US" sz="2800" dirty="0" smtClean="0">
                <a:hlinkClick r:id="rId4"/>
              </a:rPr>
              <a:t>https</a:t>
            </a:r>
            <a:r>
              <a:rPr lang="en-US" sz="2800" dirty="0">
                <a:hlinkClick r:id="rId4"/>
              </a:rPr>
              <a:t>://</a:t>
            </a:r>
            <a:r>
              <a:rPr lang="en-US" sz="2800" dirty="0" smtClean="0">
                <a:hlinkClick r:id="rId4"/>
              </a:rPr>
              <a:t>kyem.ky.gov/programs/Pages/Planning.aspx</a:t>
            </a:r>
            <a:endParaRPr lang="en-US" sz="2800" dirty="0" smtClean="0"/>
          </a:p>
          <a:p>
            <a:pPr lvl="0" algn="just"/>
            <a:endParaRPr lang="en-US" sz="2800" dirty="0" smtClean="0"/>
          </a:p>
        </p:txBody>
      </p:sp>
      <p:sp>
        <p:nvSpPr>
          <p:cNvPr id="2" name="Slide Number Placeholder 1"/>
          <p:cNvSpPr>
            <a:spLocks noGrp="1"/>
          </p:cNvSpPr>
          <p:nvPr>
            <p:ph type="sldNum" sz="quarter" idx="12"/>
          </p:nvPr>
        </p:nvSpPr>
        <p:spPr/>
        <p:txBody>
          <a:bodyPr/>
          <a:lstStyle/>
          <a:p>
            <a:fld id="{2923AEEA-62B9-4C42-A26E-3D36DC1AD245}" type="slidenum">
              <a:rPr lang="en-US" smtClean="0"/>
              <a:t>30</a:t>
            </a:fld>
            <a:endParaRPr lang="en-US" dirty="0"/>
          </a:p>
        </p:txBody>
      </p:sp>
    </p:spTree>
    <p:extLst>
      <p:ext uri="{BB962C8B-B14F-4D97-AF65-F5344CB8AC3E}">
        <p14:creationId xmlns:p14="http://schemas.microsoft.com/office/powerpoint/2010/main" val="2362662871"/>
      </p:ext>
    </p:extLst>
  </p:cSld>
  <p:clrMapOvr>
    <a:masterClrMapping/>
  </p:clrMapOvr>
  <p:transition spd="slow">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1905403"/>
            <a:ext cx="9144000" cy="4524315"/>
          </a:xfrm>
          <a:prstGeom prst="rect">
            <a:avLst/>
          </a:prstGeom>
        </p:spPr>
        <p:txBody>
          <a:bodyPr wrap="square">
            <a:spAutoFit/>
          </a:bodyPr>
          <a:lstStyle/>
          <a:p>
            <a:pPr algn="ctr"/>
            <a:r>
              <a:rPr lang="en-US" sz="3000" b="1" dirty="0" smtClean="0"/>
              <a:t>To request assistance, advice, </a:t>
            </a:r>
          </a:p>
          <a:p>
            <a:pPr algn="ctr"/>
            <a:r>
              <a:rPr lang="en-US" sz="3000" b="1" dirty="0" smtClean="0"/>
              <a:t>or schedule consultations, contact:</a:t>
            </a:r>
          </a:p>
          <a:p>
            <a:pPr algn="ctr"/>
            <a:endParaRPr lang="en-US" sz="3000" b="1" dirty="0"/>
          </a:p>
          <a:p>
            <a:pPr algn="ctr"/>
            <a:r>
              <a:rPr lang="en-US" sz="3600" b="1" dirty="0" smtClean="0"/>
              <a:t>Robert Baldwin</a:t>
            </a:r>
          </a:p>
          <a:p>
            <a:pPr algn="ctr"/>
            <a:r>
              <a:rPr lang="en-US" sz="3000" b="1" dirty="0" smtClean="0"/>
              <a:t>KYEM – State Recovery Planner</a:t>
            </a:r>
          </a:p>
          <a:p>
            <a:pPr algn="ctr"/>
            <a:r>
              <a:rPr lang="en-US" sz="3000" b="1" dirty="0" smtClean="0"/>
              <a:t>Office: (502) 607-1989</a:t>
            </a:r>
          </a:p>
          <a:p>
            <a:pPr algn="ctr"/>
            <a:r>
              <a:rPr lang="en-US" sz="3000" b="1" dirty="0" smtClean="0"/>
              <a:t>Cell: (502) 226-0153</a:t>
            </a:r>
          </a:p>
          <a:p>
            <a:pPr algn="ctr"/>
            <a:r>
              <a:rPr lang="en-US" sz="3200" dirty="0" smtClean="0">
                <a:hlinkClick r:id="rId3"/>
              </a:rPr>
              <a:t>robert.e.baldwin87.nfg@mail.mil</a:t>
            </a:r>
            <a:endParaRPr lang="en-US" sz="3200" dirty="0" smtClean="0"/>
          </a:p>
          <a:p>
            <a:pPr algn="ctr"/>
            <a:endParaRPr lang="en-US" sz="4000" b="1" dirty="0"/>
          </a:p>
        </p:txBody>
      </p:sp>
      <p:sp>
        <p:nvSpPr>
          <p:cNvPr id="3" name="Slide Number Placeholder 2"/>
          <p:cNvSpPr>
            <a:spLocks noGrp="1"/>
          </p:cNvSpPr>
          <p:nvPr>
            <p:ph type="sldNum" sz="quarter" idx="12"/>
          </p:nvPr>
        </p:nvSpPr>
        <p:spPr/>
        <p:txBody>
          <a:bodyPr/>
          <a:lstStyle/>
          <a:p>
            <a:fld id="{2923AEEA-62B9-4C42-A26E-3D36DC1AD245}" type="slidenum">
              <a:rPr lang="en-US" smtClean="0"/>
              <a:t>31</a:t>
            </a:fld>
            <a:endParaRPr lang="en-US" dirty="0"/>
          </a:p>
        </p:txBody>
      </p:sp>
    </p:spTree>
    <p:extLst>
      <p:ext uri="{BB962C8B-B14F-4D97-AF65-F5344CB8AC3E}">
        <p14:creationId xmlns:p14="http://schemas.microsoft.com/office/powerpoint/2010/main" val="2489777727"/>
      </p:ext>
    </p:extLst>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61950" y="1494065"/>
            <a:ext cx="8639176" cy="769441"/>
          </a:xfrm>
          <a:prstGeom prst="rect">
            <a:avLst/>
          </a:prstGeom>
        </p:spPr>
        <p:txBody>
          <a:bodyPr wrap="square">
            <a:spAutoFit/>
          </a:bodyPr>
          <a:lstStyle/>
          <a:p>
            <a:pPr lvl="0"/>
            <a:r>
              <a:rPr lang="en-US" sz="4400" b="1" dirty="0" smtClean="0"/>
              <a:t>Communications</a:t>
            </a:r>
          </a:p>
        </p:txBody>
      </p:sp>
      <p:sp>
        <p:nvSpPr>
          <p:cNvPr id="3" name="TextBox 2"/>
          <p:cNvSpPr txBox="1"/>
          <p:nvPr/>
        </p:nvSpPr>
        <p:spPr>
          <a:xfrm>
            <a:off x="361950" y="2266603"/>
            <a:ext cx="8420100" cy="4154984"/>
          </a:xfrm>
          <a:prstGeom prst="rect">
            <a:avLst/>
          </a:prstGeom>
          <a:noFill/>
        </p:spPr>
        <p:txBody>
          <a:bodyPr wrap="square" rtlCol="0">
            <a:spAutoFit/>
          </a:bodyPr>
          <a:lstStyle/>
          <a:p>
            <a:pPr marL="457200" indent="-457200">
              <a:buFont typeface="Wingdings" panose="05000000000000000000" pitchFamily="2" charset="2"/>
              <a:buChar char="Ø"/>
            </a:pPr>
            <a:r>
              <a:rPr lang="en-US" sz="2400" dirty="0" smtClean="0"/>
              <a:t>Communications planning is </a:t>
            </a:r>
            <a:r>
              <a:rPr lang="en-US" sz="2400" b="1" dirty="0" smtClean="0">
                <a:solidFill>
                  <a:srgbClr val="FF0000"/>
                </a:solidFill>
              </a:rPr>
              <a:t>critical</a:t>
            </a:r>
            <a:r>
              <a:rPr lang="en-US" sz="2400" dirty="0" smtClean="0"/>
              <a:t> to COOP planning</a:t>
            </a:r>
          </a:p>
          <a:p>
            <a:pPr marL="457200" indent="-457200">
              <a:buFont typeface="Wingdings" panose="05000000000000000000" pitchFamily="2" charset="2"/>
              <a:buChar char="Ø"/>
            </a:pPr>
            <a:r>
              <a:rPr lang="en-US" sz="2400" dirty="0" smtClean="0"/>
              <a:t>Two Major Elements of Communications:</a:t>
            </a:r>
          </a:p>
          <a:p>
            <a:pPr marL="914400" lvl="1" indent="-457200">
              <a:buClr>
                <a:schemeClr val="tx1"/>
              </a:buClr>
              <a:buFont typeface="+mj-lt"/>
              <a:buAutoNum type="arabicPeriod"/>
            </a:pPr>
            <a:r>
              <a:rPr lang="en-US" sz="2400" b="1" u="sng" dirty="0" smtClean="0">
                <a:solidFill>
                  <a:srgbClr val="FF0000"/>
                </a:solidFill>
              </a:rPr>
              <a:t>Technology</a:t>
            </a:r>
            <a:r>
              <a:rPr lang="en-US" sz="2400" dirty="0" smtClean="0"/>
              <a:t> – Devices that channel and facilitate communication should be: accessible, secure, and redundant</a:t>
            </a:r>
          </a:p>
          <a:p>
            <a:pPr marL="1371600" lvl="2" indent="-457200">
              <a:buClr>
                <a:schemeClr val="tx1"/>
              </a:buClr>
              <a:buFont typeface="Arial" panose="020B0604020202020204" pitchFamily="34" charset="0"/>
              <a:buChar char="•"/>
            </a:pPr>
            <a:r>
              <a:rPr lang="en-US" sz="2400" b="1" u="sng" dirty="0" smtClean="0">
                <a:solidFill>
                  <a:srgbClr val="FF0000"/>
                </a:solidFill>
              </a:rPr>
              <a:t>Interoperability</a:t>
            </a:r>
            <a:r>
              <a:rPr lang="en-US" sz="2400" dirty="0" smtClean="0"/>
              <a:t> – Ability of a system or product to work with other systems or products without special effort on the part of the user</a:t>
            </a:r>
          </a:p>
          <a:p>
            <a:pPr marL="914400" lvl="1" indent="-457200">
              <a:buClr>
                <a:schemeClr val="tx1"/>
              </a:buClr>
              <a:buFont typeface="+mj-lt"/>
              <a:buAutoNum type="arabicPeriod"/>
            </a:pPr>
            <a:r>
              <a:rPr lang="en-US" sz="2400" b="1" u="sng" dirty="0" smtClean="0">
                <a:solidFill>
                  <a:srgbClr val="FF0000"/>
                </a:solidFill>
              </a:rPr>
              <a:t>Business Practices</a:t>
            </a:r>
            <a:r>
              <a:rPr lang="en-US" sz="2400" dirty="0" smtClean="0">
                <a:solidFill>
                  <a:srgbClr val="FF0000"/>
                </a:solidFill>
              </a:rPr>
              <a:t> </a:t>
            </a:r>
            <a:r>
              <a:rPr lang="en-US" sz="2400" dirty="0" smtClean="0"/>
              <a:t>– Comprehensive office policies that foster and promote effective and timely communication before, during, and after an emergency</a:t>
            </a:r>
            <a:endParaRPr lang="en-US" sz="2400" b="1" u="sng" dirty="0"/>
          </a:p>
        </p:txBody>
      </p:sp>
      <p:sp>
        <p:nvSpPr>
          <p:cNvPr id="2" name="Slide Number Placeholder 1"/>
          <p:cNvSpPr>
            <a:spLocks noGrp="1"/>
          </p:cNvSpPr>
          <p:nvPr>
            <p:ph type="sldNum" sz="quarter" idx="12"/>
          </p:nvPr>
        </p:nvSpPr>
        <p:spPr/>
        <p:txBody>
          <a:bodyPr/>
          <a:lstStyle/>
          <a:p>
            <a:fld id="{2923AEEA-62B9-4C42-A26E-3D36DC1AD245}" type="slidenum">
              <a:rPr lang="en-US" smtClean="0"/>
              <a:t>4</a:t>
            </a:fld>
            <a:endParaRPr lang="en-US" dirty="0"/>
          </a:p>
        </p:txBody>
      </p:sp>
    </p:spTree>
    <p:extLst>
      <p:ext uri="{BB962C8B-B14F-4D97-AF65-F5344CB8AC3E}">
        <p14:creationId xmlns:p14="http://schemas.microsoft.com/office/powerpoint/2010/main" val="3673931863"/>
      </p:ext>
    </p:extLst>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61950" y="1263947"/>
            <a:ext cx="8639176" cy="769441"/>
          </a:xfrm>
          <a:prstGeom prst="rect">
            <a:avLst/>
          </a:prstGeom>
        </p:spPr>
        <p:txBody>
          <a:bodyPr wrap="square">
            <a:spAutoFit/>
          </a:bodyPr>
          <a:lstStyle/>
          <a:p>
            <a:pPr lvl="0"/>
            <a:r>
              <a:rPr lang="en-US" sz="4400" b="1" dirty="0" smtClean="0"/>
              <a:t>Review Processes</a:t>
            </a:r>
            <a:endParaRPr lang="en-US" sz="4400" b="1" dirty="0"/>
          </a:p>
        </p:txBody>
      </p:sp>
      <p:sp>
        <p:nvSpPr>
          <p:cNvPr id="3" name="TextBox 2"/>
          <p:cNvSpPr txBox="1"/>
          <p:nvPr/>
        </p:nvSpPr>
        <p:spPr>
          <a:xfrm>
            <a:off x="361950" y="2033388"/>
            <a:ext cx="8420100" cy="1815882"/>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800" dirty="0" smtClean="0"/>
              <a:t>Review Critical Communications Processes</a:t>
            </a:r>
          </a:p>
          <a:p>
            <a:pPr marL="800100" lvl="1" indent="-342900">
              <a:buClr>
                <a:schemeClr val="tx1"/>
              </a:buClr>
              <a:buFont typeface="Courier New" panose="02070309020205020404" pitchFamily="49" charset="0"/>
              <a:buChar char="o"/>
            </a:pPr>
            <a:r>
              <a:rPr lang="en-US" sz="2800" dirty="0" smtClean="0"/>
              <a:t>Initiation (Who, Where, How, etc.)</a:t>
            </a:r>
          </a:p>
          <a:p>
            <a:pPr marL="800100" lvl="1" indent="-342900">
              <a:buClr>
                <a:schemeClr val="tx1"/>
              </a:buClr>
              <a:buFont typeface="Courier New" panose="02070309020205020404" pitchFamily="49" charset="0"/>
              <a:buChar char="o"/>
            </a:pPr>
            <a:r>
              <a:rPr lang="en-US" sz="2800" dirty="0" smtClean="0"/>
              <a:t>Receipt (Who, Where, How, etc.)</a:t>
            </a:r>
          </a:p>
          <a:p>
            <a:pPr marL="800100" lvl="1" indent="-342900">
              <a:buClr>
                <a:schemeClr val="tx1"/>
              </a:buClr>
              <a:buFont typeface="Courier New" panose="02070309020205020404" pitchFamily="49" charset="0"/>
              <a:buChar char="o"/>
            </a:pPr>
            <a:r>
              <a:rPr lang="en-US" sz="2800" dirty="0" smtClean="0"/>
              <a:t>Desired Outcome</a:t>
            </a:r>
            <a:endParaRPr lang="en-US" sz="2800" dirty="0"/>
          </a:p>
        </p:txBody>
      </p:sp>
      <p:sp>
        <p:nvSpPr>
          <p:cNvPr id="2" name="Slide Number Placeholder 1"/>
          <p:cNvSpPr>
            <a:spLocks noGrp="1"/>
          </p:cNvSpPr>
          <p:nvPr>
            <p:ph type="sldNum" sz="quarter" idx="12"/>
          </p:nvPr>
        </p:nvSpPr>
        <p:spPr/>
        <p:txBody>
          <a:bodyPr/>
          <a:lstStyle/>
          <a:p>
            <a:fld id="{2923AEEA-62B9-4C42-A26E-3D36DC1AD245}" type="slidenum">
              <a:rPr lang="en-US" smtClean="0"/>
              <a:t>5</a:t>
            </a:fld>
            <a:endParaRPr lang="en-US" dirty="0"/>
          </a:p>
        </p:txBody>
      </p:sp>
    </p:spTree>
    <p:extLst>
      <p:ext uri="{BB962C8B-B14F-4D97-AF65-F5344CB8AC3E}">
        <p14:creationId xmlns:p14="http://schemas.microsoft.com/office/powerpoint/2010/main" val="394476652"/>
      </p:ext>
    </p:extLst>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61950" y="1377982"/>
            <a:ext cx="8639176" cy="830997"/>
          </a:xfrm>
          <a:prstGeom prst="rect">
            <a:avLst/>
          </a:prstGeom>
        </p:spPr>
        <p:txBody>
          <a:bodyPr wrap="square">
            <a:spAutoFit/>
          </a:bodyPr>
          <a:lstStyle/>
          <a:p>
            <a:pPr lvl="0"/>
            <a:r>
              <a:rPr lang="en-US" sz="4800" b="1" dirty="0" smtClean="0"/>
              <a:t>Review Process (cont’d)</a:t>
            </a:r>
            <a:endParaRPr lang="en-US" sz="4800" b="1" dirty="0"/>
          </a:p>
        </p:txBody>
      </p:sp>
      <p:sp>
        <p:nvSpPr>
          <p:cNvPr id="3" name="TextBox 2"/>
          <p:cNvSpPr txBox="1"/>
          <p:nvPr/>
        </p:nvSpPr>
        <p:spPr>
          <a:xfrm>
            <a:off x="361950" y="2121047"/>
            <a:ext cx="8639176" cy="4401205"/>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800" b="1" dirty="0" smtClean="0">
                <a:solidFill>
                  <a:srgbClr val="FF0000"/>
                </a:solidFill>
              </a:rPr>
              <a:t>Identify Communication Requirements and Equipment</a:t>
            </a:r>
          </a:p>
          <a:p>
            <a:pPr marL="914400" lvl="1" indent="-457200">
              <a:buFont typeface="Courier New" panose="02070309020205020404" pitchFamily="49" charset="0"/>
              <a:buChar char="o"/>
            </a:pPr>
            <a:r>
              <a:rPr lang="en-US" sz="2800" dirty="0" smtClean="0"/>
              <a:t>Location</a:t>
            </a:r>
          </a:p>
          <a:p>
            <a:pPr marL="1371600" lvl="2" indent="-457200">
              <a:buFont typeface="Arial" panose="020B0604020202020204" pitchFamily="34" charset="0"/>
              <a:buChar char="•"/>
            </a:pPr>
            <a:r>
              <a:rPr lang="en-US" sz="2800" dirty="0" smtClean="0"/>
              <a:t>Urban or Rural</a:t>
            </a:r>
          </a:p>
          <a:p>
            <a:pPr marL="1371600" lvl="2" indent="-457200">
              <a:buFont typeface="Arial" panose="020B0604020202020204" pitchFamily="34" charset="0"/>
              <a:buChar char="•"/>
            </a:pPr>
            <a:r>
              <a:rPr lang="en-US" sz="2800" dirty="0" smtClean="0"/>
              <a:t>Internal or External</a:t>
            </a:r>
          </a:p>
          <a:p>
            <a:pPr marL="1371600" lvl="2" indent="-457200">
              <a:buFont typeface="Arial" panose="020B0604020202020204" pitchFamily="34" charset="0"/>
              <a:buChar char="•"/>
            </a:pPr>
            <a:r>
              <a:rPr lang="en-US" sz="2800" dirty="0" smtClean="0"/>
              <a:t>Fixed or Mobile</a:t>
            </a:r>
          </a:p>
          <a:p>
            <a:pPr marL="914400" lvl="1" indent="-457200">
              <a:buFont typeface="Courier New" panose="02070309020205020404" pitchFamily="49" charset="0"/>
              <a:buChar char="o"/>
            </a:pPr>
            <a:r>
              <a:rPr lang="en-US" sz="2800" dirty="0" smtClean="0"/>
              <a:t>Type</a:t>
            </a:r>
          </a:p>
          <a:p>
            <a:pPr marL="1371600" lvl="2" indent="-457200">
              <a:buFont typeface="Arial" panose="020B0604020202020204" pitchFamily="34" charset="0"/>
              <a:buChar char="•"/>
            </a:pPr>
            <a:r>
              <a:rPr lang="en-US" sz="2800" dirty="0" smtClean="0"/>
              <a:t>Two-way (2 people or conference call)</a:t>
            </a:r>
          </a:p>
          <a:p>
            <a:pPr marL="1371600" lvl="2" indent="-457200">
              <a:buFont typeface="Arial" panose="020B0604020202020204" pitchFamily="34" charset="0"/>
              <a:buChar char="•"/>
            </a:pPr>
            <a:r>
              <a:rPr lang="en-US" sz="2800" dirty="0" smtClean="0"/>
              <a:t>One-way</a:t>
            </a:r>
          </a:p>
          <a:p>
            <a:pPr marL="457200" indent="-457200">
              <a:buClr>
                <a:schemeClr val="tx1"/>
              </a:buClr>
              <a:buFont typeface="Wingdings" panose="05000000000000000000" pitchFamily="2" charset="2"/>
              <a:buChar char="Ø"/>
            </a:pPr>
            <a:r>
              <a:rPr lang="en-US" sz="2800" b="1" dirty="0" smtClean="0">
                <a:solidFill>
                  <a:srgbClr val="FF0000"/>
                </a:solidFill>
              </a:rPr>
              <a:t>Don’t forget </a:t>
            </a:r>
            <a:r>
              <a:rPr lang="en-US" sz="2800" dirty="0" smtClean="0"/>
              <a:t>alternate facility locations and mobile, in-transit capabilities for senior leadership</a:t>
            </a:r>
            <a:endParaRPr lang="en-US" sz="2800" dirty="0"/>
          </a:p>
        </p:txBody>
      </p:sp>
      <p:sp>
        <p:nvSpPr>
          <p:cNvPr id="2" name="Slide Number Placeholder 1"/>
          <p:cNvSpPr>
            <a:spLocks noGrp="1"/>
          </p:cNvSpPr>
          <p:nvPr>
            <p:ph type="sldNum" sz="quarter" idx="12"/>
          </p:nvPr>
        </p:nvSpPr>
        <p:spPr/>
        <p:txBody>
          <a:bodyPr/>
          <a:lstStyle/>
          <a:p>
            <a:fld id="{2923AEEA-62B9-4C42-A26E-3D36DC1AD245}" type="slidenum">
              <a:rPr lang="en-US" smtClean="0"/>
              <a:t>6</a:t>
            </a:fld>
            <a:endParaRPr lang="en-US" dirty="0"/>
          </a:p>
        </p:txBody>
      </p:sp>
    </p:spTree>
    <p:extLst>
      <p:ext uri="{BB962C8B-B14F-4D97-AF65-F5344CB8AC3E}">
        <p14:creationId xmlns:p14="http://schemas.microsoft.com/office/powerpoint/2010/main" val="639487628"/>
      </p:ext>
    </p:extLst>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707886"/>
          </a:xfrm>
          <a:prstGeom prst="rect">
            <a:avLst/>
          </a:prstGeom>
        </p:spPr>
        <p:txBody>
          <a:bodyPr wrap="square">
            <a:spAutoFit/>
          </a:bodyPr>
          <a:lstStyle/>
          <a:p>
            <a:pPr lvl="0"/>
            <a:r>
              <a:rPr lang="en-US" sz="4000" b="1" dirty="0" smtClean="0"/>
              <a:t>Communications and Essential Functions</a:t>
            </a:r>
            <a:endParaRPr lang="en-US" sz="4000" b="1" dirty="0"/>
          </a:p>
        </p:txBody>
      </p:sp>
      <p:sp>
        <p:nvSpPr>
          <p:cNvPr id="3" name="TextBox 2"/>
          <p:cNvSpPr txBox="1"/>
          <p:nvPr/>
        </p:nvSpPr>
        <p:spPr>
          <a:xfrm>
            <a:off x="228600" y="1967457"/>
            <a:ext cx="8915400" cy="4493538"/>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600" b="1" dirty="0" smtClean="0">
                <a:solidFill>
                  <a:srgbClr val="FF0000"/>
                </a:solidFill>
              </a:rPr>
              <a:t>Communications systems should be able to:</a:t>
            </a:r>
          </a:p>
          <a:p>
            <a:pPr marL="914400" lvl="1" indent="-457200">
              <a:buFont typeface="Courier New" panose="02070309020205020404" pitchFamily="49" charset="0"/>
              <a:buChar char="o"/>
            </a:pPr>
            <a:r>
              <a:rPr lang="en-US" sz="2600" dirty="0" smtClean="0"/>
              <a:t>Operate:</a:t>
            </a:r>
          </a:p>
          <a:p>
            <a:pPr marL="1371600" lvl="2" indent="-457200">
              <a:buFont typeface="Arial" panose="020B0604020202020204" pitchFamily="34" charset="0"/>
              <a:buChar char="•"/>
            </a:pPr>
            <a:r>
              <a:rPr lang="en-US" sz="2600" dirty="0" smtClean="0"/>
              <a:t>At an alternate facility within 12 hours, up to 30 days</a:t>
            </a:r>
          </a:p>
          <a:p>
            <a:pPr marL="1371600" lvl="2" indent="-457200">
              <a:buFont typeface="Arial" panose="020B0604020202020204" pitchFamily="34" charset="0"/>
              <a:buChar char="•"/>
            </a:pPr>
            <a:r>
              <a:rPr lang="en-US" sz="2600" dirty="0" smtClean="0"/>
              <a:t>At a capability commensurate with an agency’s essential functions, data, and systems</a:t>
            </a:r>
          </a:p>
          <a:p>
            <a:pPr marL="1371600" lvl="2" indent="-457200">
              <a:buFont typeface="Arial" panose="020B0604020202020204" pitchFamily="34" charset="0"/>
              <a:buChar char="•"/>
            </a:pPr>
            <a:r>
              <a:rPr lang="en-US" sz="2600" dirty="0" smtClean="0"/>
              <a:t>In situations with and without warning</a:t>
            </a:r>
          </a:p>
          <a:p>
            <a:pPr marL="914400" lvl="1" indent="-457200">
              <a:buFont typeface="Courier New" panose="02070309020205020404" pitchFamily="49" charset="0"/>
              <a:buChar char="o"/>
            </a:pPr>
            <a:r>
              <a:rPr lang="en-US" sz="2600" dirty="0" smtClean="0"/>
              <a:t>Communicate with:</a:t>
            </a:r>
          </a:p>
          <a:p>
            <a:pPr marL="1371600" lvl="2" indent="-457200">
              <a:buFont typeface="Arial" panose="020B0604020202020204" pitchFamily="34" charset="0"/>
              <a:buChar char="•"/>
            </a:pPr>
            <a:r>
              <a:rPr lang="en-US" sz="2600" dirty="0" smtClean="0"/>
              <a:t>COOP Planning Team, agency leadership and management, essential personnel, and other staff</a:t>
            </a:r>
          </a:p>
          <a:p>
            <a:pPr marL="1371600" lvl="2" indent="-457200">
              <a:buFont typeface="Arial" panose="020B0604020202020204" pitchFamily="34" charset="0"/>
              <a:buChar char="•"/>
            </a:pPr>
            <a:r>
              <a:rPr lang="en-US" sz="2600" dirty="0" smtClean="0"/>
              <a:t>Clients, stakeholders, vendors, and emergency personnel</a:t>
            </a:r>
          </a:p>
        </p:txBody>
      </p:sp>
      <p:sp>
        <p:nvSpPr>
          <p:cNvPr id="2" name="Slide Number Placeholder 1"/>
          <p:cNvSpPr>
            <a:spLocks noGrp="1"/>
          </p:cNvSpPr>
          <p:nvPr>
            <p:ph type="sldNum" sz="quarter" idx="12"/>
          </p:nvPr>
        </p:nvSpPr>
        <p:spPr/>
        <p:txBody>
          <a:bodyPr/>
          <a:lstStyle/>
          <a:p>
            <a:fld id="{2923AEEA-62B9-4C42-A26E-3D36DC1AD245}" type="slidenum">
              <a:rPr lang="en-US" smtClean="0"/>
              <a:t>7</a:t>
            </a:fld>
            <a:endParaRPr lang="en-US" dirty="0"/>
          </a:p>
        </p:txBody>
      </p:sp>
    </p:spTree>
    <p:extLst>
      <p:ext uri="{BB962C8B-B14F-4D97-AF65-F5344CB8AC3E}">
        <p14:creationId xmlns:p14="http://schemas.microsoft.com/office/powerpoint/2010/main" val="4191710073"/>
      </p:ext>
    </p:extLst>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1323439"/>
          </a:xfrm>
          <a:prstGeom prst="rect">
            <a:avLst/>
          </a:prstGeom>
        </p:spPr>
        <p:txBody>
          <a:bodyPr wrap="square">
            <a:spAutoFit/>
          </a:bodyPr>
          <a:lstStyle/>
          <a:p>
            <a:pPr lvl="0"/>
            <a:r>
              <a:rPr lang="en-US" sz="4000" b="1" dirty="0" smtClean="0"/>
              <a:t>Communications and Essential Functions: Technology</a:t>
            </a:r>
            <a:endParaRPr lang="en-US" sz="4000" b="1" dirty="0"/>
          </a:p>
        </p:txBody>
      </p:sp>
      <p:sp>
        <p:nvSpPr>
          <p:cNvPr id="3" name="TextBox 2"/>
          <p:cNvSpPr txBox="1"/>
          <p:nvPr/>
        </p:nvSpPr>
        <p:spPr>
          <a:xfrm>
            <a:off x="228600" y="2596246"/>
            <a:ext cx="8420100" cy="830997"/>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400" b="1" dirty="0" smtClean="0">
                <a:solidFill>
                  <a:srgbClr val="FF0000"/>
                </a:solidFill>
              </a:rPr>
              <a:t>For each essential function, consider which of the following systems are used:</a:t>
            </a:r>
          </a:p>
        </p:txBody>
      </p:sp>
      <p:sp>
        <p:nvSpPr>
          <p:cNvPr id="2" name="TextBox 1"/>
          <p:cNvSpPr txBox="1"/>
          <p:nvPr/>
        </p:nvSpPr>
        <p:spPr>
          <a:xfrm>
            <a:off x="595384" y="3476339"/>
            <a:ext cx="4114800"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t>Telephone lines</a:t>
            </a:r>
          </a:p>
          <a:p>
            <a:pPr marL="342900" indent="-342900">
              <a:buFont typeface="Arial" panose="020B0604020202020204" pitchFamily="34" charset="0"/>
              <a:buChar char="•"/>
            </a:pPr>
            <a:r>
              <a:rPr lang="en-US" sz="2400" dirty="0"/>
              <a:t>Fax lines</a:t>
            </a:r>
          </a:p>
          <a:p>
            <a:pPr marL="342900" indent="-342900">
              <a:buFont typeface="Arial" panose="020B0604020202020204" pitchFamily="34" charset="0"/>
              <a:buChar char="•"/>
            </a:pPr>
            <a:r>
              <a:rPr lang="en-US" sz="2400" dirty="0"/>
              <a:t>Data lines</a:t>
            </a:r>
          </a:p>
          <a:p>
            <a:pPr marL="342900" indent="-342900">
              <a:buFont typeface="Arial" panose="020B0604020202020204" pitchFamily="34" charset="0"/>
              <a:buChar char="•"/>
            </a:pPr>
            <a:r>
              <a:rPr lang="en-US" sz="2400" dirty="0"/>
              <a:t>Cellular phones</a:t>
            </a:r>
          </a:p>
          <a:p>
            <a:pPr marL="342900" indent="-342900">
              <a:buFont typeface="Arial" panose="020B0604020202020204" pitchFamily="34" charset="0"/>
              <a:buChar char="•"/>
            </a:pPr>
            <a:r>
              <a:rPr lang="en-US" sz="2400" dirty="0"/>
              <a:t>Email </a:t>
            </a:r>
          </a:p>
          <a:p>
            <a:pPr marL="342900" indent="-342900">
              <a:buFont typeface="Arial" panose="020B0604020202020204" pitchFamily="34" charset="0"/>
              <a:buChar char="•"/>
            </a:pPr>
            <a:r>
              <a:rPr lang="en-US" sz="2400" dirty="0"/>
              <a:t>VOIP (Voice-Over- Internet- Protocol</a:t>
            </a:r>
          </a:p>
        </p:txBody>
      </p:sp>
      <p:sp>
        <p:nvSpPr>
          <p:cNvPr id="7" name="TextBox 6"/>
          <p:cNvSpPr txBox="1"/>
          <p:nvPr/>
        </p:nvSpPr>
        <p:spPr>
          <a:xfrm>
            <a:off x="4686300" y="3461057"/>
            <a:ext cx="4114800"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Internet access</a:t>
            </a:r>
            <a:endParaRPr lang="en-US" sz="2400" dirty="0"/>
          </a:p>
          <a:p>
            <a:pPr marL="342900" indent="-342900">
              <a:buFont typeface="Arial" panose="020B0604020202020204" pitchFamily="34" charset="0"/>
              <a:buChar char="•"/>
            </a:pPr>
            <a:r>
              <a:rPr lang="en-US" sz="2400" dirty="0" smtClean="0"/>
              <a:t>Instant Messenger Services</a:t>
            </a:r>
            <a:endParaRPr lang="en-US" sz="2400" dirty="0"/>
          </a:p>
          <a:p>
            <a:pPr marL="342900" indent="-342900">
              <a:buFont typeface="Arial" panose="020B0604020202020204" pitchFamily="34" charset="0"/>
              <a:buChar char="•"/>
            </a:pPr>
            <a:r>
              <a:rPr lang="en-US" sz="2400" dirty="0" smtClean="0"/>
              <a:t>Radio Communication Systems</a:t>
            </a:r>
            <a:endParaRPr lang="en-US" sz="2400" dirty="0"/>
          </a:p>
          <a:p>
            <a:pPr marL="342900" indent="-342900">
              <a:buFont typeface="Arial" panose="020B0604020202020204" pitchFamily="34" charset="0"/>
              <a:buChar char="•"/>
            </a:pPr>
            <a:r>
              <a:rPr lang="en-US" sz="2400" dirty="0" smtClean="0"/>
              <a:t>Satellite phones</a:t>
            </a:r>
            <a:endParaRPr lang="en-US" sz="2400" dirty="0"/>
          </a:p>
          <a:p>
            <a:pPr marL="342900" indent="-342900">
              <a:buFont typeface="Arial" panose="020B0604020202020204" pitchFamily="34" charset="0"/>
              <a:buChar char="•"/>
            </a:pPr>
            <a:r>
              <a:rPr lang="en-US" sz="2400" dirty="0" smtClean="0"/>
              <a:t>Smart phones</a:t>
            </a:r>
            <a:endParaRPr lang="en-US" sz="2400" dirty="0"/>
          </a:p>
        </p:txBody>
      </p:sp>
      <p:sp>
        <p:nvSpPr>
          <p:cNvPr id="8" name="Slide Number Placeholder 7"/>
          <p:cNvSpPr>
            <a:spLocks noGrp="1"/>
          </p:cNvSpPr>
          <p:nvPr>
            <p:ph type="sldNum" sz="quarter" idx="12"/>
          </p:nvPr>
        </p:nvSpPr>
        <p:spPr/>
        <p:txBody>
          <a:bodyPr/>
          <a:lstStyle/>
          <a:p>
            <a:fld id="{2923AEEA-62B9-4C42-A26E-3D36DC1AD245}" type="slidenum">
              <a:rPr lang="en-US" smtClean="0"/>
              <a:t>8</a:t>
            </a:fld>
            <a:endParaRPr lang="en-US" dirty="0"/>
          </a:p>
        </p:txBody>
      </p:sp>
    </p:spTree>
    <p:extLst>
      <p:ext uri="{BB962C8B-B14F-4D97-AF65-F5344CB8AC3E}">
        <p14:creationId xmlns:p14="http://schemas.microsoft.com/office/powerpoint/2010/main" val="44820497"/>
      </p:ext>
    </p:extLst>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28600" y="1259571"/>
            <a:ext cx="8915400" cy="1323439"/>
          </a:xfrm>
          <a:prstGeom prst="rect">
            <a:avLst/>
          </a:prstGeom>
        </p:spPr>
        <p:txBody>
          <a:bodyPr wrap="square">
            <a:spAutoFit/>
          </a:bodyPr>
          <a:lstStyle/>
          <a:p>
            <a:pPr lvl="0"/>
            <a:r>
              <a:rPr lang="en-US" sz="4000" b="1" dirty="0" smtClean="0"/>
              <a:t>Communications and Essential Functions: Technology (cont’d)</a:t>
            </a:r>
            <a:endParaRPr lang="en-US" sz="4000" b="1" dirty="0"/>
          </a:p>
        </p:txBody>
      </p:sp>
      <p:sp>
        <p:nvSpPr>
          <p:cNvPr id="3" name="TextBox 2"/>
          <p:cNvSpPr txBox="1"/>
          <p:nvPr/>
        </p:nvSpPr>
        <p:spPr>
          <a:xfrm>
            <a:off x="228600" y="2596246"/>
            <a:ext cx="8420100" cy="1938992"/>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en-US" sz="2400" b="1" dirty="0" smtClean="0">
                <a:solidFill>
                  <a:srgbClr val="FF0000"/>
                </a:solidFill>
              </a:rPr>
              <a:t>Identify key information for every communication service provided, including:</a:t>
            </a:r>
          </a:p>
          <a:p>
            <a:pPr marL="800100" lvl="1" indent="-342900">
              <a:buFont typeface="Courier New" panose="02070309020205020404" pitchFamily="49" charset="0"/>
              <a:buChar char="o"/>
            </a:pPr>
            <a:r>
              <a:rPr lang="en-US" sz="2400" dirty="0" smtClean="0"/>
              <a:t>Current provider</a:t>
            </a:r>
          </a:p>
          <a:p>
            <a:pPr marL="800100" lvl="1" indent="-342900">
              <a:buFont typeface="Courier New" panose="02070309020205020404" pitchFamily="49" charset="0"/>
              <a:buChar char="o"/>
            </a:pPr>
            <a:r>
              <a:rPr lang="en-US" sz="2400" dirty="0" smtClean="0"/>
              <a:t>Services provided</a:t>
            </a:r>
          </a:p>
          <a:p>
            <a:pPr marL="800100" lvl="1" indent="-342900">
              <a:buFont typeface="Courier New" panose="02070309020205020404" pitchFamily="49" charset="0"/>
              <a:buChar char="o"/>
            </a:pPr>
            <a:r>
              <a:rPr lang="en-US" sz="2400" dirty="0" smtClean="0"/>
              <a:t>Special and emergency services provided or available</a:t>
            </a:r>
          </a:p>
        </p:txBody>
      </p:sp>
      <p:sp>
        <p:nvSpPr>
          <p:cNvPr id="8" name="Slide Number Placeholder 7"/>
          <p:cNvSpPr>
            <a:spLocks noGrp="1"/>
          </p:cNvSpPr>
          <p:nvPr>
            <p:ph type="sldNum" sz="quarter" idx="12"/>
          </p:nvPr>
        </p:nvSpPr>
        <p:spPr/>
        <p:txBody>
          <a:bodyPr/>
          <a:lstStyle/>
          <a:p>
            <a:fld id="{2923AEEA-62B9-4C42-A26E-3D36DC1AD245}" type="slidenum">
              <a:rPr lang="en-US" smtClean="0"/>
              <a:t>9</a:t>
            </a:fld>
            <a:endParaRPr lang="en-US" dirty="0"/>
          </a:p>
        </p:txBody>
      </p:sp>
    </p:spTree>
    <p:extLst>
      <p:ext uri="{BB962C8B-B14F-4D97-AF65-F5344CB8AC3E}">
        <p14:creationId xmlns:p14="http://schemas.microsoft.com/office/powerpoint/2010/main" val="1591253502"/>
      </p:ext>
    </p:extLst>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0351182912AF4E9366576DAFC4CB89" ma:contentTypeVersion="5" ma:contentTypeDescription="Create a new document." ma:contentTypeScope="" ma:versionID="ebcf8bcb089813606a70ec301c161776">
  <xsd:schema xmlns:xsd="http://www.w3.org/2001/XMLSchema" xmlns:xs="http://www.w3.org/2001/XMLSchema" xmlns:p="http://schemas.microsoft.com/office/2006/metadata/properties" xmlns:ns1="http://schemas.microsoft.com/sharepoint/v3" xmlns:ns2="1a6211d9-0b14-41cb-8348-3a9b66ef9624" xmlns:ns3="b760558e-e51e-4d9d-b49e-38e0edb8b038" targetNamespace="http://schemas.microsoft.com/office/2006/metadata/properties" ma:root="true" ma:fieldsID="1f18b5cee721a0eddcf102f8db83671b" ns1:_="" ns2:_="" ns3:_="">
    <xsd:import namespace="http://schemas.microsoft.com/sharepoint/v3"/>
    <xsd:import namespace="1a6211d9-0b14-41cb-8348-3a9b66ef9624"/>
    <xsd:import namespace="b760558e-e51e-4d9d-b49e-38e0edb8b038"/>
    <xsd:element name="properties">
      <xsd:complexType>
        <xsd:sequence>
          <xsd:element name="documentManagement">
            <xsd:complexType>
              <xsd:all>
                <xsd:element ref="ns1:PublishingStartDate" minOccurs="0"/>
                <xsd:element ref="ns1:PublishingExpirationDate" minOccurs="0"/>
                <xsd:element ref="ns2:Category" minOccurs="0"/>
                <xsd:element ref="ns2:Earthquake_x0020_Document_x0020_Librar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6211d9-0b14-41cb-8348-3a9b66ef9624" elementFormDefault="qualified">
    <xsd:import namespace="http://schemas.microsoft.com/office/2006/documentManagement/types"/>
    <xsd:import namespace="http://schemas.microsoft.com/office/infopath/2007/PartnerControls"/>
    <xsd:element name="Category" ma:index="10" nillable="true" ma:displayName="Category" ma:default="Earthquake PSA" ma:internalName="Category">
      <xsd:complexType>
        <xsd:complexContent>
          <xsd:extension base="dms:MultiChoice">
            <xsd:sequence>
              <xsd:element name="Value" maxOccurs="unbounded" minOccurs="0" nillable="true">
                <xsd:simpleType>
                  <xsd:restriction base="dms:Choice">
                    <xsd:enumeration value="Earthquake PSA"/>
                    <xsd:enumeration value="Printable Worksheets"/>
                    <xsd:enumeration value="Awareness"/>
                    <xsd:enumeration value="Earthquake Instructional Unit"/>
                    <xsd:enumeration value="Education"/>
                    <xsd:enumeration value="Governor's Proclamations"/>
                    <xsd:enumeration value="History"/>
                    <xsd:enumeration value="Maps"/>
                    <xsd:enumeration value="School Resources"/>
                    <xsd:enumeration value="Tips and Preparedness"/>
                    <xsd:enumeration value="Training"/>
                    <xsd:enumeration value="Training Forms"/>
                    <xsd:enumeration value="Triangle of Life Myth"/>
                    <xsd:enumeration value="EQ Tips"/>
                    <xsd:enumeration value="EQ Preparedness"/>
                    <xsd:enumeration value="EQ Vocabulary"/>
                    <xsd:enumeration value="SARA Title III"/>
                    <xsd:enumeration value="Earthquake"/>
                    <xsd:enumeration value="ESF"/>
                    <xsd:enumeration value="County Planning Guide"/>
                    <xsd:enumeration value="LEPC"/>
                    <xsd:enumeration value="KERC"/>
                    <xsd:enumeration value="KERC Newsletters"/>
                    <xsd:enumeration value="State EOP"/>
                  </xsd:restriction>
                </xsd:simpleType>
              </xsd:element>
            </xsd:sequence>
          </xsd:extension>
        </xsd:complexContent>
      </xsd:complexType>
    </xsd:element>
    <xsd:element name="Earthquake_x0020_Document_x0020_Library" ma:index="11" nillable="true" ma:displayName="Earthquake Document Library" ma:default="0" ma:internalName="Earthquake_x0020_Document_x0020_Library">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760558e-e51e-4d9d-b49e-38e0edb8b03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1a6211d9-0b14-41cb-8348-3a9b66ef9624">
      <Value>2012 Great Central US Shakeout</Value>
    </Category>
    <Earthquake_x0020_Document_x0020_Library xmlns="1a6211d9-0b14-41cb-8348-3a9b66ef9624">false</Earthquake_x0020_Document_x0020_Libra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E3F6CD3-065F-4F88-A50C-778363E1BFCB}"/>
</file>

<file path=customXml/itemProps2.xml><?xml version="1.0" encoding="utf-8"?>
<ds:datastoreItem xmlns:ds="http://schemas.openxmlformats.org/officeDocument/2006/customXml" ds:itemID="{4B41FEFB-6B37-43B8-9630-B2B32D0AA06B}"/>
</file>

<file path=customXml/itemProps3.xml><?xml version="1.0" encoding="utf-8"?>
<ds:datastoreItem xmlns:ds="http://schemas.openxmlformats.org/officeDocument/2006/customXml" ds:itemID="{A67A830F-F4D4-4AD6-A46F-6722EDE07AF2}"/>
</file>

<file path=docProps/app.xml><?xml version="1.0" encoding="utf-8"?>
<Properties xmlns="http://schemas.openxmlformats.org/officeDocument/2006/extended-properties" xmlns:vt="http://schemas.openxmlformats.org/officeDocument/2006/docPropsVTypes">
  <TotalTime>10241</TotalTime>
  <Words>1396</Words>
  <Application>Microsoft Office PowerPoint</Application>
  <PresentationFormat>On-screen Show (4:3)</PresentationFormat>
  <Paragraphs>263</Paragraphs>
  <Slides>31</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ＭＳ Ｐゴシック</vt:lpstr>
      <vt:lpstr>Arial</vt:lpstr>
      <vt:lpstr>Calibri</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KYEM397</dc:creator>
  <cp:lastModifiedBy>Baldwin, Robert E NFG NGKY</cp:lastModifiedBy>
  <cp:revision>357</cp:revision>
  <cp:lastPrinted>2019-03-07T13:41:16Z</cp:lastPrinted>
  <dcterms:created xsi:type="dcterms:W3CDTF">2017-03-12T23:19:05Z</dcterms:created>
  <dcterms:modified xsi:type="dcterms:W3CDTF">2019-03-18T16:20:50Z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0x010100020351182912AF4E9366576DAFC4CB89</vt:lpwstr>
  </property>
</Properties>
</file>