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9" r:id="rId5"/>
    <p:sldId id="260" r:id="rId6"/>
    <p:sldId id="261" r:id="rId7"/>
    <p:sldId id="262" r:id="rId8"/>
    <p:sldId id="264" r:id="rId9"/>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0" d="100"/>
          <a:sy n="60" d="100"/>
        </p:scale>
        <p:origin x="840"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E5A552B-262B-4CD5-8FEF-A8B780A3A690}" type="datetimeFigureOut">
              <a:rPr lang="en-US" smtClean="0"/>
              <a:t>6/26/2020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AFAD43-CB10-48F5-BDE5-F82890C918DC}" type="slidenum">
              <a:rPr lang="en-US" smtClean="0"/>
              <a:t>‹#›</a:t>
            </a:fld>
            <a:endParaRPr lang="en-US"/>
          </a:p>
        </p:txBody>
      </p:sp>
    </p:spTree>
    <p:extLst>
      <p:ext uri="{BB962C8B-B14F-4D97-AF65-F5344CB8AC3E}">
        <p14:creationId xmlns:p14="http://schemas.microsoft.com/office/powerpoint/2010/main" val="3787648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E5A552B-262B-4CD5-8FEF-A8B780A3A690}" type="datetimeFigureOut">
              <a:rPr lang="en-US" smtClean="0"/>
              <a:t>6/26/2020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AFAD43-CB10-48F5-BDE5-F82890C918DC}" type="slidenum">
              <a:rPr lang="en-US" smtClean="0"/>
              <a:t>‹#›</a:t>
            </a:fld>
            <a:endParaRPr lang="en-US"/>
          </a:p>
        </p:txBody>
      </p:sp>
    </p:spTree>
    <p:extLst>
      <p:ext uri="{BB962C8B-B14F-4D97-AF65-F5344CB8AC3E}">
        <p14:creationId xmlns:p14="http://schemas.microsoft.com/office/powerpoint/2010/main" val="741775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E5A552B-262B-4CD5-8FEF-A8B780A3A690}" type="datetimeFigureOut">
              <a:rPr lang="en-US" smtClean="0"/>
              <a:t>6/26/2020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AFAD43-CB10-48F5-BDE5-F82890C918DC}" type="slidenum">
              <a:rPr lang="en-US" smtClean="0"/>
              <a:t>‹#›</a:t>
            </a:fld>
            <a:endParaRPr lang="en-US"/>
          </a:p>
        </p:txBody>
      </p:sp>
    </p:spTree>
    <p:extLst>
      <p:ext uri="{BB962C8B-B14F-4D97-AF65-F5344CB8AC3E}">
        <p14:creationId xmlns:p14="http://schemas.microsoft.com/office/powerpoint/2010/main" val="27103316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E5A552B-262B-4CD5-8FEF-A8B780A3A690}" type="datetimeFigureOut">
              <a:rPr lang="en-US" smtClean="0"/>
              <a:t>6/26/2020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AFAD43-CB10-48F5-BDE5-F82890C918DC}" type="slidenum">
              <a:rPr lang="en-US" smtClean="0"/>
              <a:t>‹#›</a:t>
            </a:fld>
            <a:endParaRPr lang="en-US"/>
          </a:p>
        </p:txBody>
      </p:sp>
    </p:spTree>
    <p:extLst>
      <p:ext uri="{BB962C8B-B14F-4D97-AF65-F5344CB8AC3E}">
        <p14:creationId xmlns:p14="http://schemas.microsoft.com/office/powerpoint/2010/main" val="39705846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E5A552B-262B-4CD5-8FEF-A8B780A3A690}" type="datetimeFigureOut">
              <a:rPr lang="en-US" smtClean="0"/>
              <a:t>6/26/2020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AFAD43-CB10-48F5-BDE5-F82890C918DC}" type="slidenum">
              <a:rPr lang="en-US" smtClean="0"/>
              <a:t>‹#›</a:t>
            </a:fld>
            <a:endParaRPr lang="en-US"/>
          </a:p>
        </p:txBody>
      </p:sp>
    </p:spTree>
    <p:extLst>
      <p:ext uri="{BB962C8B-B14F-4D97-AF65-F5344CB8AC3E}">
        <p14:creationId xmlns:p14="http://schemas.microsoft.com/office/powerpoint/2010/main" val="21156337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E5A552B-262B-4CD5-8FEF-A8B780A3A690}" type="datetimeFigureOut">
              <a:rPr lang="en-US" smtClean="0"/>
              <a:t>6/26/2020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AFAD43-CB10-48F5-BDE5-F82890C918DC}" type="slidenum">
              <a:rPr lang="en-US" smtClean="0"/>
              <a:t>‹#›</a:t>
            </a:fld>
            <a:endParaRPr lang="en-US"/>
          </a:p>
        </p:txBody>
      </p:sp>
    </p:spTree>
    <p:extLst>
      <p:ext uri="{BB962C8B-B14F-4D97-AF65-F5344CB8AC3E}">
        <p14:creationId xmlns:p14="http://schemas.microsoft.com/office/powerpoint/2010/main" val="11622580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E5A552B-262B-4CD5-8FEF-A8B780A3A690}" type="datetimeFigureOut">
              <a:rPr lang="en-US" smtClean="0"/>
              <a:t>6/26/2020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AFAD43-CB10-48F5-BDE5-F82890C918DC}" type="slidenum">
              <a:rPr lang="en-US" smtClean="0"/>
              <a:t>‹#›</a:t>
            </a:fld>
            <a:endParaRPr lang="en-US"/>
          </a:p>
        </p:txBody>
      </p:sp>
    </p:spTree>
    <p:extLst>
      <p:ext uri="{BB962C8B-B14F-4D97-AF65-F5344CB8AC3E}">
        <p14:creationId xmlns:p14="http://schemas.microsoft.com/office/powerpoint/2010/main" val="1810962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E5A552B-262B-4CD5-8FEF-A8B780A3A690}" type="datetimeFigureOut">
              <a:rPr lang="en-US" smtClean="0"/>
              <a:t>6/26/2020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AFAD43-CB10-48F5-BDE5-F82890C918DC}" type="slidenum">
              <a:rPr lang="en-US" smtClean="0"/>
              <a:t>‹#›</a:t>
            </a:fld>
            <a:endParaRPr lang="en-US"/>
          </a:p>
        </p:txBody>
      </p:sp>
    </p:spTree>
    <p:extLst>
      <p:ext uri="{BB962C8B-B14F-4D97-AF65-F5344CB8AC3E}">
        <p14:creationId xmlns:p14="http://schemas.microsoft.com/office/powerpoint/2010/main" val="2268170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5A552B-262B-4CD5-8FEF-A8B780A3A690}" type="datetimeFigureOut">
              <a:rPr lang="en-US" smtClean="0"/>
              <a:t>6/26/2020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AFAD43-CB10-48F5-BDE5-F82890C918DC}" type="slidenum">
              <a:rPr lang="en-US" smtClean="0"/>
              <a:t>‹#›</a:t>
            </a:fld>
            <a:endParaRPr lang="en-US"/>
          </a:p>
        </p:txBody>
      </p:sp>
    </p:spTree>
    <p:extLst>
      <p:ext uri="{BB962C8B-B14F-4D97-AF65-F5344CB8AC3E}">
        <p14:creationId xmlns:p14="http://schemas.microsoft.com/office/powerpoint/2010/main" val="40281237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E5A552B-262B-4CD5-8FEF-A8B780A3A690}" type="datetimeFigureOut">
              <a:rPr lang="en-US" smtClean="0"/>
              <a:t>6/26/2020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AFAD43-CB10-48F5-BDE5-F82890C918DC}" type="slidenum">
              <a:rPr lang="en-US" smtClean="0"/>
              <a:t>‹#›</a:t>
            </a:fld>
            <a:endParaRPr lang="en-US"/>
          </a:p>
        </p:txBody>
      </p:sp>
    </p:spTree>
    <p:extLst>
      <p:ext uri="{BB962C8B-B14F-4D97-AF65-F5344CB8AC3E}">
        <p14:creationId xmlns:p14="http://schemas.microsoft.com/office/powerpoint/2010/main" val="2615369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E5A552B-262B-4CD5-8FEF-A8B780A3A690}" type="datetimeFigureOut">
              <a:rPr lang="en-US" smtClean="0"/>
              <a:t>6/26/2020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AFAD43-CB10-48F5-BDE5-F82890C918DC}" type="slidenum">
              <a:rPr lang="en-US" smtClean="0"/>
              <a:t>‹#›</a:t>
            </a:fld>
            <a:endParaRPr lang="en-US"/>
          </a:p>
        </p:txBody>
      </p:sp>
    </p:spTree>
    <p:extLst>
      <p:ext uri="{BB962C8B-B14F-4D97-AF65-F5344CB8AC3E}">
        <p14:creationId xmlns:p14="http://schemas.microsoft.com/office/powerpoint/2010/main" val="2769563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5A552B-262B-4CD5-8FEF-A8B780A3A690}" type="datetimeFigureOut">
              <a:rPr lang="en-US" smtClean="0"/>
              <a:t>6/26/2020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AFAD43-CB10-48F5-BDE5-F82890C918DC}" type="slidenum">
              <a:rPr lang="en-US" smtClean="0"/>
              <a:t>‹#›</a:t>
            </a:fld>
            <a:endParaRPr lang="en-US"/>
          </a:p>
        </p:txBody>
      </p:sp>
    </p:spTree>
    <p:extLst>
      <p:ext uri="{BB962C8B-B14F-4D97-AF65-F5344CB8AC3E}">
        <p14:creationId xmlns:p14="http://schemas.microsoft.com/office/powerpoint/2010/main" val="14357466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u="sng" dirty="0"/>
              <a:t>Essential Elements of Information</a:t>
            </a:r>
          </a:p>
        </p:txBody>
      </p:sp>
      <p:sp>
        <p:nvSpPr>
          <p:cNvPr id="3" name="Content Placeholder 2"/>
          <p:cNvSpPr>
            <a:spLocks noGrp="1"/>
          </p:cNvSpPr>
          <p:nvPr>
            <p:ph idx="1"/>
          </p:nvPr>
        </p:nvSpPr>
        <p:spPr/>
        <p:txBody>
          <a:bodyPr/>
          <a:lstStyle/>
          <a:p>
            <a:pPr marL="0" indent="0">
              <a:buNone/>
            </a:pPr>
            <a:r>
              <a:rPr lang="en-US" u="sng" dirty="0"/>
              <a:t>Importance</a:t>
            </a:r>
            <a:r>
              <a:rPr lang="en-US" dirty="0"/>
              <a:t>: To capture all the necessary information and documentation to support an applicants claim.  This is critical and should be addressed during the RSM.</a:t>
            </a:r>
          </a:p>
          <a:p>
            <a:pPr marL="0" indent="0">
              <a:buNone/>
            </a:pPr>
            <a:endParaRPr lang="en-US" dirty="0"/>
          </a:p>
          <a:p>
            <a:pPr marL="0" indent="0">
              <a:buNone/>
            </a:pPr>
            <a:r>
              <a:rPr lang="en-US" u="sng" dirty="0"/>
              <a:t>Purpose</a:t>
            </a:r>
            <a:r>
              <a:rPr lang="en-US" dirty="0"/>
              <a:t>:  Information is used to determine the eligibility of the claimed work/costs. </a:t>
            </a:r>
          </a:p>
          <a:p>
            <a:pPr marL="0" indent="0">
              <a:buNone/>
            </a:pPr>
            <a:endParaRPr lang="en-US" dirty="0"/>
          </a:p>
          <a:p>
            <a:pPr marL="0" indent="0">
              <a:buNone/>
            </a:pPr>
            <a:r>
              <a:rPr lang="en-US" u="sng" dirty="0"/>
              <a:t>Outcome</a:t>
            </a:r>
            <a:r>
              <a:rPr lang="en-US" dirty="0"/>
              <a:t>:  Information used by the CRC to develop a grant and validate claimed costs.</a:t>
            </a:r>
          </a:p>
        </p:txBody>
      </p:sp>
    </p:spTree>
    <p:extLst>
      <p:ext uri="{BB962C8B-B14F-4D97-AF65-F5344CB8AC3E}">
        <p14:creationId xmlns:p14="http://schemas.microsoft.com/office/powerpoint/2010/main" val="37713011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772957"/>
          </a:xfrm>
        </p:spPr>
        <p:txBody>
          <a:bodyPr>
            <a:normAutofit fontScale="90000"/>
          </a:bodyPr>
          <a:lstStyle/>
          <a:p>
            <a:pPr algn="ctr"/>
            <a:r>
              <a:rPr lang="en-US" b="1" u="sng" dirty="0"/>
              <a:t>Essential Elements of Information</a:t>
            </a:r>
            <a:br>
              <a:rPr lang="en-US" b="1" u="sng" dirty="0"/>
            </a:br>
            <a:br>
              <a:rPr lang="en-US" b="1" u="sng" dirty="0"/>
            </a:br>
            <a:r>
              <a:rPr lang="en-US" sz="3100" b="1" dirty="0"/>
              <a:t>Documents/information provided in the EEI should </a:t>
            </a:r>
            <a:br>
              <a:rPr lang="en-US" sz="3100" b="1" dirty="0"/>
            </a:br>
            <a:r>
              <a:rPr lang="en-US" sz="3100" b="1" dirty="0"/>
              <a:t>answer the following questions: </a:t>
            </a:r>
          </a:p>
        </p:txBody>
      </p:sp>
      <p:graphicFrame>
        <p:nvGraphicFramePr>
          <p:cNvPr id="4" name="Table 3"/>
          <p:cNvGraphicFramePr>
            <a:graphicFrameLocks noGrp="1"/>
          </p:cNvGraphicFramePr>
          <p:nvPr>
            <p:extLst>
              <p:ext uri="{D42A27DB-BD31-4B8C-83A1-F6EECF244321}">
                <p14:modId xmlns:p14="http://schemas.microsoft.com/office/powerpoint/2010/main" val="2460054092"/>
              </p:ext>
            </p:extLst>
          </p:nvPr>
        </p:nvGraphicFramePr>
        <p:xfrm>
          <a:off x="1937870" y="2545043"/>
          <a:ext cx="8128000" cy="3677920"/>
        </p:xfrm>
        <a:graphic>
          <a:graphicData uri="http://schemas.openxmlformats.org/drawingml/2006/table">
            <a:tbl>
              <a:tblPr firstRow="1" bandRow="1">
                <a:tableStyleId>{073A0DAA-6AF3-43AB-8588-CEC1D06C72B9}</a:tableStyleId>
              </a:tblPr>
              <a:tblGrid>
                <a:gridCol w="1450789">
                  <a:extLst>
                    <a:ext uri="{9D8B030D-6E8A-4147-A177-3AD203B41FA5}">
                      <a16:colId xmlns:a16="http://schemas.microsoft.com/office/drawing/2014/main" val="20000"/>
                    </a:ext>
                  </a:extLst>
                </a:gridCol>
                <a:gridCol w="6677211">
                  <a:extLst>
                    <a:ext uri="{9D8B030D-6E8A-4147-A177-3AD203B41FA5}">
                      <a16:colId xmlns:a16="http://schemas.microsoft.com/office/drawing/2014/main" val="20001"/>
                    </a:ext>
                  </a:extLst>
                </a:gridCol>
              </a:tblGrid>
              <a:tr h="370840">
                <a:tc>
                  <a:txBody>
                    <a:bodyPr/>
                    <a:lstStyle/>
                    <a:p>
                      <a:pPr algn="l"/>
                      <a:endParaRPr lang="en-US" dirty="0"/>
                    </a:p>
                  </a:txBody>
                  <a:tcPr/>
                </a:tc>
                <a:tc>
                  <a:txBody>
                    <a:bodyPr/>
                    <a:lstStyle/>
                    <a:p>
                      <a:pPr algn="l"/>
                      <a:endParaRPr lang="en-US" dirty="0"/>
                    </a:p>
                  </a:txBody>
                  <a:tcPr/>
                </a:tc>
                <a:extLst>
                  <a:ext uri="{0D108BD9-81ED-4DB2-BD59-A6C34878D82A}">
                    <a16:rowId xmlns:a16="http://schemas.microsoft.com/office/drawing/2014/main" val="10000"/>
                  </a:ext>
                </a:extLst>
              </a:tr>
              <a:tr h="370840">
                <a:tc>
                  <a:txBody>
                    <a:bodyPr/>
                    <a:lstStyle/>
                    <a:p>
                      <a:pPr algn="l"/>
                      <a:r>
                        <a:rPr lang="en-US" b="1" dirty="0"/>
                        <a:t>Who</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Has legal responsibility to perform work</a:t>
                      </a:r>
                    </a:p>
                    <a:p>
                      <a:pPr algn="l"/>
                      <a:endParaRPr lang="en-US" dirty="0"/>
                    </a:p>
                  </a:txBody>
                  <a:tcPr/>
                </a:tc>
                <a:extLst>
                  <a:ext uri="{0D108BD9-81ED-4DB2-BD59-A6C34878D82A}">
                    <a16:rowId xmlns:a16="http://schemas.microsoft.com/office/drawing/2014/main" val="10001"/>
                  </a:ext>
                </a:extLst>
              </a:tr>
              <a:tr h="370840">
                <a:tc>
                  <a:txBody>
                    <a:bodyPr/>
                    <a:lstStyle/>
                    <a:p>
                      <a:pPr algn="l"/>
                      <a:r>
                        <a:rPr lang="en-US" b="1" dirty="0"/>
                        <a:t>What </a:t>
                      </a:r>
                    </a:p>
                  </a:txBody>
                  <a:tcPr/>
                </a:tc>
                <a:tc>
                  <a:txBody>
                    <a:bodyPr/>
                    <a:lstStyle/>
                    <a:p>
                      <a:pPr algn="l"/>
                      <a:r>
                        <a:rPr lang="en-US" dirty="0"/>
                        <a:t>What was damaged/repaired or activities performed</a:t>
                      </a:r>
                    </a:p>
                  </a:txBody>
                  <a:tcPr/>
                </a:tc>
                <a:extLst>
                  <a:ext uri="{0D108BD9-81ED-4DB2-BD59-A6C34878D82A}">
                    <a16:rowId xmlns:a16="http://schemas.microsoft.com/office/drawing/2014/main" val="10002"/>
                  </a:ext>
                </a:extLst>
              </a:tr>
              <a:tr h="370840">
                <a:tc>
                  <a:txBody>
                    <a:bodyPr/>
                    <a:lstStyle/>
                    <a:p>
                      <a:pPr algn="l"/>
                      <a:r>
                        <a:rPr lang="en-US" b="1" dirty="0"/>
                        <a:t>When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Date when damage and work occurred</a:t>
                      </a:r>
                    </a:p>
                    <a:p>
                      <a:pPr algn="l"/>
                      <a:endParaRPr lang="en-US" dirty="0"/>
                    </a:p>
                  </a:txBody>
                  <a:tcPr/>
                </a:tc>
                <a:extLst>
                  <a:ext uri="{0D108BD9-81ED-4DB2-BD59-A6C34878D82A}">
                    <a16:rowId xmlns:a16="http://schemas.microsoft.com/office/drawing/2014/main" val="10003"/>
                  </a:ext>
                </a:extLst>
              </a:tr>
              <a:tr h="370840">
                <a:tc>
                  <a:txBody>
                    <a:bodyPr/>
                    <a:lstStyle/>
                    <a:p>
                      <a:pPr algn="l"/>
                      <a:r>
                        <a:rPr lang="en-US" b="1" dirty="0"/>
                        <a:t>Where </a:t>
                      </a:r>
                    </a:p>
                  </a:txBody>
                  <a:tcPr/>
                </a:tc>
                <a:tc>
                  <a:txBody>
                    <a:bodyPr/>
                    <a:lstStyle/>
                    <a:p>
                      <a:pPr algn="l"/>
                      <a:r>
                        <a:rPr lang="en-US" dirty="0"/>
                        <a:t>Location where damage/work occurred </a:t>
                      </a:r>
                    </a:p>
                  </a:txBody>
                  <a:tcPr/>
                </a:tc>
                <a:extLst>
                  <a:ext uri="{0D108BD9-81ED-4DB2-BD59-A6C34878D82A}">
                    <a16:rowId xmlns:a16="http://schemas.microsoft.com/office/drawing/2014/main" val="10004"/>
                  </a:ext>
                </a:extLst>
              </a:tr>
              <a:tr h="370840">
                <a:tc>
                  <a:txBody>
                    <a:bodyPr/>
                    <a:lstStyle/>
                    <a:p>
                      <a:pPr algn="l"/>
                      <a:r>
                        <a:rPr lang="en-US" b="1" dirty="0"/>
                        <a:t>Why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What was the peril that caused the damage, flooding, wind, tornado,</a:t>
                      </a:r>
                      <a:r>
                        <a:rPr lang="en-US" baseline="0" dirty="0"/>
                        <a:t> storm surge.</a:t>
                      </a:r>
                      <a:r>
                        <a:rPr lang="en-US" dirty="0"/>
                        <a:t> </a:t>
                      </a:r>
                    </a:p>
                    <a:p>
                      <a:pPr algn="l"/>
                      <a:endParaRPr lang="en-US" dirty="0"/>
                    </a:p>
                  </a:txBody>
                  <a:tcPr/>
                </a:tc>
                <a:extLst>
                  <a:ext uri="{0D108BD9-81ED-4DB2-BD59-A6C34878D82A}">
                    <a16:rowId xmlns:a16="http://schemas.microsoft.com/office/drawing/2014/main" val="10005"/>
                  </a:ext>
                </a:extLst>
              </a:tr>
              <a:tr h="370840">
                <a:tc>
                  <a:txBody>
                    <a:bodyPr/>
                    <a:lstStyle/>
                    <a:p>
                      <a:pPr algn="l"/>
                      <a:r>
                        <a:rPr lang="en-US" b="1" dirty="0"/>
                        <a:t>How </a:t>
                      </a:r>
                    </a:p>
                  </a:txBody>
                  <a:tcPr/>
                </a:tc>
                <a:tc>
                  <a:txBody>
                    <a:bodyPr/>
                    <a:lstStyle/>
                    <a:p>
                      <a:pPr algn="l"/>
                      <a:r>
                        <a:rPr lang="en-US" dirty="0"/>
                        <a:t>How was work done (contract, force account, mutual aid)</a:t>
                      </a: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1506019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13341" y="172528"/>
            <a:ext cx="4265762" cy="523220"/>
          </a:xfrm>
          <a:prstGeom prst="rect">
            <a:avLst/>
          </a:prstGeom>
          <a:noFill/>
        </p:spPr>
        <p:txBody>
          <a:bodyPr wrap="square" rtlCol="0">
            <a:spAutoFit/>
          </a:bodyPr>
          <a:lstStyle/>
          <a:p>
            <a:r>
              <a:rPr lang="en-US" sz="2800" u="sng" dirty="0"/>
              <a:t>EEI Project Brief Description</a:t>
            </a:r>
          </a:p>
        </p:txBody>
      </p:sp>
      <p:sp>
        <p:nvSpPr>
          <p:cNvPr id="6" name="TextBox 5"/>
          <p:cNvSpPr txBox="1"/>
          <p:nvPr/>
        </p:nvSpPr>
        <p:spPr>
          <a:xfrm>
            <a:off x="543462" y="695748"/>
            <a:ext cx="10817525" cy="2862322"/>
          </a:xfrm>
          <a:prstGeom prst="rect">
            <a:avLst/>
          </a:prstGeom>
          <a:noFill/>
        </p:spPr>
        <p:txBody>
          <a:bodyPr wrap="square" rtlCol="0">
            <a:spAutoFit/>
          </a:bodyPr>
          <a:lstStyle/>
          <a:p>
            <a:r>
              <a:rPr lang="en-US" dirty="0"/>
              <a:t>Prior to a project being submitted to the CRC, the PDMG will write a brief Project Description. The Project Description should include: </a:t>
            </a:r>
          </a:p>
          <a:p>
            <a:pPr marL="742950" lvl="1" indent="-285750">
              <a:buFontTx/>
              <a:buChar char="-"/>
            </a:pPr>
            <a:r>
              <a:rPr lang="en-US" dirty="0"/>
              <a:t>An overview of the claimed damage, work, and costs</a:t>
            </a:r>
          </a:p>
          <a:p>
            <a:pPr marL="742950" lvl="1" indent="-285750">
              <a:buFontTx/>
              <a:buChar char="-"/>
            </a:pPr>
            <a:r>
              <a:rPr lang="en-US" dirty="0"/>
              <a:t>Additional context to the information provided in the EEI answers or documentation</a:t>
            </a:r>
          </a:p>
          <a:p>
            <a:pPr marL="742950" lvl="1" indent="-285750">
              <a:buFontTx/>
              <a:buChar char="-"/>
            </a:pPr>
            <a:r>
              <a:rPr lang="en-US" dirty="0"/>
              <a:t>Whether or not the Applicant is participating in the DAC Pilot </a:t>
            </a:r>
            <a:br>
              <a:rPr lang="en-US" dirty="0"/>
            </a:br>
            <a:endParaRPr lang="en-US" dirty="0"/>
          </a:p>
          <a:p>
            <a:pPr lvl="1"/>
            <a:r>
              <a:rPr lang="en-US" b="1" u="sng" dirty="0"/>
              <a:t>NOTE: </a:t>
            </a:r>
            <a:r>
              <a:rPr lang="en-US" dirty="0"/>
              <a:t>If the EEI does not describe the dimensions of what was damaged and repaired, the dimensions should be included in the Project Description and should be supported by documentation from the Applicant.</a:t>
            </a:r>
          </a:p>
          <a:p>
            <a:pPr lvl="1"/>
            <a:endParaRPr lang="en-US" dirty="0"/>
          </a:p>
          <a:p>
            <a:pPr lvl="1"/>
            <a:endParaRPr lang="en-US" dirty="0"/>
          </a:p>
        </p:txBody>
      </p:sp>
      <p:pic>
        <p:nvPicPr>
          <p:cNvPr id="3" name="Picture 2"/>
          <p:cNvPicPr>
            <a:picLocks noChangeAspect="1"/>
          </p:cNvPicPr>
          <p:nvPr/>
        </p:nvPicPr>
        <p:blipFill>
          <a:blip r:embed="rId2"/>
          <a:stretch>
            <a:fillRect/>
          </a:stretch>
        </p:blipFill>
        <p:spPr>
          <a:xfrm>
            <a:off x="1405217" y="3161233"/>
            <a:ext cx="8520953" cy="3634211"/>
          </a:xfrm>
          <a:prstGeom prst="rect">
            <a:avLst/>
          </a:prstGeom>
        </p:spPr>
      </p:pic>
      <p:sp>
        <p:nvSpPr>
          <p:cNvPr id="8" name="Left Arrow 7"/>
          <p:cNvSpPr/>
          <p:nvPr/>
        </p:nvSpPr>
        <p:spPr>
          <a:xfrm>
            <a:off x="2736476" y="4370295"/>
            <a:ext cx="1714500" cy="460126"/>
          </a:xfrm>
          <a:prstGeom prst="lef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7827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75112" y="172528"/>
            <a:ext cx="5788959" cy="523220"/>
          </a:xfrm>
          <a:prstGeom prst="rect">
            <a:avLst/>
          </a:prstGeom>
          <a:noFill/>
        </p:spPr>
        <p:txBody>
          <a:bodyPr wrap="square" rtlCol="0">
            <a:spAutoFit/>
          </a:bodyPr>
          <a:lstStyle/>
          <a:p>
            <a:r>
              <a:rPr lang="en-US" sz="2800" u="sng" dirty="0"/>
              <a:t>EEI Project Brief Description Example</a:t>
            </a:r>
          </a:p>
        </p:txBody>
      </p:sp>
      <p:sp>
        <p:nvSpPr>
          <p:cNvPr id="6" name="TextBox 5"/>
          <p:cNvSpPr txBox="1"/>
          <p:nvPr/>
        </p:nvSpPr>
        <p:spPr>
          <a:xfrm>
            <a:off x="543462" y="695748"/>
            <a:ext cx="10817525" cy="4801314"/>
          </a:xfrm>
          <a:prstGeom prst="rect">
            <a:avLst/>
          </a:prstGeom>
          <a:noFill/>
        </p:spPr>
        <p:txBody>
          <a:bodyPr wrap="square" rtlCol="0">
            <a:spAutoFit/>
          </a:bodyPr>
          <a:lstStyle/>
          <a:p>
            <a:r>
              <a:rPr lang="en-US" b="1" u="sng" dirty="0"/>
              <a:t>Example 1:</a:t>
            </a:r>
            <a:endParaRPr lang="en-US" dirty="0"/>
          </a:p>
          <a:p>
            <a:r>
              <a:rPr lang="en-US" dirty="0"/>
              <a:t>A motor starter for a lift station was struck by lightning burning the coil in the starter.  The applicant has a pre-existing Operations, maintenance, and management contract with ESG for Waste water facilities, Sewer collection systems, and pumping stations. The following items were replaced in kind: (1) 240v coil for motor starter, (1) glass fuse. All labor, equipment, and materials cost were captured in the ESG invoice.</a:t>
            </a:r>
            <a:br>
              <a:rPr lang="en-US" dirty="0"/>
            </a:br>
            <a:endParaRPr lang="en-US" dirty="0"/>
          </a:p>
          <a:p>
            <a:r>
              <a:rPr lang="en-US" dirty="0"/>
              <a:t>Force account labor, temp labor, equipment, materials, and contract was utilized to complete work. The applicant hired 3 temporary employees for 2 days to assist the Utility Department with Power Restoration. The applicant is not claiming DAC. </a:t>
            </a:r>
            <a:br>
              <a:rPr lang="en-US" dirty="0"/>
            </a:br>
            <a:endParaRPr lang="en-US" dirty="0"/>
          </a:p>
          <a:p>
            <a:r>
              <a:rPr lang="en-US" dirty="0"/>
              <a:t>Force account labor regular time – 80 hours = $7,349</a:t>
            </a:r>
          </a:p>
          <a:p>
            <a:r>
              <a:rPr lang="en-US" dirty="0"/>
              <a:t>Force account Equipment - 212.3 hours = $8,781.75</a:t>
            </a:r>
          </a:p>
          <a:p>
            <a:r>
              <a:rPr lang="en-US" dirty="0"/>
              <a:t>Materials - $370.80</a:t>
            </a:r>
          </a:p>
          <a:p>
            <a:r>
              <a:rPr lang="en-US" dirty="0"/>
              <a:t>Contracts - $1,484.80</a:t>
            </a:r>
          </a:p>
          <a:p>
            <a:r>
              <a:rPr lang="en-US" dirty="0"/>
              <a:t>Project Total - $17,986.35</a:t>
            </a:r>
          </a:p>
          <a:p>
            <a:endParaRPr lang="en-US" dirty="0"/>
          </a:p>
          <a:p>
            <a:endParaRPr lang="en-US" dirty="0"/>
          </a:p>
        </p:txBody>
      </p:sp>
    </p:spTree>
    <p:extLst>
      <p:ext uri="{BB962C8B-B14F-4D97-AF65-F5344CB8AC3E}">
        <p14:creationId xmlns:p14="http://schemas.microsoft.com/office/powerpoint/2010/main" val="22114880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96116"/>
            <a:ext cx="10515600" cy="704550"/>
          </a:xfrm>
        </p:spPr>
        <p:txBody>
          <a:bodyPr>
            <a:normAutofit fontScale="90000"/>
          </a:bodyPr>
          <a:lstStyle/>
          <a:p>
            <a:pPr algn="ctr"/>
            <a:r>
              <a:rPr lang="en-US" sz="2800" b="1" u="sng" dirty="0"/>
              <a:t>EEI Project Brief Description Example</a:t>
            </a:r>
            <a:br>
              <a:rPr lang="en-US" sz="2800" b="1" u="sng" dirty="0"/>
            </a:br>
            <a:endParaRPr lang="en-US" sz="2800" b="1" dirty="0"/>
          </a:p>
        </p:txBody>
      </p:sp>
      <p:sp>
        <p:nvSpPr>
          <p:cNvPr id="3" name="Content Placeholder 2"/>
          <p:cNvSpPr>
            <a:spLocks noGrp="1"/>
          </p:cNvSpPr>
          <p:nvPr>
            <p:ph idx="1"/>
          </p:nvPr>
        </p:nvSpPr>
        <p:spPr>
          <a:xfrm>
            <a:off x="221875" y="685800"/>
            <a:ext cx="11685495" cy="6273054"/>
          </a:xfrm>
        </p:spPr>
        <p:txBody>
          <a:bodyPr>
            <a:normAutofit fontScale="47500" lnSpcReduction="20000"/>
          </a:bodyPr>
          <a:lstStyle/>
          <a:p>
            <a:endParaRPr lang="en-US" dirty="0"/>
          </a:p>
          <a:p>
            <a:pPr marL="457200" lvl="1" indent="0">
              <a:buNone/>
            </a:pPr>
            <a:r>
              <a:rPr lang="en-US" sz="3300" b="1" u="sng" dirty="0"/>
              <a:t>Example 2</a:t>
            </a:r>
          </a:p>
          <a:p>
            <a:pPr marL="457200" lvl="1" indent="0">
              <a:buNone/>
            </a:pPr>
            <a:r>
              <a:rPr lang="en-US" sz="3300" dirty="0"/>
              <a:t>Emergency Operations Center – The District had an eight member team who served as the Emergency Operations Center crew during Hurricane Harvey.  The Emergency Operations Center operated from 8/25/2017 to 8/27/2017 at the San Patricio Municipal Water District main complex.  This crew was made up of key personnel that could keep the plant operating as long as possible, shut it down when conditions required, bring it back up, and trouble shoot any problems as soon as practicable.  </a:t>
            </a:r>
            <a:br>
              <a:rPr lang="en-US" sz="3300" dirty="0"/>
            </a:br>
            <a:endParaRPr lang="en-US" sz="3300" dirty="0"/>
          </a:p>
          <a:p>
            <a:pPr marL="457200" lvl="1" indent="0">
              <a:buNone/>
            </a:pPr>
            <a:r>
              <a:rPr lang="en-US" sz="3300" dirty="0"/>
              <a:t>Labor – A total of 288.5 overtime hours are claimed for emergency protective measures between 8/25/2017 and 8/30/2017.</a:t>
            </a:r>
          </a:p>
          <a:p>
            <a:pPr marL="457200" lvl="1" indent="0">
              <a:buNone/>
            </a:pPr>
            <a:r>
              <a:rPr lang="en-US" sz="3300" dirty="0"/>
              <a:t>Equipment – Due to power outage during and after the storm, up to 14 generators had to be utilized between 8/25/2017 and 9/04/2017 to keep the plant operation going. </a:t>
            </a:r>
            <a:br>
              <a:rPr lang="en-US" sz="3300" dirty="0"/>
            </a:br>
            <a:endParaRPr lang="en-US" sz="3300" dirty="0"/>
          </a:p>
          <a:p>
            <a:pPr marL="457200" lvl="1" indent="0">
              <a:buNone/>
            </a:pPr>
            <a:r>
              <a:rPr lang="en-US" sz="3300" dirty="0"/>
              <a:t>One 500kW generator had to be rented to cover for one of the damaged emergency generators that the plant owns.  </a:t>
            </a:r>
          </a:p>
          <a:p>
            <a:pPr marL="457200" lvl="1" indent="0">
              <a:buNone/>
            </a:pPr>
            <a:r>
              <a:rPr lang="en-US" sz="3300" dirty="0"/>
              <a:t>Immediately following the storm, plant employees had to utilize a 300 HP diesel pump to dewater the flooding in the plant’s chemical building. </a:t>
            </a:r>
            <a:br>
              <a:rPr lang="en-US" sz="3300" dirty="0"/>
            </a:br>
            <a:endParaRPr lang="en-US" sz="3300" dirty="0"/>
          </a:p>
          <a:p>
            <a:pPr marL="457200" lvl="1" indent="0">
              <a:buNone/>
            </a:pPr>
            <a:r>
              <a:rPr lang="en-US" sz="3300" dirty="0"/>
              <a:t>3 Pickup trucks were used during the emergency center operations. </a:t>
            </a:r>
          </a:p>
          <a:p>
            <a:pPr marL="457200" lvl="1" indent="0">
              <a:buNone/>
            </a:pPr>
            <a:r>
              <a:rPr lang="en-US" sz="3300" dirty="0"/>
              <a:t>Material – for the emergency crew to be self-sufficient, provisions needed to be purchased and prepared. Those included meals, drinks, office supplies, and remote communications.</a:t>
            </a:r>
          </a:p>
          <a:p>
            <a:pPr marL="457200" lvl="1" indent="0">
              <a:buNone/>
            </a:pPr>
            <a:endParaRPr lang="en-US" sz="3300" dirty="0"/>
          </a:p>
          <a:p>
            <a:pPr marL="457200" lvl="1" indent="0">
              <a:buNone/>
            </a:pPr>
            <a:r>
              <a:rPr lang="en-US" sz="3300" dirty="0"/>
              <a:t>F/A Labor – 288.5 OT hours $17,279.69</a:t>
            </a:r>
          </a:p>
          <a:p>
            <a:pPr marL="457200" lvl="1" indent="0">
              <a:buNone/>
            </a:pPr>
            <a:r>
              <a:rPr lang="en-US" sz="3300" dirty="0"/>
              <a:t>F/A Equip -  1304 equipment hours $116,809.14  </a:t>
            </a:r>
          </a:p>
          <a:p>
            <a:pPr marL="457200" lvl="1" indent="0">
              <a:buNone/>
            </a:pPr>
            <a:r>
              <a:rPr lang="en-US" sz="3300" dirty="0"/>
              <a:t>Material-  $1,311.94</a:t>
            </a:r>
          </a:p>
          <a:p>
            <a:pPr marL="457200" lvl="1" indent="0">
              <a:buNone/>
            </a:pPr>
            <a:r>
              <a:rPr lang="en-US" sz="3300" dirty="0"/>
              <a:t>Rented Equipment-  $25,921.06  </a:t>
            </a:r>
          </a:p>
          <a:p>
            <a:pPr marL="457200" lvl="1" indent="0">
              <a:buNone/>
            </a:pPr>
            <a:r>
              <a:rPr lang="en-US" sz="3300" dirty="0"/>
              <a:t>Contract Services-  $1,093.75 </a:t>
            </a:r>
          </a:p>
          <a:p>
            <a:pPr marL="457200" lvl="1" indent="0">
              <a:buNone/>
            </a:pPr>
            <a:r>
              <a:rPr lang="en-US" sz="3300" dirty="0"/>
              <a:t>DAC: The applicant is claiming DAC for gathering documentation and meetings with FEMA to discuss the project.  26.5 hours $1,960.74</a:t>
            </a:r>
          </a:p>
          <a:p>
            <a:pPr lvl="1"/>
            <a:endParaRPr lang="en-US" sz="3300" dirty="0"/>
          </a:p>
          <a:p>
            <a:pPr marL="0" indent="0">
              <a:buNone/>
            </a:pPr>
            <a:endParaRPr lang="en-US" sz="3300" dirty="0"/>
          </a:p>
        </p:txBody>
      </p:sp>
    </p:spTree>
    <p:extLst>
      <p:ext uri="{BB962C8B-B14F-4D97-AF65-F5344CB8AC3E}">
        <p14:creationId xmlns:p14="http://schemas.microsoft.com/office/powerpoint/2010/main" val="7103456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88AEF0623D794C9C9BE0666C6E7CF1" ma:contentTypeVersion="4" ma:contentTypeDescription="Create a new document." ma:contentTypeScope="" ma:versionID="19f8a86a9f222b883dd58c367db8cade">
  <xsd:schema xmlns:xsd="http://www.w3.org/2001/XMLSchema" xmlns:xs="http://www.w3.org/2001/XMLSchema" xmlns:p="http://schemas.microsoft.com/office/2006/metadata/properties" xmlns:ns2="ce31b127-1d74-46d1-b24b-f51c1e977563" targetNamespace="http://schemas.microsoft.com/office/2006/metadata/properties" ma:root="true" ma:fieldsID="608c90d43c15ee266e377a4431ff2c2d" ns2:_="">
    <xsd:import namespace="ce31b127-1d74-46d1-b24b-f51c1e977563"/>
    <xsd:element name="properties">
      <xsd:complexType>
        <xsd:sequence>
          <xsd:element name="documentManagement">
            <xsd:complexType>
              <xsd:all>
                <xsd:element ref="ns2:Tier_x0020_1_x0020_Folders" minOccurs="0"/>
                <xsd:element ref="ns2:Tier_x0020_2_x0020_Folder" minOccurs="0"/>
                <xsd:element ref="ns2:Description0" minOccurs="0"/>
                <xsd:element ref="ns2:Order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e31b127-1d74-46d1-b24b-f51c1e977563" elementFormDefault="qualified">
    <xsd:import namespace="http://schemas.microsoft.com/office/2006/documentManagement/types"/>
    <xsd:import namespace="http://schemas.microsoft.com/office/infopath/2007/PartnerControls"/>
    <xsd:element name="Tier_x0020_1_x0020_Folders" ma:index="8" nillable="true" ma:displayName="Tier 1" ma:description="Tier 1 folder organization" ma:format="Dropdown" ma:internalName="Tier_x0020_1_x0020_Folders">
      <xsd:simpleType>
        <xsd:union memberTypes="dms:Text">
          <xsd:simpleType>
            <xsd:restriction base="dms:Choice">
              <xsd:enumeration value="1 Legal Authorities"/>
              <xsd:enumeration value="2 Eligibility Policies"/>
              <xsd:enumeration value="3 Administrative Policies and Procedures"/>
              <xsd:enumeration value="4 Resources for Applicants"/>
              <xsd:enumeration value="5 Resources for Recipients and FEMA Staff"/>
              <xsd:enumeration value="6 Forms and Templates"/>
            </xsd:restriction>
          </xsd:simpleType>
        </xsd:union>
      </xsd:simpleType>
    </xsd:element>
    <xsd:element name="Tier_x0020_2_x0020_Folder" ma:index="9" nillable="true" ma:displayName="Files" ma:description="Tier 2 folder where applicable" ma:format="Dropdown" ma:internalName="Tier_x0020_2_x0020_Folder">
      <xsd:simpleType>
        <xsd:restriction base="dms:Choice">
          <xsd:enumeration value="1 Recipients"/>
          <xsd:enumeration value="2 Grants Manager User Manuals"/>
          <xsd:enumeration value="3 Field Staff Position Assists"/>
          <xsd:enumeration value="4 Program Delivery Managers"/>
          <xsd:enumeration value="5 Site Inspectors"/>
          <xsd:enumeration value="6 Mitigation and Environmental and Historical Preservation Staff"/>
          <xsd:enumeration value="7 Leadership Staff (sit-withs, huddles, management tools)"/>
          <xsd:enumeration value="8 Consolidated Resource Center Staff"/>
        </xsd:restriction>
      </xsd:simpleType>
    </xsd:element>
    <xsd:element name="Description0" ma:index="10" nillable="true" ma:displayName="Description" ma:description="Describe the contents or intended use of each document" ma:internalName="Description0">
      <xsd:simpleType>
        <xsd:restriction base="dms:Note"/>
      </xsd:simpleType>
    </xsd:element>
    <xsd:element name="Order0" ma:index="11" nillable="true" ma:displayName="Order" ma:description="Use this field as an index to put documents in the desired order" ma:internalName="Order0">
      <xsd:simpleType>
        <xsd:restriction base="dms:Number"/>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ier_x0020_1_x0020_Folders xmlns="ce31b127-1d74-46d1-b24b-f51c1e977563" xsi:nil="true"/>
    <Description0 xmlns="ce31b127-1d74-46d1-b24b-f51c1e977563">This guide describes what documents are needed to support claims and how to guide Applicants to submit the correct documentation. </Description0>
    <Tier_x0020_2_x0020_Folder xmlns="ce31b127-1d74-46d1-b24b-f51c1e977563">4 Program Delivery Managers</Tier_x0020_2_x0020_Folder>
    <Order0 xmlns="ce31b127-1d74-46d1-b24b-f51c1e977563">8</Order0>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DBBB3E-AB6E-4236-BA2B-A67A1449E98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e31b127-1d74-46d1-b24b-f51c1e9775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FC6E365-CD8E-4768-8FC6-C924079CA7D1}">
  <ds:schemaRefs>
    <ds:schemaRef ds:uri="http://purl.org/dc/elements/1.1/"/>
    <ds:schemaRef ds:uri="http://schemas.microsoft.com/office/2006/documentManagement/types"/>
    <ds:schemaRef ds:uri="http://schemas.openxmlformats.org/package/2006/metadata/core-properties"/>
    <ds:schemaRef ds:uri="http://purl.org/dc/terms/"/>
    <ds:schemaRef ds:uri="http://purl.org/dc/dcmitype/"/>
    <ds:schemaRef ds:uri="http://www.w3.org/XML/1998/namespace"/>
    <ds:schemaRef ds:uri="http://schemas.microsoft.com/office/infopath/2007/PartnerControls"/>
    <ds:schemaRef ds:uri="ce31b127-1d74-46d1-b24b-f51c1e977563"/>
    <ds:schemaRef ds:uri="http://schemas.microsoft.com/office/2006/metadata/properties"/>
  </ds:schemaRefs>
</ds:datastoreItem>
</file>

<file path=customXml/itemProps3.xml><?xml version="1.0" encoding="utf-8"?>
<ds:datastoreItem xmlns:ds="http://schemas.openxmlformats.org/officeDocument/2006/customXml" ds:itemID="{271767F5-D910-47AE-A62A-7654386FE8C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294</TotalTime>
  <Words>309</Words>
  <Application>Microsoft Office PowerPoint</Application>
  <PresentationFormat>Widescreen</PresentationFormat>
  <Paragraphs>51</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Essential Elements of Information</vt:lpstr>
      <vt:lpstr>Essential Elements of Information  Documents/information provided in the EEI should  answer the following questions: </vt:lpstr>
      <vt:lpstr>PowerPoint Presentation</vt:lpstr>
      <vt:lpstr>PowerPoint Presentation</vt:lpstr>
      <vt:lpstr>EEI Project Brief Description Example </vt:lpstr>
    </vt:vector>
  </TitlesOfParts>
  <Company>DHS/FEMA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EEI project description</dc:title>
  <dc:creator>Melton, Sidney</dc:creator>
  <cp:lastModifiedBy>Von Stein, Caitlin</cp:lastModifiedBy>
  <cp:revision>22</cp:revision>
  <cp:lastPrinted>2018-02-08T15:46:49Z</cp:lastPrinted>
  <dcterms:created xsi:type="dcterms:W3CDTF">2017-12-06T19:01:35Z</dcterms:created>
  <dcterms:modified xsi:type="dcterms:W3CDTF">2020-06-26T14:43:30Z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0x010100B988AEF0623D794C9C9BE0666C6E7CF1</vt:lpwstr>
  </property>
</Properties>
</file>