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8" r:id="rId2"/>
    <p:sldId id="272" r:id="rId3"/>
    <p:sldId id="273" r:id="rId4"/>
    <p:sldId id="259" r:id="rId5"/>
    <p:sldId id="261" r:id="rId6"/>
    <p:sldId id="271" r:id="rId7"/>
    <p:sldId id="262" r:id="rId8"/>
    <p:sldId id="263" r:id="rId9"/>
    <p:sldId id="260" r:id="rId10"/>
    <p:sldId id="267" r:id="rId11"/>
    <p:sldId id="265" r:id="rId12"/>
    <p:sldId id="266" r:id="rId13"/>
    <p:sldId id="268" r:id="rId14"/>
    <p:sldId id="276" r:id="rId15"/>
    <p:sldId id="278" r:id="rId16"/>
    <p:sldId id="274" r:id="rId17"/>
    <p:sldId id="275" r:id="rId18"/>
    <p:sldId id="279" r:id="rId19"/>
    <p:sldId id="280" r:id="rId20"/>
    <p:sldId id="281" r:id="rId21"/>
    <p:sldId id="277" r:id="rId22"/>
    <p:sldId id="269" r:id="rId23"/>
    <p:sldId id="27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96" autoAdjust="0"/>
  </p:normalViewPr>
  <p:slideViewPr>
    <p:cSldViewPr>
      <p:cViewPr>
        <p:scale>
          <a:sx n="75" d="100"/>
          <a:sy n="75" d="100"/>
        </p:scale>
        <p:origin x="-1740" y="-78"/>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3246" y="-11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E38DED5-37B8-4467-96C4-0C5B0A03E39B}" type="datetimeFigureOut">
              <a:rPr lang="en-US" smtClean="0"/>
              <a:pPr/>
              <a:t>1/23/2015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16F5C30-5A09-4F47-910A-755898B68E0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B4E8BFB-8D24-4E23-A91E-2E17D2901C8C}" type="datetimeFigureOut">
              <a:rPr lang="en-US" smtClean="0"/>
              <a:pPr/>
              <a:t>1/23/2015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82FC2F-D48C-487C-AB75-47CA938631C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Facilitator:</a:t>
            </a:r>
            <a:r>
              <a:rPr lang="en-US" baseline="0" dirty="0" smtClean="0"/>
              <a:t> Greg Shanks</a:t>
            </a:r>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Greg</a:t>
            </a:r>
            <a:r>
              <a:rPr lang="en-US" baseline="0" dirty="0" smtClean="0"/>
              <a:t> Shanks</a:t>
            </a:r>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Greg Shanks</a:t>
            </a:r>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Greg Shanks</a:t>
            </a:r>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Rich Knighten </a:t>
            </a:r>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Greg Shanks</a:t>
            </a:r>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Director Dossett</a:t>
            </a:r>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Alex Hyrcza</a:t>
            </a:r>
          </a:p>
          <a:p>
            <a:r>
              <a:rPr lang="en-US" dirty="0" smtClean="0"/>
              <a:t>Next committee</a:t>
            </a:r>
            <a:r>
              <a:rPr lang="en-US" baseline="0" dirty="0" smtClean="0"/>
              <a:t> will focus on by-laws and framework.</a:t>
            </a:r>
          </a:p>
          <a:p>
            <a:r>
              <a:rPr lang="en-US" baseline="0" dirty="0" smtClean="0"/>
              <a:t>Creation of a 2-3 year SAR Program Plan </a:t>
            </a:r>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Rick Weber</a:t>
            </a:r>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Alex Hyrcza </a:t>
            </a:r>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Facilitator:</a:t>
            </a:r>
            <a:r>
              <a:rPr lang="en-US" baseline="0" dirty="0" smtClean="0"/>
              <a:t> Greg Shanks</a:t>
            </a:r>
            <a:endParaRPr lang="en-US" dirty="0" smtClean="0"/>
          </a:p>
          <a:p>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Alex Hyrcza</a:t>
            </a:r>
            <a:r>
              <a:rPr lang="en-US" baseline="0" dirty="0" smtClean="0"/>
              <a:t> with comments from the Committee </a:t>
            </a:r>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Greg Shanks</a:t>
            </a:r>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Greg</a:t>
            </a:r>
            <a:r>
              <a:rPr lang="en-US" baseline="0" dirty="0" smtClean="0"/>
              <a:t> Shanks, Lead Facilitator</a:t>
            </a:r>
          </a:p>
          <a:p>
            <a:r>
              <a:rPr lang="en-US" baseline="0" dirty="0" smtClean="0"/>
              <a:t>Facilitators in the audience: Jason Sanderson, Junior Lewis, Terry Varney</a:t>
            </a:r>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Alex Hyrcza </a:t>
            </a:r>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Facilitator:</a:t>
            </a:r>
            <a:r>
              <a:rPr lang="en-US" baseline="0" dirty="0" smtClean="0"/>
              <a:t> Greg Shanks – Introduce Director Dossett </a:t>
            </a:r>
            <a:endParaRPr lang="en-US" dirty="0" smtClean="0"/>
          </a:p>
          <a:p>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sz="880" b="1" dirty="0" smtClean="0"/>
              <a:t>Welcome </a:t>
            </a:r>
            <a:r>
              <a:rPr lang="en-US" sz="880" b="0" dirty="0" smtClean="0"/>
              <a:t>–</a:t>
            </a:r>
            <a:r>
              <a:rPr lang="en-US" sz="880" b="0" baseline="0" dirty="0" smtClean="0"/>
              <a:t> General greeting, everyone sign-in and get handouts (agenda, committee information sheet, survey results) provide a general acknowledgement to the committee and Rich who are sitting in the Op’s Area.  </a:t>
            </a:r>
            <a:endParaRPr lang="en-US" sz="880" b="1" dirty="0" smtClean="0"/>
          </a:p>
          <a:p>
            <a:endParaRPr lang="en-US" sz="880" b="1" dirty="0" smtClean="0"/>
          </a:p>
          <a:p>
            <a:r>
              <a:rPr lang="en-US" sz="880" b="1" dirty="0" smtClean="0"/>
              <a:t>Back</a:t>
            </a:r>
            <a:r>
              <a:rPr lang="en-US" sz="880" b="1" baseline="0" dirty="0" smtClean="0"/>
              <a:t> to Basics </a:t>
            </a:r>
            <a:r>
              <a:rPr lang="en-US" sz="880" baseline="0" dirty="0" smtClean="0"/>
              <a:t>– For SAR this means we need to focus efforts on creating and sustaining squads within counties to support local and regional needs. </a:t>
            </a:r>
          </a:p>
          <a:p>
            <a:endParaRPr lang="en-US" sz="880" b="1" baseline="0" dirty="0" smtClean="0"/>
          </a:p>
          <a:p>
            <a:r>
              <a:rPr lang="en-US" sz="880" b="1" baseline="0" dirty="0" smtClean="0"/>
              <a:t>Why are you here today?  </a:t>
            </a:r>
            <a:r>
              <a:rPr lang="en-US" sz="880" baseline="0" dirty="0" smtClean="0"/>
              <a:t>Take some answers from participants.    Use this question as a building block for tying in the need for an organized effort lead by the SAR Committee. How can the SAR program help you build the capability that prepares your community for the risks that are most relevant and urgent?  How can we as a SAR community work together to ensure each county in the Commonwealth achieves this capability? </a:t>
            </a:r>
          </a:p>
          <a:p>
            <a:endParaRPr lang="en-US" sz="880" baseline="0" dirty="0" smtClean="0"/>
          </a:p>
          <a:p>
            <a:r>
              <a:rPr lang="en-US" sz="880" b="1" baseline="0" dirty="0" smtClean="0"/>
              <a:t>Committee</a:t>
            </a:r>
            <a:r>
              <a:rPr lang="en-US" sz="880" baseline="0" dirty="0" smtClean="0"/>
              <a:t> – Brief outline of the work the committee will be doing.  Stress  the committee will operate under their own direction and bring solutions to the KYEM Director and SAR Coordinator.   The committee serves as your voice.  Invite all to become involved by interacting with the committee and providing feedback on proposed changes.  Maintaining and enhancing the SAR program is a shared responsibility that call for the involvement of all partners. </a:t>
            </a:r>
          </a:p>
          <a:p>
            <a:endParaRPr lang="en-US" sz="880" baseline="0" dirty="0" smtClean="0"/>
          </a:p>
          <a:p>
            <a:r>
              <a:rPr lang="en-US" sz="880" b="1" baseline="0" dirty="0" smtClean="0"/>
              <a:t>Expectations  of the Leadership Forum - </a:t>
            </a:r>
            <a:r>
              <a:rPr lang="en-US" sz="880" b="0" baseline="0" dirty="0" smtClean="0"/>
              <a:t>A forum is a meeting, or medium where ideas on a particular issue can be exchanged.  Later on we will get a chance to have an exchange of ideas on what is working and what needs repaired.  Down the road we will come together at these forums to build upon the work that is accomplished each quarter.  Before we do that we have to establish priorities with the SAR Program.  This forum serves as your opportunity to provide constructive input for this process. </a:t>
            </a:r>
          </a:p>
          <a:p>
            <a:endParaRPr lang="en-US" sz="880" b="0" baseline="0" dirty="0" smtClean="0"/>
          </a:p>
          <a:p>
            <a:r>
              <a:rPr lang="en-US" sz="880" b="0" baseline="0" dirty="0" smtClean="0"/>
              <a:t>This is our 1</a:t>
            </a:r>
            <a:r>
              <a:rPr lang="en-US" sz="880" b="0" baseline="30000" dirty="0" smtClean="0"/>
              <a:t>st</a:t>
            </a:r>
            <a:r>
              <a:rPr lang="en-US" sz="880" b="0" baseline="0" dirty="0" smtClean="0"/>
              <a:t> meeting in approx 18 months.  Meetings will now occur every quarter.  We will be moving the Forum around the State.  We are currently looking for sites to host the 3</a:t>
            </a:r>
            <a:r>
              <a:rPr lang="en-US" sz="880" b="0" baseline="30000" dirty="0" smtClean="0"/>
              <a:t>rd</a:t>
            </a:r>
            <a:r>
              <a:rPr lang="en-US" sz="880" b="0" baseline="0" dirty="0" smtClean="0"/>
              <a:t> and 4</a:t>
            </a:r>
            <a:r>
              <a:rPr lang="en-US" sz="880" b="0" baseline="30000" dirty="0" smtClean="0"/>
              <a:t>th</a:t>
            </a:r>
            <a:r>
              <a:rPr lang="en-US" sz="880" b="0" baseline="0" dirty="0" smtClean="0"/>
              <a:t> Quarter.  If you are interested please see Rich Knighten.    </a:t>
            </a:r>
          </a:p>
          <a:p>
            <a:endParaRPr lang="en-US" sz="880" b="0" baseline="0" dirty="0" smtClean="0"/>
          </a:p>
          <a:p>
            <a:r>
              <a:rPr lang="en-US" sz="880" b="1" dirty="0" smtClean="0"/>
              <a:t>Call to Action</a:t>
            </a:r>
            <a:r>
              <a:rPr lang="en-US" sz="880" b="1" baseline="0" dirty="0" smtClean="0"/>
              <a:t> </a:t>
            </a:r>
            <a:r>
              <a:rPr lang="en-US" sz="880" b="0" baseline="0" dirty="0" smtClean="0"/>
              <a:t>- </a:t>
            </a:r>
            <a:r>
              <a:rPr lang="en-US" sz="880" b="0" dirty="0" smtClean="0"/>
              <a:t>From a local point of view - help to identify what you see as the program's challenges, strengths, threats and opportunities.  (Opportunity</a:t>
            </a:r>
            <a:r>
              <a:rPr lang="en-US" sz="880" b="0" baseline="0" dirty="0" smtClean="0"/>
              <a:t> to reference survey results that will be reviewed next).  </a:t>
            </a:r>
            <a:endParaRPr lang="en-US" sz="880" b="0"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b="0" dirty="0" smtClean="0"/>
              <a:t>Rich Knighten </a:t>
            </a:r>
            <a:endParaRPr lang="en-US" b="0"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b="0" dirty="0" smtClean="0"/>
              <a:t>Rich Knighten </a:t>
            </a:r>
            <a:endParaRPr lang="en-US" b="0"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b="0" dirty="0" smtClean="0"/>
              <a:t>Rich Knighten</a:t>
            </a:r>
          </a:p>
          <a:p>
            <a:r>
              <a:rPr lang="en-US" b="0" dirty="0" smtClean="0"/>
              <a:t>Statutory Requirements – Get back to basics</a:t>
            </a:r>
            <a:r>
              <a:rPr lang="en-US" b="0" baseline="0" dirty="0" smtClean="0"/>
              <a:t> by doing what is required. Legislative and regulation revisions </a:t>
            </a:r>
          </a:p>
          <a:p>
            <a:r>
              <a:rPr lang="en-US" b="0" baseline="0" dirty="0" smtClean="0"/>
              <a:t>ECIC – Data collection – KYEM is going to increase data sharing.  A goal is to be in a position to provide mutual aid based upon specific capability requests.</a:t>
            </a:r>
          </a:p>
          <a:p>
            <a:r>
              <a:rPr lang="en-US" b="0" baseline="0" dirty="0" smtClean="0"/>
              <a:t>Operational Support – How the State SAR Coordinator supports incidents  </a:t>
            </a:r>
            <a:endParaRPr lang="en-US" b="0" dirty="0" smtClean="0"/>
          </a:p>
          <a:p>
            <a:r>
              <a:rPr lang="en-US" b="0" dirty="0" smtClean="0"/>
              <a:t>Training </a:t>
            </a:r>
            <a:r>
              <a:rPr lang="en-US" b="0" dirty="0" smtClean="0"/>
              <a:t>– Introdu</a:t>
            </a:r>
            <a:r>
              <a:rPr lang="en-US" b="0" baseline="0" dirty="0" smtClean="0"/>
              <a:t>ce </a:t>
            </a:r>
            <a:r>
              <a:rPr lang="en-US" b="0" baseline="0" dirty="0" smtClean="0"/>
              <a:t>and recognize Jason </a:t>
            </a:r>
            <a:r>
              <a:rPr lang="en-US" b="0" baseline="0" dirty="0" smtClean="0"/>
              <a:t>Sanderson </a:t>
            </a:r>
            <a:endParaRPr lang="en-US" b="0"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r>
              <a:rPr lang="en-US" b="0" dirty="0" smtClean="0"/>
              <a:t>Rich Knighten</a:t>
            </a:r>
          </a:p>
          <a:p>
            <a:r>
              <a:rPr lang="en-US" b="0" dirty="0" smtClean="0"/>
              <a:t>-Refer</a:t>
            </a:r>
            <a:r>
              <a:rPr lang="en-US" b="0" baseline="0" dirty="0" smtClean="0"/>
              <a:t> to handout everyone received. </a:t>
            </a:r>
          </a:p>
          <a:p>
            <a:r>
              <a:rPr lang="en-US" b="0" baseline="0" dirty="0" smtClean="0"/>
              <a:t>Results will be published on our website. </a:t>
            </a:r>
            <a:endParaRPr lang="en-US" b="0"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Rich Knighten </a:t>
            </a:r>
            <a:endParaRPr lang="en-US" dirty="0"/>
          </a:p>
        </p:txBody>
      </p:sp>
      <p:sp>
        <p:nvSpPr>
          <p:cNvPr id="4" name="Slide Number Placeholder 3"/>
          <p:cNvSpPr>
            <a:spLocks noGrp="1"/>
          </p:cNvSpPr>
          <p:nvPr>
            <p:ph type="sldNum" sz="quarter" idx="10"/>
          </p:nvPr>
        </p:nvSpPr>
        <p:spPr/>
        <p:txBody>
          <a:bodyPr/>
          <a:lstStyle/>
          <a:p>
            <a:fld id="{84B34CB1-5326-4902-9E6F-A42F1407C26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555C44-3C0F-4909-AF57-0F85E8D8A10C}" type="datetimeFigureOut">
              <a:rPr lang="en-US" smtClean="0"/>
              <a:pPr/>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8F6D-1941-41BC-A046-8883BE31F6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55C44-3C0F-4909-AF57-0F85E8D8A10C}" type="datetimeFigureOut">
              <a:rPr lang="en-US" smtClean="0"/>
              <a:pPr/>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8F6D-1941-41BC-A046-8883BE31F6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55C44-3C0F-4909-AF57-0F85E8D8A10C}" type="datetimeFigureOut">
              <a:rPr lang="en-US" smtClean="0"/>
              <a:pPr/>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8F6D-1941-41BC-A046-8883BE31F6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55C44-3C0F-4909-AF57-0F85E8D8A10C}" type="datetimeFigureOut">
              <a:rPr lang="en-US" smtClean="0"/>
              <a:pPr/>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8F6D-1941-41BC-A046-8883BE31F6B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555C44-3C0F-4909-AF57-0F85E8D8A10C}" type="datetimeFigureOut">
              <a:rPr lang="en-US" smtClean="0"/>
              <a:pPr/>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8F6D-1941-41BC-A046-8883BE31F6B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555C44-3C0F-4909-AF57-0F85E8D8A10C}" type="datetimeFigureOut">
              <a:rPr lang="en-US" smtClean="0"/>
              <a:pPr/>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B8F6D-1941-41BC-A046-8883BE31F6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555C44-3C0F-4909-AF57-0F85E8D8A10C}" type="datetimeFigureOut">
              <a:rPr lang="en-US" smtClean="0"/>
              <a:pPr/>
              <a:t>1/23/2015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8B8F6D-1941-41BC-A046-8883BE31F6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555C44-3C0F-4909-AF57-0F85E8D8A10C}" type="datetimeFigureOut">
              <a:rPr lang="en-US" smtClean="0"/>
              <a:pPr/>
              <a:t>1/23/2015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8B8F6D-1941-41BC-A046-8883BE31F6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55C44-3C0F-4909-AF57-0F85E8D8A10C}" type="datetimeFigureOut">
              <a:rPr lang="en-US" smtClean="0"/>
              <a:pPr/>
              <a:t>1/23/2015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8B8F6D-1941-41BC-A046-8883BE31F6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55C44-3C0F-4909-AF57-0F85E8D8A10C}" type="datetimeFigureOut">
              <a:rPr lang="en-US" smtClean="0"/>
              <a:pPr/>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B8F6D-1941-41BC-A046-8883BE31F6B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55C44-3C0F-4909-AF57-0F85E8D8A10C}" type="datetimeFigureOut">
              <a:rPr lang="en-US" smtClean="0"/>
              <a:pPr/>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B8F6D-1941-41BC-A046-8883BE31F6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55C44-3C0F-4909-AF57-0F85E8D8A10C}" type="datetimeFigureOut">
              <a:rPr lang="en-US" smtClean="0"/>
              <a:pPr/>
              <a:t>1/23/2015</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B8F6D-1941-41BC-A046-8883BE31F6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7200" y="1600200"/>
            <a:ext cx="8229600" cy="2514600"/>
          </a:xfrm>
        </p:spPr>
        <p:txBody>
          <a:bodyPr>
            <a:normAutofit/>
          </a:bodyPr>
          <a:lstStyle/>
          <a:p>
            <a:r>
              <a:rPr lang="en-US" sz="4400" b="1" dirty="0" smtClean="0">
                <a:solidFill>
                  <a:schemeClr val="accent1">
                    <a:lumMod val="50000"/>
                  </a:schemeClr>
                </a:solidFill>
              </a:rPr>
              <a:t>WELCOME TO THE 1</a:t>
            </a:r>
            <a:r>
              <a:rPr lang="en-US" sz="4400" b="1" baseline="30000" dirty="0" smtClean="0">
                <a:solidFill>
                  <a:schemeClr val="accent1">
                    <a:lumMod val="50000"/>
                  </a:schemeClr>
                </a:solidFill>
              </a:rPr>
              <a:t>ST</a:t>
            </a:r>
            <a:r>
              <a:rPr lang="en-US" sz="4400" b="1" dirty="0" smtClean="0">
                <a:solidFill>
                  <a:schemeClr val="accent1">
                    <a:lumMod val="50000"/>
                  </a:schemeClr>
                </a:solidFill>
              </a:rPr>
              <a:t> QUARTER</a:t>
            </a:r>
          </a:p>
          <a:p>
            <a:r>
              <a:rPr lang="en-US" sz="4400" b="1" dirty="0" smtClean="0">
                <a:solidFill>
                  <a:srgbClr val="0070C0"/>
                </a:solidFill>
              </a:rPr>
              <a:t>SEARCH AND RESCUE </a:t>
            </a:r>
          </a:p>
          <a:p>
            <a:r>
              <a:rPr lang="en-US" sz="4400" b="1" dirty="0" smtClean="0">
                <a:solidFill>
                  <a:srgbClr val="0070C0"/>
                </a:solidFill>
              </a:rPr>
              <a:t>LEADERSHIP FORUM</a:t>
            </a:r>
          </a:p>
          <a:p>
            <a:endParaRPr lang="en-US" sz="3600" b="1" dirty="0" smtClean="0">
              <a:solidFill>
                <a:schemeClr val="accent1">
                  <a:lumMod val="50000"/>
                </a:schemeClr>
              </a:solidFill>
            </a:endParaRPr>
          </a:p>
          <a:p>
            <a:endParaRPr lang="en-US" sz="3600" b="1" dirty="0" smtClean="0">
              <a:solidFill>
                <a:schemeClr val="accent1">
                  <a:lumMod val="50000"/>
                </a:schemeClr>
              </a:solidFill>
            </a:endParaRPr>
          </a:p>
        </p:txBody>
      </p:sp>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7" name="TextBox 6"/>
          <p:cNvSpPr txBox="1"/>
          <p:nvPr/>
        </p:nvSpPr>
        <p:spPr>
          <a:xfrm>
            <a:off x="762000" y="4343400"/>
            <a:ext cx="7620000" cy="1846659"/>
          </a:xfrm>
          <a:prstGeom prst="rect">
            <a:avLst/>
          </a:prstGeom>
          <a:noFill/>
        </p:spPr>
        <p:txBody>
          <a:bodyPr wrap="square" rtlCol="0">
            <a:spAutoFit/>
          </a:bodyPr>
          <a:lstStyle/>
          <a:p>
            <a:pPr algn="ctr"/>
            <a:r>
              <a:rPr lang="en-US" sz="3200" b="1" dirty="0" smtClean="0"/>
              <a:t>January 20, 2015</a:t>
            </a:r>
          </a:p>
          <a:p>
            <a:pPr algn="ctr"/>
            <a:r>
              <a:rPr lang="en-US" sz="3200" b="1" dirty="0" smtClean="0"/>
              <a:t>1:00 PM – 4:00 </a:t>
            </a:r>
          </a:p>
          <a:p>
            <a:pPr algn="ctr"/>
            <a:r>
              <a:rPr lang="en-US" sz="3200" b="1" dirty="0" smtClean="0"/>
              <a:t>State Emergency Operations Center </a:t>
            </a:r>
          </a:p>
          <a:p>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TextBox 3"/>
          <p:cNvSpPr txBox="1"/>
          <p:nvPr/>
        </p:nvSpPr>
        <p:spPr>
          <a:xfrm>
            <a:off x="381000" y="1447800"/>
            <a:ext cx="8458200" cy="6863417"/>
          </a:xfrm>
          <a:prstGeom prst="rect">
            <a:avLst/>
          </a:prstGeom>
          <a:noFill/>
        </p:spPr>
        <p:txBody>
          <a:bodyPr wrap="square" rtlCol="0">
            <a:spAutoFit/>
          </a:bodyPr>
          <a:lstStyle/>
          <a:p>
            <a:pPr algn="ctr"/>
            <a:r>
              <a:rPr lang="en-US" sz="2800" b="1" dirty="0" smtClean="0"/>
              <a:t>SFY 15 Rescue Aid Fund </a:t>
            </a:r>
          </a:p>
          <a:p>
            <a:pPr algn="ctr"/>
            <a:endParaRPr lang="en-US" sz="2400" b="1" dirty="0" smtClean="0"/>
          </a:p>
          <a:p>
            <a:pPr>
              <a:buFont typeface="Wingdings" pitchFamily="2" charset="2"/>
              <a:buChar char="§"/>
            </a:pPr>
            <a:r>
              <a:rPr lang="en-US" sz="2400" dirty="0" smtClean="0"/>
              <a:t> Amount Available – $80,000 (state only funds)</a:t>
            </a:r>
          </a:p>
          <a:p>
            <a:pPr>
              <a:buFont typeface="Wingdings" pitchFamily="2" charset="2"/>
              <a:buChar char="§"/>
            </a:pPr>
            <a:endParaRPr lang="en-US" sz="2400" dirty="0" smtClean="0"/>
          </a:p>
          <a:p>
            <a:pPr>
              <a:buFont typeface="Wingdings" pitchFamily="2" charset="2"/>
              <a:buChar char="§"/>
            </a:pPr>
            <a:r>
              <a:rPr lang="en-US" sz="2400" dirty="0" smtClean="0"/>
              <a:t> Application Process </a:t>
            </a:r>
          </a:p>
          <a:p>
            <a:pPr>
              <a:buFont typeface="Wingdings" pitchFamily="2" charset="2"/>
              <a:buChar char="§"/>
            </a:pPr>
            <a:endParaRPr lang="en-US" sz="2400" dirty="0" smtClean="0"/>
          </a:p>
          <a:p>
            <a:pPr>
              <a:buFont typeface="Wingdings" pitchFamily="2" charset="2"/>
              <a:buChar char="§"/>
            </a:pPr>
            <a:r>
              <a:rPr lang="en-US" sz="2400" dirty="0" smtClean="0"/>
              <a:t> Advisory Committee </a:t>
            </a:r>
          </a:p>
          <a:p>
            <a:pPr>
              <a:buFont typeface="Wingdings" pitchFamily="2" charset="2"/>
              <a:buChar char="§"/>
            </a:pPr>
            <a:endParaRPr lang="en-US" sz="2400" dirty="0" smtClean="0"/>
          </a:p>
          <a:p>
            <a:pPr>
              <a:buFont typeface="Wingdings" pitchFamily="2" charset="2"/>
              <a:buChar char="§"/>
            </a:pPr>
            <a:r>
              <a:rPr lang="en-US" sz="2400" dirty="0" smtClean="0"/>
              <a:t> Evaluation Process</a:t>
            </a:r>
          </a:p>
          <a:p>
            <a:endParaRPr lang="en-US" sz="2400" dirty="0" smtClean="0"/>
          </a:p>
          <a:p>
            <a:pPr>
              <a:buFont typeface="Wingdings" pitchFamily="2" charset="2"/>
              <a:buChar char="§"/>
            </a:pPr>
            <a:r>
              <a:rPr lang="en-US" sz="2400" dirty="0" smtClean="0"/>
              <a:t>  Applications Received: (24)</a:t>
            </a:r>
          </a:p>
          <a:p>
            <a:pPr>
              <a:buFont typeface="Wingdings" pitchFamily="2" charset="2"/>
              <a:buChar char="§"/>
            </a:pPr>
            <a:endParaRPr lang="en-US" sz="2400" dirty="0" smtClean="0"/>
          </a:p>
          <a:p>
            <a:pPr>
              <a:buFont typeface="Wingdings" pitchFamily="2" charset="2"/>
              <a:buChar char="§"/>
            </a:pPr>
            <a:r>
              <a:rPr lang="en-US" sz="2400" dirty="0" smtClean="0"/>
              <a:t> Awards – (19) – Total Obligated $80,000</a:t>
            </a:r>
          </a:p>
          <a:p>
            <a:endParaRPr lang="en-US" sz="2800" dirty="0" smtClean="0"/>
          </a:p>
          <a:p>
            <a:r>
              <a:rPr lang="en-US" sz="1600" dirty="0" smtClean="0"/>
              <a:t> </a:t>
            </a:r>
          </a:p>
          <a:p>
            <a:endParaRPr lang="en-US" sz="1600" dirty="0" smtClean="0"/>
          </a:p>
          <a:p>
            <a:endParaRPr lang="en-US" sz="1600" dirty="0" smtClean="0"/>
          </a:p>
          <a:p>
            <a:endParaRPr lang="en-US" sz="2400" dirty="0" smtClean="0"/>
          </a:p>
          <a:p>
            <a:r>
              <a:rPr lang="en-US" sz="2400"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TextBox 3"/>
          <p:cNvSpPr txBox="1"/>
          <p:nvPr/>
        </p:nvSpPr>
        <p:spPr>
          <a:xfrm>
            <a:off x="304800" y="1447800"/>
            <a:ext cx="8458200" cy="2862322"/>
          </a:xfrm>
          <a:prstGeom prst="rect">
            <a:avLst/>
          </a:prstGeom>
          <a:noFill/>
        </p:spPr>
        <p:txBody>
          <a:bodyPr wrap="square" rtlCol="0">
            <a:spAutoFit/>
          </a:bodyPr>
          <a:lstStyle/>
          <a:p>
            <a:pPr algn="ctr"/>
            <a:r>
              <a:rPr lang="en-US" sz="2800" b="1" dirty="0" smtClean="0"/>
              <a:t>SFY 15 Rescue Aid Fund </a:t>
            </a:r>
          </a:p>
          <a:p>
            <a:pPr algn="ctr"/>
            <a:endParaRPr lang="en-US" sz="2800" b="1" dirty="0" smtClean="0"/>
          </a:p>
          <a:p>
            <a:endParaRPr lang="en-US" sz="2800" dirty="0" smtClean="0"/>
          </a:p>
          <a:p>
            <a:r>
              <a:rPr lang="en-US" sz="1600" dirty="0" smtClean="0"/>
              <a:t> </a:t>
            </a:r>
          </a:p>
          <a:p>
            <a:endParaRPr lang="en-US" sz="1600" dirty="0" smtClean="0"/>
          </a:p>
          <a:p>
            <a:endParaRPr lang="en-US" sz="1600" dirty="0" smtClean="0"/>
          </a:p>
          <a:p>
            <a:endParaRPr lang="en-US" sz="2400" dirty="0" smtClean="0"/>
          </a:p>
          <a:p>
            <a:r>
              <a:rPr lang="en-US" sz="2400" dirty="0" smtClean="0"/>
              <a:t>   </a:t>
            </a:r>
            <a:endParaRPr lang="en-US" dirty="0"/>
          </a:p>
        </p:txBody>
      </p:sp>
      <p:graphicFrame>
        <p:nvGraphicFramePr>
          <p:cNvPr id="5" name="Table 4"/>
          <p:cNvGraphicFramePr>
            <a:graphicFrameLocks noGrp="1"/>
          </p:cNvGraphicFramePr>
          <p:nvPr/>
        </p:nvGraphicFramePr>
        <p:xfrm>
          <a:off x="101601" y="2006600"/>
          <a:ext cx="8991599" cy="4820920"/>
        </p:xfrm>
        <a:graphic>
          <a:graphicData uri="http://schemas.openxmlformats.org/drawingml/2006/table">
            <a:tbl>
              <a:tblPr firstRow="1" bandRow="1">
                <a:tableStyleId>{5C22544A-7EE6-4342-B048-85BDC9FD1C3A}</a:tableStyleId>
              </a:tblPr>
              <a:tblGrid>
                <a:gridCol w="2727789"/>
                <a:gridCol w="1234610"/>
                <a:gridCol w="5029200"/>
              </a:tblGrid>
              <a:tr h="370840">
                <a:tc>
                  <a:txBody>
                    <a:bodyPr/>
                    <a:lstStyle/>
                    <a:p>
                      <a:r>
                        <a:rPr lang="en-US" dirty="0" smtClean="0"/>
                        <a:t>Squad</a:t>
                      </a:r>
                      <a:endParaRPr lang="en-US" dirty="0"/>
                    </a:p>
                  </a:txBody>
                  <a:tcPr/>
                </a:tc>
                <a:tc>
                  <a:txBody>
                    <a:bodyPr/>
                    <a:lstStyle/>
                    <a:p>
                      <a:r>
                        <a:rPr lang="en-US" dirty="0" smtClean="0"/>
                        <a:t>Amount</a:t>
                      </a:r>
                      <a:endParaRPr lang="en-US" dirty="0"/>
                    </a:p>
                  </a:txBody>
                  <a:tcPr/>
                </a:tc>
                <a:tc>
                  <a:txBody>
                    <a:bodyPr/>
                    <a:lstStyle/>
                    <a:p>
                      <a:r>
                        <a:rPr lang="en-US" dirty="0" smtClean="0"/>
                        <a:t>General</a:t>
                      </a:r>
                      <a:r>
                        <a:rPr lang="en-US" baseline="0" dirty="0" smtClean="0"/>
                        <a:t> Description</a:t>
                      </a:r>
                      <a:endParaRPr lang="en-US" dirty="0"/>
                    </a:p>
                  </a:txBody>
                  <a:tcPr/>
                </a:tc>
              </a:tr>
              <a:tr h="370840">
                <a:tc>
                  <a:txBody>
                    <a:bodyPr/>
                    <a:lstStyle/>
                    <a:p>
                      <a:r>
                        <a:rPr lang="en-US" dirty="0" smtClean="0"/>
                        <a:t>Bath Co SAR</a:t>
                      </a:r>
                      <a:endParaRPr lang="en-US" dirty="0"/>
                    </a:p>
                  </a:txBody>
                  <a:tcPr/>
                </a:tc>
                <a:tc>
                  <a:txBody>
                    <a:bodyPr/>
                    <a:lstStyle/>
                    <a:p>
                      <a:r>
                        <a:rPr lang="en-US" dirty="0" smtClean="0"/>
                        <a:t>$6,842</a:t>
                      </a:r>
                      <a:endParaRPr lang="en-US" dirty="0"/>
                    </a:p>
                  </a:txBody>
                  <a:tcPr/>
                </a:tc>
                <a:tc>
                  <a:txBody>
                    <a:bodyPr/>
                    <a:lstStyle/>
                    <a:p>
                      <a:r>
                        <a:rPr lang="en-US" dirty="0" smtClean="0"/>
                        <a:t>Minimum</a:t>
                      </a:r>
                      <a:r>
                        <a:rPr lang="en-US" baseline="0" dirty="0" smtClean="0"/>
                        <a:t> equipment </a:t>
                      </a:r>
                      <a:endParaRPr lang="en-US" dirty="0"/>
                    </a:p>
                  </a:txBody>
                  <a:tcPr/>
                </a:tc>
              </a:tr>
              <a:tr h="370840">
                <a:tc>
                  <a:txBody>
                    <a:bodyPr/>
                    <a:lstStyle/>
                    <a:p>
                      <a:r>
                        <a:rPr lang="en-US" dirty="0" smtClean="0"/>
                        <a:t>Buffalo Trace SAR</a:t>
                      </a:r>
                      <a:endParaRPr lang="en-US" dirty="0"/>
                    </a:p>
                  </a:txBody>
                  <a:tcPr/>
                </a:tc>
                <a:tc>
                  <a:txBody>
                    <a:bodyPr/>
                    <a:lstStyle/>
                    <a:p>
                      <a:r>
                        <a:rPr lang="en-US" dirty="0" smtClean="0"/>
                        <a:t>$8,309</a:t>
                      </a:r>
                      <a:endParaRPr lang="en-US" dirty="0"/>
                    </a:p>
                  </a:txBody>
                  <a:tcPr/>
                </a:tc>
                <a:tc>
                  <a:txBody>
                    <a:bodyPr/>
                    <a:lstStyle/>
                    <a:p>
                      <a:r>
                        <a:rPr lang="en-US" dirty="0" smtClean="0"/>
                        <a:t>Water Rescue equipment</a:t>
                      </a:r>
                      <a:r>
                        <a:rPr lang="en-US" baseline="0" dirty="0" smtClean="0"/>
                        <a:t> </a:t>
                      </a:r>
                      <a:endParaRPr lang="en-US" dirty="0"/>
                    </a:p>
                  </a:txBody>
                  <a:tcPr/>
                </a:tc>
              </a:tr>
              <a:tr h="370840">
                <a:tc>
                  <a:txBody>
                    <a:bodyPr/>
                    <a:lstStyle/>
                    <a:p>
                      <a:r>
                        <a:rPr lang="en-US" dirty="0" smtClean="0"/>
                        <a:t>Grand Paws SAR Dog</a:t>
                      </a:r>
                      <a:endParaRPr lang="en-US" dirty="0"/>
                    </a:p>
                  </a:txBody>
                  <a:tcPr/>
                </a:tc>
                <a:tc>
                  <a:txBody>
                    <a:bodyPr/>
                    <a:lstStyle/>
                    <a:p>
                      <a:r>
                        <a:rPr lang="en-US" dirty="0" smtClean="0"/>
                        <a:t>$5,195</a:t>
                      </a:r>
                      <a:endParaRPr lang="en-US" dirty="0"/>
                    </a:p>
                  </a:txBody>
                  <a:tcPr/>
                </a:tc>
                <a:tc>
                  <a:txBody>
                    <a:bodyPr/>
                    <a:lstStyle/>
                    <a:p>
                      <a:r>
                        <a:rPr lang="en-US" dirty="0" smtClean="0"/>
                        <a:t>Trailer for response</a:t>
                      </a:r>
                      <a:r>
                        <a:rPr lang="en-US" baseline="0" dirty="0" smtClean="0"/>
                        <a:t> equipment and rain gear</a:t>
                      </a:r>
                      <a:endParaRPr lang="en-US" dirty="0"/>
                    </a:p>
                  </a:txBody>
                  <a:tcPr/>
                </a:tc>
              </a:tr>
              <a:tr h="370840">
                <a:tc>
                  <a:txBody>
                    <a:bodyPr/>
                    <a:lstStyle/>
                    <a:p>
                      <a:r>
                        <a:rPr lang="en-US" dirty="0" smtClean="0"/>
                        <a:t>Hardin Co SAR</a:t>
                      </a:r>
                      <a:endParaRPr lang="en-US" dirty="0"/>
                    </a:p>
                  </a:txBody>
                  <a:tcPr/>
                </a:tc>
                <a:tc>
                  <a:txBody>
                    <a:bodyPr/>
                    <a:lstStyle/>
                    <a:p>
                      <a:r>
                        <a:rPr lang="en-US" dirty="0" smtClean="0"/>
                        <a:t>$4,275</a:t>
                      </a:r>
                      <a:endParaRPr lang="en-US" dirty="0"/>
                    </a:p>
                  </a:txBody>
                  <a:tcPr/>
                </a:tc>
                <a:tc>
                  <a:txBody>
                    <a:bodyPr/>
                    <a:lstStyle/>
                    <a:p>
                      <a:r>
                        <a:rPr lang="en-US" dirty="0" smtClean="0"/>
                        <a:t>Mobile</a:t>
                      </a:r>
                      <a:r>
                        <a:rPr lang="en-US" baseline="0" dirty="0" smtClean="0"/>
                        <a:t> radios, portable generator </a:t>
                      </a:r>
                      <a:endParaRPr lang="en-US" dirty="0"/>
                    </a:p>
                  </a:txBody>
                  <a:tcPr/>
                </a:tc>
              </a:tr>
              <a:tr h="370840">
                <a:tc>
                  <a:txBody>
                    <a:bodyPr/>
                    <a:lstStyle/>
                    <a:p>
                      <a:r>
                        <a:rPr lang="en-US" dirty="0" smtClean="0"/>
                        <a:t>Harrison Co SAR</a:t>
                      </a:r>
                      <a:endParaRPr lang="en-US" dirty="0"/>
                    </a:p>
                  </a:txBody>
                  <a:tcPr/>
                </a:tc>
                <a:tc>
                  <a:txBody>
                    <a:bodyPr/>
                    <a:lstStyle/>
                    <a:p>
                      <a:r>
                        <a:rPr lang="en-US" dirty="0" smtClean="0"/>
                        <a:t>$3,575</a:t>
                      </a:r>
                      <a:endParaRPr lang="en-US" dirty="0"/>
                    </a:p>
                  </a:txBody>
                  <a:tcPr/>
                </a:tc>
                <a:tc>
                  <a:txBody>
                    <a:bodyPr/>
                    <a:lstStyle/>
                    <a:p>
                      <a:r>
                        <a:rPr lang="en-US" dirty="0" smtClean="0"/>
                        <a:t>Handheld GPS units, Kenwood TK radios</a:t>
                      </a:r>
                      <a:endParaRPr lang="en-US" dirty="0"/>
                    </a:p>
                  </a:txBody>
                  <a:tcPr/>
                </a:tc>
              </a:tr>
              <a:tr h="370840">
                <a:tc>
                  <a:txBody>
                    <a:bodyPr/>
                    <a:lstStyle/>
                    <a:p>
                      <a:r>
                        <a:rPr lang="en-US" dirty="0" smtClean="0"/>
                        <a:t>Jefferson Search Dog Assoc</a:t>
                      </a:r>
                      <a:endParaRPr lang="en-US" dirty="0"/>
                    </a:p>
                  </a:txBody>
                  <a:tcPr/>
                </a:tc>
                <a:tc>
                  <a:txBody>
                    <a:bodyPr/>
                    <a:lstStyle/>
                    <a:p>
                      <a:r>
                        <a:rPr lang="en-US" dirty="0" smtClean="0"/>
                        <a:t>$3,245</a:t>
                      </a:r>
                      <a:endParaRPr lang="en-US" dirty="0"/>
                    </a:p>
                  </a:txBody>
                  <a:tcPr/>
                </a:tc>
                <a:tc>
                  <a:txBody>
                    <a:bodyPr/>
                    <a:lstStyle/>
                    <a:p>
                      <a:r>
                        <a:rPr lang="en-US" dirty="0" smtClean="0"/>
                        <a:t>Generator, computer, printer</a:t>
                      </a:r>
                      <a:endParaRPr lang="en-US" dirty="0"/>
                    </a:p>
                  </a:txBody>
                  <a:tcPr/>
                </a:tc>
              </a:tr>
              <a:tr h="370840">
                <a:tc>
                  <a:txBody>
                    <a:bodyPr/>
                    <a:lstStyle/>
                    <a:p>
                      <a:r>
                        <a:rPr lang="en-US" dirty="0" smtClean="0"/>
                        <a:t>Knott Co Fire</a:t>
                      </a:r>
                      <a:r>
                        <a:rPr lang="en-US" baseline="0" dirty="0" smtClean="0"/>
                        <a:t> &amp; Rescue</a:t>
                      </a:r>
                      <a:endParaRPr lang="en-US" dirty="0"/>
                    </a:p>
                  </a:txBody>
                  <a:tcPr/>
                </a:tc>
                <a:tc>
                  <a:txBody>
                    <a:bodyPr/>
                    <a:lstStyle/>
                    <a:p>
                      <a:r>
                        <a:rPr lang="en-US" dirty="0" smtClean="0"/>
                        <a:t>$330</a:t>
                      </a:r>
                      <a:endParaRPr lang="en-US" dirty="0"/>
                    </a:p>
                  </a:txBody>
                  <a:tcPr/>
                </a:tc>
                <a:tc>
                  <a:txBody>
                    <a:bodyPr/>
                    <a:lstStyle/>
                    <a:p>
                      <a:r>
                        <a:rPr lang="en-US" dirty="0" smtClean="0"/>
                        <a:t>Minimum</a:t>
                      </a:r>
                      <a:r>
                        <a:rPr lang="en-US" baseline="0" dirty="0" smtClean="0"/>
                        <a:t> – headlamps </a:t>
                      </a:r>
                    </a:p>
                  </a:txBody>
                  <a:tcPr/>
                </a:tc>
              </a:tr>
              <a:tr h="370840">
                <a:tc>
                  <a:txBody>
                    <a:bodyPr/>
                    <a:lstStyle/>
                    <a:p>
                      <a:r>
                        <a:rPr lang="en-US" dirty="0" smtClean="0"/>
                        <a:t>Lee County SAR</a:t>
                      </a:r>
                      <a:endParaRPr lang="en-US" dirty="0"/>
                    </a:p>
                  </a:txBody>
                  <a:tcPr/>
                </a:tc>
                <a:tc>
                  <a:txBody>
                    <a:bodyPr/>
                    <a:lstStyle/>
                    <a:p>
                      <a:r>
                        <a:rPr lang="en-US" dirty="0" smtClean="0"/>
                        <a:t>$294</a:t>
                      </a:r>
                      <a:endParaRPr lang="en-US" dirty="0"/>
                    </a:p>
                  </a:txBody>
                  <a:tcPr/>
                </a:tc>
                <a:tc>
                  <a:txBody>
                    <a:bodyPr/>
                    <a:lstStyle/>
                    <a:p>
                      <a:r>
                        <a:rPr lang="en-US" dirty="0" smtClean="0"/>
                        <a:t>Minimum equipment</a:t>
                      </a:r>
                      <a:r>
                        <a:rPr lang="en-US" baseline="0" dirty="0" smtClean="0"/>
                        <a:t> </a:t>
                      </a:r>
                      <a:endParaRPr lang="en-US" dirty="0"/>
                    </a:p>
                  </a:txBody>
                  <a:tcPr/>
                </a:tc>
              </a:tr>
              <a:tr h="370840">
                <a:tc>
                  <a:txBody>
                    <a:bodyPr/>
                    <a:lstStyle/>
                    <a:p>
                      <a:r>
                        <a:rPr lang="en-US" dirty="0" smtClean="0"/>
                        <a:t>Magoffin</a:t>
                      </a:r>
                      <a:r>
                        <a:rPr lang="en-US" baseline="0" dirty="0" smtClean="0"/>
                        <a:t> County SAR</a:t>
                      </a:r>
                      <a:endParaRPr lang="en-US" dirty="0"/>
                    </a:p>
                  </a:txBody>
                  <a:tcPr/>
                </a:tc>
                <a:tc>
                  <a:txBody>
                    <a:bodyPr/>
                    <a:lstStyle/>
                    <a:p>
                      <a:r>
                        <a:rPr lang="en-US" dirty="0" smtClean="0"/>
                        <a:t>$ 10,590</a:t>
                      </a:r>
                      <a:endParaRPr lang="en-US" dirty="0"/>
                    </a:p>
                  </a:txBody>
                  <a:tcPr/>
                </a:tc>
                <a:tc>
                  <a:txBody>
                    <a:bodyPr/>
                    <a:lstStyle/>
                    <a:p>
                      <a:r>
                        <a:rPr lang="en-US" dirty="0" smtClean="0"/>
                        <a:t>UTV</a:t>
                      </a:r>
                      <a:r>
                        <a:rPr lang="en-US" baseline="0" dirty="0" smtClean="0"/>
                        <a:t> and accessories </a:t>
                      </a:r>
                      <a:endParaRPr lang="en-US" dirty="0"/>
                    </a:p>
                  </a:txBody>
                  <a:tcPr/>
                </a:tc>
              </a:tr>
              <a:tr h="370840">
                <a:tc>
                  <a:txBody>
                    <a:bodyPr/>
                    <a:lstStyle/>
                    <a:p>
                      <a:r>
                        <a:rPr lang="en-US" dirty="0" smtClean="0"/>
                        <a:t>McCracken County SAR</a:t>
                      </a:r>
                      <a:endParaRPr lang="en-US" dirty="0"/>
                    </a:p>
                  </a:txBody>
                  <a:tcPr/>
                </a:tc>
                <a:tc>
                  <a:txBody>
                    <a:bodyPr/>
                    <a:lstStyle/>
                    <a:p>
                      <a:r>
                        <a:rPr lang="en-US" dirty="0" smtClean="0"/>
                        <a:t>$1,836</a:t>
                      </a:r>
                      <a:endParaRPr lang="en-US" dirty="0"/>
                    </a:p>
                  </a:txBody>
                  <a:tcPr/>
                </a:tc>
                <a:tc>
                  <a:txBody>
                    <a:bodyPr/>
                    <a:lstStyle/>
                    <a:p>
                      <a:r>
                        <a:rPr lang="en-US" dirty="0" smtClean="0"/>
                        <a:t>Boat trailer</a:t>
                      </a:r>
                      <a:endParaRPr lang="en-US" dirty="0"/>
                    </a:p>
                  </a:txBody>
                  <a:tcPr/>
                </a:tc>
              </a:tr>
              <a:tr h="370840">
                <a:tc>
                  <a:txBody>
                    <a:bodyPr/>
                    <a:lstStyle/>
                    <a:p>
                      <a:r>
                        <a:rPr lang="en-US" dirty="0" smtClean="0"/>
                        <a:t>Morgan County SAR</a:t>
                      </a:r>
                      <a:endParaRPr lang="en-US" dirty="0"/>
                    </a:p>
                  </a:txBody>
                  <a:tcPr/>
                </a:tc>
                <a:tc>
                  <a:txBody>
                    <a:bodyPr/>
                    <a:lstStyle/>
                    <a:p>
                      <a:r>
                        <a:rPr lang="en-US" dirty="0" smtClean="0"/>
                        <a:t>$3,495</a:t>
                      </a:r>
                      <a:endParaRPr lang="en-US" dirty="0"/>
                    </a:p>
                  </a:txBody>
                  <a:tcPr/>
                </a:tc>
                <a:tc>
                  <a:txBody>
                    <a:bodyPr/>
                    <a:lstStyle/>
                    <a:p>
                      <a:r>
                        <a:rPr lang="en-US" dirty="0" smtClean="0"/>
                        <a:t>Honda inverter / generator</a:t>
                      </a:r>
                      <a:endParaRPr lang="en-US" dirty="0"/>
                    </a:p>
                  </a:txBody>
                  <a:tcPr/>
                </a:tc>
              </a:tr>
              <a:tr h="370840">
                <a:tc>
                  <a:txBody>
                    <a:bodyPr/>
                    <a:lstStyle/>
                    <a:p>
                      <a:r>
                        <a:rPr lang="en-US" dirty="0" smtClean="0"/>
                        <a:t>Owen</a:t>
                      </a:r>
                      <a:r>
                        <a:rPr lang="en-US" baseline="0" dirty="0" smtClean="0"/>
                        <a:t> Co SAR</a:t>
                      </a:r>
                      <a:endParaRPr lang="en-US" dirty="0"/>
                    </a:p>
                  </a:txBody>
                  <a:tcPr/>
                </a:tc>
                <a:tc>
                  <a:txBody>
                    <a:bodyPr/>
                    <a:lstStyle/>
                    <a:p>
                      <a:r>
                        <a:rPr lang="en-US" dirty="0" smtClean="0"/>
                        <a:t>$1,870</a:t>
                      </a:r>
                      <a:endParaRPr lang="en-US" dirty="0"/>
                    </a:p>
                  </a:txBody>
                  <a:tcPr/>
                </a:tc>
                <a:tc>
                  <a:txBody>
                    <a:bodyPr/>
                    <a:lstStyle/>
                    <a:p>
                      <a:r>
                        <a:rPr lang="en-US" dirty="0" smtClean="0"/>
                        <a:t>Road</a:t>
                      </a:r>
                      <a:r>
                        <a:rPr lang="en-US" baseline="0" dirty="0" smtClean="0"/>
                        <a:t> safety gear </a:t>
                      </a:r>
                      <a:endParaRPr lang="en-US"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TextBox 3"/>
          <p:cNvSpPr txBox="1"/>
          <p:nvPr/>
        </p:nvSpPr>
        <p:spPr>
          <a:xfrm>
            <a:off x="304800" y="1447800"/>
            <a:ext cx="8458200" cy="2862322"/>
          </a:xfrm>
          <a:prstGeom prst="rect">
            <a:avLst/>
          </a:prstGeom>
          <a:noFill/>
        </p:spPr>
        <p:txBody>
          <a:bodyPr wrap="square" rtlCol="0">
            <a:spAutoFit/>
          </a:bodyPr>
          <a:lstStyle/>
          <a:p>
            <a:pPr algn="ctr"/>
            <a:r>
              <a:rPr lang="en-US" sz="2800" b="1" dirty="0" smtClean="0"/>
              <a:t>SFY 15 Rescue Aid Fund </a:t>
            </a:r>
          </a:p>
          <a:p>
            <a:pPr algn="ctr"/>
            <a:endParaRPr lang="en-US" sz="2800" b="1" dirty="0" smtClean="0"/>
          </a:p>
          <a:p>
            <a:endParaRPr lang="en-US" sz="2800" dirty="0" smtClean="0"/>
          </a:p>
          <a:p>
            <a:r>
              <a:rPr lang="en-US" sz="1600" dirty="0" smtClean="0"/>
              <a:t> </a:t>
            </a:r>
          </a:p>
          <a:p>
            <a:endParaRPr lang="en-US" sz="1600" dirty="0" smtClean="0"/>
          </a:p>
          <a:p>
            <a:endParaRPr lang="en-US" sz="1600" dirty="0" smtClean="0"/>
          </a:p>
          <a:p>
            <a:endParaRPr lang="en-US" sz="2400" dirty="0" smtClean="0"/>
          </a:p>
          <a:p>
            <a:r>
              <a:rPr lang="en-US" sz="2400" dirty="0" smtClean="0"/>
              <a:t>   </a:t>
            </a:r>
            <a:endParaRPr lang="en-US" dirty="0"/>
          </a:p>
        </p:txBody>
      </p:sp>
      <p:graphicFrame>
        <p:nvGraphicFramePr>
          <p:cNvPr id="5" name="Table 4"/>
          <p:cNvGraphicFramePr>
            <a:graphicFrameLocks noGrp="1"/>
          </p:cNvGraphicFramePr>
          <p:nvPr/>
        </p:nvGraphicFramePr>
        <p:xfrm>
          <a:off x="101601" y="2133600"/>
          <a:ext cx="8991599" cy="2966720"/>
        </p:xfrm>
        <a:graphic>
          <a:graphicData uri="http://schemas.openxmlformats.org/drawingml/2006/table">
            <a:tbl>
              <a:tblPr firstRow="1" bandRow="1">
                <a:tableStyleId>{5C22544A-7EE6-4342-B048-85BDC9FD1C3A}</a:tableStyleId>
              </a:tblPr>
              <a:tblGrid>
                <a:gridCol w="2727789"/>
                <a:gridCol w="1234610"/>
                <a:gridCol w="5029200"/>
              </a:tblGrid>
              <a:tr h="370840">
                <a:tc>
                  <a:txBody>
                    <a:bodyPr/>
                    <a:lstStyle/>
                    <a:p>
                      <a:r>
                        <a:rPr lang="en-US" dirty="0" smtClean="0"/>
                        <a:t>Squad</a:t>
                      </a:r>
                      <a:endParaRPr lang="en-US" dirty="0"/>
                    </a:p>
                  </a:txBody>
                  <a:tcPr/>
                </a:tc>
                <a:tc>
                  <a:txBody>
                    <a:bodyPr/>
                    <a:lstStyle/>
                    <a:p>
                      <a:r>
                        <a:rPr lang="en-US" dirty="0" smtClean="0"/>
                        <a:t>Amount</a:t>
                      </a:r>
                      <a:endParaRPr lang="en-US" dirty="0"/>
                    </a:p>
                  </a:txBody>
                  <a:tcPr/>
                </a:tc>
                <a:tc>
                  <a:txBody>
                    <a:bodyPr/>
                    <a:lstStyle/>
                    <a:p>
                      <a:r>
                        <a:rPr lang="en-US" dirty="0" smtClean="0"/>
                        <a:t>General</a:t>
                      </a:r>
                      <a:r>
                        <a:rPr lang="en-US" baseline="0" dirty="0" smtClean="0"/>
                        <a:t> Description</a:t>
                      </a:r>
                      <a:endParaRPr lang="en-US" dirty="0"/>
                    </a:p>
                  </a:txBody>
                  <a:tcPr/>
                </a:tc>
              </a:tr>
              <a:tr h="370840">
                <a:tc>
                  <a:txBody>
                    <a:bodyPr/>
                    <a:lstStyle/>
                    <a:p>
                      <a:r>
                        <a:rPr lang="en-US" dirty="0" smtClean="0"/>
                        <a:t>Rough Terrain SAR </a:t>
                      </a:r>
                      <a:endParaRPr lang="en-US" dirty="0"/>
                    </a:p>
                  </a:txBody>
                  <a:tcPr/>
                </a:tc>
                <a:tc>
                  <a:txBody>
                    <a:bodyPr/>
                    <a:lstStyle/>
                    <a:p>
                      <a:r>
                        <a:rPr lang="en-US" dirty="0" smtClean="0"/>
                        <a:t>$3,239</a:t>
                      </a:r>
                      <a:endParaRPr lang="en-US" dirty="0"/>
                    </a:p>
                  </a:txBody>
                  <a:tcPr/>
                </a:tc>
                <a:tc>
                  <a:txBody>
                    <a:bodyPr/>
                    <a:lstStyle/>
                    <a:p>
                      <a:r>
                        <a:rPr lang="en-US" dirty="0" smtClean="0"/>
                        <a:t>GPS</a:t>
                      </a:r>
                      <a:r>
                        <a:rPr lang="en-US" baseline="0" dirty="0" smtClean="0"/>
                        <a:t> and water rescue items</a:t>
                      </a:r>
                      <a:endParaRPr lang="en-US" dirty="0"/>
                    </a:p>
                  </a:txBody>
                  <a:tcPr/>
                </a:tc>
              </a:tr>
              <a:tr h="370840">
                <a:tc>
                  <a:txBody>
                    <a:bodyPr/>
                    <a:lstStyle/>
                    <a:p>
                      <a:r>
                        <a:rPr lang="en-US" dirty="0" smtClean="0"/>
                        <a:t>Campbellsville</a:t>
                      </a:r>
                      <a:r>
                        <a:rPr lang="en-US" baseline="0" dirty="0" smtClean="0"/>
                        <a:t> Rescue</a:t>
                      </a:r>
                      <a:endParaRPr lang="en-US" dirty="0"/>
                    </a:p>
                  </a:txBody>
                  <a:tcPr/>
                </a:tc>
                <a:tc>
                  <a:txBody>
                    <a:bodyPr/>
                    <a:lstStyle/>
                    <a:p>
                      <a:r>
                        <a:rPr lang="en-US" dirty="0" smtClean="0"/>
                        <a:t>$8,909</a:t>
                      </a:r>
                      <a:endParaRPr lang="en-US" dirty="0"/>
                    </a:p>
                  </a:txBody>
                  <a:tcPr/>
                </a:tc>
                <a:tc>
                  <a:txBody>
                    <a:bodyPr/>
                    <a:lstStyle/>
                    <a:p>
                      <a:r>
                        <a:rPr lang="en-US" dirty="0" smtClean="0"/>
                        <a:t>Inflatable shelter, portable light scene</a:t>
                      </a:r>
                      <a:r>
                        <a:rPr lang="en-US" baseline="0" dirty="0" smtClean="0"/>
                        <a:t>, generator</a:t>
                      </a:r>
                      <a:endParaRPr lang="en-US" dirty="0"/>
                    </a:p>
                  </a:txBody>
                  <a:tcPr/>
                </a:tc>
              </a:tr>
              <a:tr h="370840">
                <a:tc>
                  <a:txBody>
                    <a:bodyPr/>
                    <a:lstStyle/>
                    <a:p>
                      <a:r>
                        <a:rPr lang="en-US" dirty="0" smtClean="0"/>
                        <a:t>Trigg County</a:t>
                      </a:r>
                      <a:r>
                        <a:rPr lang="en-US" baseline="0" dirty="0" smtClean="0"/>
                        <a:t> Rescue</a:t>
                      </a:r>
                      <a:endParaRPr lang="en-US" dirty="0"/>
                    </a:p>
                  </a:txBody>
                  <a:tcPr/>
                </a:tc>
                <a:tc>
                  <a:txBody>
                    <a:bodyPr/>
                    <a:lstStyle/>
                    <a:p>
                      <a:r>
                        <a:rPr lang="en-US" dirty="0" smtClean="0"/>
                        <a:t>$2,432</a:t>
                      </a:r>
                      <a:endParaRPr lang="en-US" dirty="0"/>
                    </a:p>
                  </a:txBody>
                  <a:tcPr/>
                </a:tc>
                <a:tc>
                  <a:txBody>
                    <a:bodyPr/>
                    <a:lstStyle/>
                    <a:p>
                      <a:r>
                        <a:rPr lang="en-US" dirty="0" smtClean="0"/>
                        <a:t>Minimum equipment</a:t>
                      </a:r>
                      <a:endParaRPr lang="en-US" dirty="0"/>
                    </a:p>
                  </a:txBody>
                  <a:tcPr/>
                </a:tc>
              </a:tr>
              <a:tr h="370840">
                <a:tc>
                  <a:txBody>
                    <a:bodyPr/>
                    <a:lstStyle/>
                    <a:p>
                      <a:r>
                        <a:rPr lang="en-US" dirty="0" smtClean="0"/>
                        <a:t>Trimble</a:t>
                      </a:r>
                      <a:r>
                        <a:rPr lang="en-US" baseline="0" dirty="0" smtClean="0"/>
                        <a:t> County SAR</a:t>
                      </a:r>
                      <a:endParaRPr lang="en-US" dirty="0"/>
                    </a:p>
                  </a:txBody>
                  <a:tcPr/>
                </a:tc>
                <a:tc>
                  <a:txBody>
                    <a:bodyPr/>
                    <a:lstStyle/>
                    <a:p>
                      <a:r>
                        <a:rPr lang="en-US" dirty="0" smtClean="0"/>
                        <a:t>$470</a:t>
                      </a:r>
                      <a:endParaRPr lang="en-US" dirty="0"/>
                    </a:p>
                  </a:txBody>
                  <a:tcPr/>
                </a:tc>
                <a:tc>
                  <a:txBody>
                    <a:bodyPr/>
                    <a:lstStyle/>
                    <a:p>
                      <a:r>
                        <a:rPr lang="en-US" dirty="0" smtClean="0"/>
                        <a:t>Minimum equipment </a:t>
                      </a:r>
                      <a:endParaRPr lang="en-US" dirty="0"/>
                    </a:p>
                  </a:txBody>
                  <a:tcPr/>
                </a:tc>
              </a:tr>
              <a:tr h="370840">
                <a:tc>
                  <a:txBody>
                    <a:bodyPr/>
                    <a:lstStyle/>
                    <a:p>
                      <a:r>
                        <a:rPr lang="en-US" dirty="0" smtClean="0"/>
                        <a:t>Wayne County SAR</a:t>
                      </a:r>
                      <a:endParaRPr lang="en-US" dirty="0"/>
                    </a:p>
                  </a:txBody>
                  <a:tcPr/>
                </a:tc>
                <a:tc>
                  <a:txBody>
                    <a:bodyPr/>
                    <a:lstStyle/>
                    <a:p>
                      <a:r>
                        <a:rPr lang="en-US" dirty="0" smtClean="0"/>
                        <a:t>$6,303</a:t>
                      </a:r>
                      <a:endParaRPr lang="en-US" dirty="0"/>
                    </a:p>
                  </a:txBody>
                  <a:tcPr/>
                </a:tc>
                <a:tc>
                  <a:txBody>
                    <a:bodyPr/>
                    <a:lstStyle/>
                    <a:p>
                      <a:r>
                        <a:rPr lang="en-US" dirty="0" smtClean="0"/>
                        <a:t>Light bars,</a:t>
                      </a:r>
                      <a:r>
                        <a:rPr lang="en-US" baseline="0" dirty="0" smtClean="0"/>
                        <a:t> voice pagers</a:t>
                      </a:r>
                      <a:endParaRPr lang="en-US" dirty="0"/>
                    </a:p>
                  </a:txBody>
                  <a:tcPr/>
                </a:tc>
              </a:tr>
              <a:tr h="370840">
                <a:tc>
                  <a:txBody>
                    <a:bodyPr/>
                    <a:lstStyle/>
                    <a:p>
                      <a:r>
                        <a:rPr lang="en-US" dirty="0" smtClean="0"/>
                        <a:t>Wolfe County </a:t>
                      </a:r>
                      <a:endParaRPr lang="en-US" dirty="0"/>
                    </a:p>
                  </a:txBody>
                  <a:tcPr/>
                </a:tc>
                <a:tc>
                  <a:txBody>
                    <a:bodyPr/>
                    <a:lstStyle/>
                    <a:p>
                      <a:r>
                        <a:rPr lang="en-US" dirty="0" smtClean="0"/>
                        <a:t>$5,376</a:t>
                      </a:r>
                      <a:endParaRPr lang="en-US" dirty="0"/>
                    </a:p>
                  </a:txBody>
                  <a:tcPr/>
                </a:tc>
                <a:tc>
                  <a:txBody>
                    <a:bodyPr/>
                    <a:lstStyle/>
                    <a:p>
                      <a:r>
                        <a:rPr lang="en-US" dirty="0" smtClean="0"/>
                        <a:t>Technical rope</a:t>
                      </a:r>
                      <a:r>
                        <a:rPr lang="en-US" baseline="0" dirty="0" smtClean="0"/>
                        <a:t> rescue equipment </a:t>
                      </a:r>
                      <a:endParaRPr lang="en-US" dirty="0"/>
                    </a:p>
                  </a:txBody>
                  <a:tcPr/>
                </a:tc>
              </a:tr>
              <a:tr h="370840">
                <a:tc>
                  <a:txBody>
                    <a:bodyPr/>
                    <a:lstStyle/>
                    <a:p>
                      <a:r>
                        <a:rPr lang="en-US" dirty="0" smtClean="0"/>
                        <a:t>Woodbine SAR</a:t>
                      </a:r>
                      <a:endParaRPr lang="en-US" dirty="0"/>
                    </a:p>
                  </a:txBody>
                  <a:tcPr/>
                </a:tc>
                <a:tc>
                  <a:txBody>
                    <a:bodyPr/>
                    <a:lstStyle/>
                    <a:p>
                      <a:r>
                        <a:rPr lang="en-US" dirty="0" smtClean="0"/>
                        <a:t>$4728</a:t>
                      </a:r>
                      <a:endParaRPr lang="en-US" dirty="0"/>
                    </a:p>
                  </a:txBody>
                  <a:tcPr/>
                </a:tc>
                <a:tc>
                  <a:txBody>
                    <a:bodyPr/>
                    <a:lstStyle/>
                    <a:p>
                      <a:r>
                        <a:rPr lang="en-US" dirty="0" smtClean="0"/>
                        <a:t>Minimum</a:t>
                      </a:r>
                      <a:r>
                        <a:rPr lang="en-US" baseline="0" dirty="0" smtClean="0"/>
                        <a:t> equipment </a:t>
                      </a:r>
                      <a:endParaRPr lang="en-US"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TextBox 3"/>
          <p:cNvSpPr txBox="1"/>
          <p:nvPr/>
        </p:nvSpPr>
        <p:spPr>
          <a:xfrm>
            <a:off x="304800" y="1371600"/>
            <a:ext cx="8458200" cy="4524315"/>
          </a:xfrm>
          <a:prstGeom prst="rect">
            <a:avLst/>
          </a:prstGeom>
          <a:noFill/>
        </p:spPr>
        <p:txBody>
          <a:bodyPr wrap="square" rtlCol="0">
            <a:spAutoFit/>
          </a:bodyPr>
          <a:lstStyle/>
          <a:p>
            <a:pPr algn="ctr"/>
            <a:r>
              <a:rPr lang="en-US" sz="3600" b="1" dirty="0" smtClean="0"/>
              <a:t>Search and Rescue Committee </a:t>
            </a:r>
          </a:p>
          <a:p>
            <a:pPr algn="ctr"/>
            <a:endParaRPr lang="en-US" sz="3600" b="1" dirty="0" smtClean="0"/>
          </a:p>
          <a:p>
            <a:endParaRPr lang="en-US" sz="3600" dirty="0" smtClean="0"/>
          </a:p>
          <a:p>
            <a:r>
              <a:rPr lang="en-US" sz="3600" dirty="0" smtClean="0"/>
              <a:t> </a:t>
            </a:r>
          </a:p>
          <a:p>
            <a:endParaRPr lang="en-US" sz="3600" dirty="0" smtClean="0"/>
          </a:p>
          <a:p>
            <a:endParaRPr lang="en-US" sz="3600" dirty="0" smtClean="0"/>
          </a:p>
          <a:p>
            <a:endParaRPr lang="en-US" sz="3600" dirty="0" smtClean="0"/>
          </a:p>
          <a:p>
            <a:r>
              <a:rPr lang="en-US" sz="3600" dirty="0" smtClean="0"/>
              <a:t>   </a:t>
            </a:r>
            <a:endParaRPr lang="en-US" sz="3600" dirty="0"/>
          </a:p>
        </p:txBody>
      </p:sp>
      <p:sp>
        <p:nvSpPr>
          <p:cNvPr id="7" name="TextBox 6"/>
          <p:cNvSpPr txBox="1"/>
          <p:nvPr/>
        </p:nvSpPr>
        <p:spPr>
          <a:xfrm>
            <a:off x="381000" y="1981200"/>
            <a:ext cx="8458200" cy="6001643"/>
          </a:xfrm>
          <a:prstGeom prst="rect">
            <a:avLst/>
          </a:prstGeom>
          <a:noFill/>
        </p:spPr>
        <p:txBody>
          <a:bodyPr wrap="square" rtlCol="0">
            <a:spAutoFit/>
          </a:bodyPr>
          <a:lstStyle/>
          <a:p>
            <a:pPr>
              <a:buFont typeface="Wingdings" pitchFamily="2" charset="2"/>
              <a:buChar char="§"/>
            </a:pPr>
            <a:r>
              <a:rPr lang="en-US" sz="2400" dirty="0" smtClean="0"/>
              <a:t> 12 member committee appointed by the KYEM Director </a:t>
            </a:r>
          </a:p>
          <a:p>
            <a:endParaRPr lang="en-US" sz="2400" dirty="0" smtClean="0"/>
          </a:p>
          <a:p>
            <a:pPr>
              <a:buFont typeface="Wingdings" pitchFamily="2" charset="2"/>
              <a:buChar char="§"/>
            </a:pPr>
            <a:r>
              <a:rPr lang="en-US" sz="2400" dirty="0" smtClean="0"/>
              <a:t> Diverse background and experiences</a:t>
            </a:r>
          </a:p>
          <a:p>
            <a:pPr>
              <a:buFont typeface="Wingdings" pitchFamily="2" charset="2"/>
              <a:buChar char="§"/>
            </a:pPr>
            <a:endParaRPr lang="en-US" sz="2400" dirty="0" smtClean="0"/>
          </a:p>
          <a:p>
            <a:pPr>
              <a:buFont typeface="Wingdings" pitchFamily="2" charset="2"/>
              <a:buChar char="§"/>
            </a:pPr>
            <a:r>
              <a:rPr lang="en-US" sz="2400" dirty="0" smtClean="0"/>
              <a:t> Committee works independent of KYEM Leadership – Will call upon practitioners  for technical assistance and advice</a:t>
            </a:r>
          </a:p>
          <a:p>
            <a:endParaRPr lang="en-US" sz="2400" dirty="0" smtClean="0"/>
          </a:p>
          <a:p>
            <a:pPr>
              <a:buFont typeface="Wingdings" pitchFamily="2" charset="2"/>
              <a:buChar char="§"/>
            </a:pPr>
            <a:r>
              <a:rPr lang="en-US" sz="2400" dirty="0" smtClean="0"/>
              <a:t> Focuses on coordinating solutions to overcoming challenges and  threats, seeks new opportunities for growth and embraces areas of strength. </a:t>
            </a:r>
          </a:p>
          <a:p>
            <a:pPr>
              <a:buFont typeface="Wingdings" pitchFamily="2" charset="2"/>
              <a:buChar char="§"/>
            </a:pPr>
            <a:endParaRPr lang="en-US" sz="2400" dirty="0" smtClean="0"/>
          </a:p>
          <a:p>
            <a:pPr>
              <a:buFont typeface="Wingdings" pitchFamily="2" charset="2"/>
              <a:buChar char="§"/>
            </a:pPr>
            <a:r>
              <a:rPr lang="en-US" sz="2400" dirty="0" smtClean="0"/>
              <a:t> All incidents, including SAR missions, start local and end local.  The program framework must complement this school of thought. </a:t>
            </a:r>
          </a:p>
          <a:p>
            <a:endParaRPr lang="en-US" dirty="0" smtClean="0"/>
          </a:p>
          <a:p>
            <a:endParaRPr lang="en-US" dirty="0" smtClean="0"/>
          </a:p>
          <a:p>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TextBox 3"/>
          <p:cNvSpPr txBox="1"/>
          <p:nvPr/>
        </p:nvSpPr>
        <p:spPr>
          <a:xfrm>
            <a:off x="304800" y="1371600"/>
            <a:ext cx="8458200" cy="3970318"/>
          </a:xfrm>
          <a:prstGeom prst="rect">
            <a:avLst/>
          </a:prstGeom>
          <a:noFill/>
        </p:spPr>
        <p:txBody>
          <a:bodyPr wrap="square" rtlCol="0">
            <a:spAutoFit/>
          </a:bodyPr>
          <a:lstStyle/>
          <a:p>
            <a:pPr algn="ctr"/>
            <a:endParaRPr lang="en-US" sz="3600" b="1" dirty="0" smtClean="0"/>
          </a:p>
          <a:p>
            <a:endParaRPr lang="en-US" sz="3600" dirty="0" smtClean="0"/>
          </a:p>
          <a:p>
            <a:r>
              <a:rPr lang="en-US" sz="3600" dirty="0" smtClean="0"/>
              <a:t> </a:t>
            </a:r>
          </a:p>
          <a:p>
            <a:endParaRPr lang="en-US" sz="3600" dirty="0" smtClean="0"/>
          </a:p>
          <a:p>
            <a:endParaRPr lang="en-US" sz="3600" dirty="0" smtClean="0"/>
          </a:p>
          <a:p>
            <a:endParaRPr lang="en-US" sz="3600" dirty="0" smtClean="0"/>
          </a:p>
          <a:p>
            <a:r>
              <a:rPr lang="en-US" sz="3600" dirty="0" smtClean="0"/>
              <a:t>   </a:t>
            </a:r>
            <a:endParaRPr lang="en-US" sz="3600" dirty="0"/>
          </a:p>
        </p:txBody>
      </p:sp>
      <p:sp>
        <p:nvSpPr>
          <p:cNvPr id="7" name="TextBox 6"/>
          <p:cNvSpPr txBox="1"/>
          <p:nvPr/>
        </p:nvSpPr>
        <p:spPr>
          <a:xfrm>
            <a:off x="381000" y="2286000"/>
            <a:ext cx="8458200" cy="2677656"/>
          </a:xfrm>
          <a:prstGeom prst="rect">
            <a:avLst/>
          </a:prstGeom>
          <a:noFill/>
        </p:spPr>
        <p:txBody>
          <a:bodyPr wrap="square" rtlCol="0">
            <a:spAutoFit/>
          </a:bodyPr>
          <a:lstStyle/>
          <a:p>
            <a:pPr algn="ctr"/>
            <a:r>
              <a:rPr lang="en-US" sz="4800" b="1" dirty="0" smtClean="0">
                <a:solidFill>
                  <a:srgbClr val="FF0000"/>
                </a:solidFill>
              </a:rPr>
              <a:t> </a:t>
            </a:r>
            <a:r>
              <a:rPr lang="en-US" sz="6600" b="1" dirty="0" smtClean="0">
                <a:solidFill>
                  <a:srgbClr val="FF0000"/>
                </a:solidFill>
              </a:rPr>
              <a:t>TAKE A 10 MINUTE NETWORKING BREAK </a:t>
            </a:r>
            <a:endParaRPr lang="en-US" sz="6600"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TextBox 3"/>
          <p:cNvSpPr txBox="1"/>
          <p:nvPr/>
        </p:nvSpPr>
        <p:spPr>
          <a:xfrm>
            <a:off x="304800" y="1371600"/>
            <a:ext cx="8458200" cy="3970318"/>
          </a:xfrm>
          <a:prstGeom prst="rect">
            <a:avLst/>
          </a:prstGeom>
          <a:noFill/>
        </p:spPr>
        <p:txBody>
          <a:bodyPr wrap="square" rtlCol="0">
            <a:spAutoFit/>
          </a:bodyPr>
          <a:lstStyle/>
          <a:p>
            <a:pPr algn="ctr"/>
            <a:endParaRPr lang="en-US" sz="3600" b="1" dirty="0" smtClean="0"/>
          </a:p>
          <a:p>
            <a:endParaRPr lang="en-US" sz="3600" dirty="0" smtClean="0"/>
          </a:p>
          <a:p>
            <a:r>
              <a:rPr lang="en-US" sz="3600" dirty="0" smtClean="0"/>
              <a:t> </a:t>
            </a:r>
          </a:p>
          <a:p>
            <a:endParaRPr lang="en-US" sz="3600" dirty="0" smtClean="0"/>
          </a:p>
          <a:p>
            <a:endParaRPr lang="en-US" sz="3600" dirty="0" smtClean="0"/>
          </a:p>
          <a:p>
            <a:endParaRPr lang="en-US" sz="3600" dirty="0" smtClean="0"/>
          </a:p>
          <a:p>
            <a:r>
              <a:rPr lang="en-US" sz="3600" dirty="0" smtClean="0"/>
              <a:t>   </a:t>
            </a:r>
            <a:endParaRPr lang="en-US" sz="3600" dirty="0"/>
          </a:p>
        </p:txBody>
      </p:sp>
      <p:sp>
        <p:nvSpPr>
          <p:cNvPr id="7" name="TextBox 6"/>
          <p:cNvSpPr txBox="1"/>
          <p:nvPr/>
        </p:nvSpPr>
        <p:spPr>
          <a:xfrm>
            <a:off x="381000" y="1524000"/>
            <a:ext cx="8458200" cy="4708981"/>
          </a:xfrm>
          <a:prstGeom prst="rect">
            <a:avLst/>
          </a:prstGeom>
          <a:noFill/>
        </p:spPr>
        <p:txBody>
          <a:bodyPr wrap="square" rtlCol="0">
            <a:spAutoFit/>
          </a:bodyPr>
          <a:lstStyle/>
          <a:p>
            <a:pPr algn="ctr"/>
            <a:r>
              <a:rPr lang="en-US" sz="4800" b="1" dirty="0" smtClean="0"/>
              <a:t>Search and Rescue Committee</a:t>
            </a:r>
          </a:p>
          <a:p>
            <a:endParaRPr lang="en-US" sz="2400" b="1" dirty="0" smtClean="0"/>
          </a:p>
          <a:p>
            <a:r>
              <a:rPr lang="en-US" sz="3200" b="1" dirty="0" smtClean="0"/>
              <a:t>Alex Hyrcza, Chair</a:t>
            </a:r>
          </a:p>
          <a:p>
            <a:r>
              <a:rPr lang="en-US" sz="3200" b="1" dirty="0" smtClean="0"/>
              <a:t>Rick Weber, Deputy Chair</a:t>
            </a:r>
          </a:p>
          <a:p>
            <a:r>
              <a:rPr lang="en-US" sz="3200" b="1" dirty="0" smtClean="0"/>
              <a:t>Hugh Caldwell</a:t>
            </a:r>
          </a:p>
          <a:p>
            <a:r>
              <a:rPr lang="en-US" sz="3200" b="1" dirty="0" smtClean="0"/>
              <a:t>Shawn </a:t>
            </a:r>
            <a:r>
              <a:rPr lang="en-US" sz="3200" b="1" dirty="0" err="1" smtClean="0"/>
              <a:t>Harron</a:t>
            </a:r>
            <a:endParaRPr lang="en-US" sz="3200" b="1" dirty="0" smtClean="0"/>
          </a:p>
          <a:p>
            <a:r>
              <a:rPr lang="en-US" sz="3200" b="1" dirty="0" smtClean="0"/>
              <a:t>Gregg Bayer</a:t>
            </a:r>
          </a:p>
          <a:p>
            <a:r>
              <a:rPr lang="en-US" sz="3200" b="1" dirty="0" smtClean="0"/>
              <a:t>Eric Seibel</a:t>
            </a:r>
          </a:p>
          <a:p>
            <a:endParaRPr lang="en-US" b="1" dirty="0" smtClean="0"/>
          </a:p>
          <a:p>
            <a:r>
              <a:rPr lang="en-US" b="1" dirty="0" smtClean="0"/>
              <a:t>   </a:t>
            </a:r>
            <a:endParaRPr lang="en-US" b="1" dirty="0"/>
          </a:p>
        </p:txBody>
      </p:sp>
      <p:sp>
        <p:nvSpPr>
          <p:cNvPr id="5" name="TextBox 4"/>
          <p:cNvSpPr txBox="1"/>
          <p:nvPr/>
        </p:nvSpPr>
        <p:spPr>
          <a:xfrm>
            <a:off x="5791200" y="2668012"/>
            <a:ext cx="4572000" cy="3046988"/>
          </a:xfrm>
          <a:prstGeom prst="rect">
            <a:avLst/>
          </a:prstGeom>
          <a:noFill/>
        </p:spPr>
        <p:txBody>
          <a:bodyPr wrap="square" rtlCol="0">
            <a:spAutoFit/>
          </a:bodyPr>
          <a:lstStyle/>
          <a:p>
            <a:r>
              <a:rPr lang="en-US" sz="3200" b="1" dirty="0" smtClean="0"/>
              <a:t>Bart Powell</a:t>
            </a:r>
          </a:p>
          <a:p>
            <a:r>
              <a:rPr lang="en-US" sz="3200" b="1" dirty="0" smtClean="0"/>
              <a:t>Tim Cooley</a:t>
            </a:r>
          </a:p>
          <a:p>
            <a:r>
              <a:rPr lang="en-US" sz="3200" b="1" dirty="0" smtClean="0"/>
              <a:t>Nee Jackson</a:t>
            </a:r>
          </a:p>
          <a:p>
            <a:r>
              <a:rPr lang="en-US" sz="3200" b="1" dirty="0" smtClean="0"/>
              <a:t>David McGill</a:t>
            </a:r>
          </a:p>
          <a:p>
            <a:r>
              <a:rPr lang="en-US" sz="3200" b="1" dirty="0" smtClean="0"/>
              <a:t>Don Franklin</a:t>
            </a:r>
          </a:p>
          <a:p>
            <a:r>
              <a:rPr lang="en-US" sz="3200" b="1" dirty="0" smtClean="0"/>
              <a:t>Jerry Rains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TextBox 3"/>
          <p:cNvSpPr txBox="1"/>
          <p:nvPr/>
        </p:nvSpPr>
        <p:spPr>
          <a:xfrm>
            <a:off x="304800" y="1524000"/>
            <a:ext cx="8458200" cy="8402300"/>
          </a:xfrm>
          <a:prstGeom prst="rect">
            <a:avLst/>
          </a:prstGeom>
          <a:noFill/>
        </p:spPr>
        <p:txBody>
          <a:bodyPr wrap="square" rtlCol="0">
            <a:spAutoFit/>
          </a:bodyPr>
          <a:lstStyle/>
          <a:p>
            <a:pPr algn="ctr"/>
            <a:r>
              <a:rPr lang="en-US" sz="3600" b="1" dirty="0" smtClean="0"/>
              <a:t>SAR Committee Mission Statement</a:t>
            </a:r>
          </a:p>
          <a:p>
            <a:pPr algn="ctr"/>
            <a:endParaRPr lang="en-US" sz="3600" b="1" dirty="0" smtClean="0"/>
          </a:p>
          <a:p>
            <a:r>
              <a:rPr lang="en-US" sz="3600" b="1" dirty="0" smtClean="0"/>
              <a:t>The Commonwealth of Kentucky Search and Rescue Committee will advocate the needs of the rescue squads and will communicate with and advise the Commonwealth’s Search and Rescue Coordinator. </a:t>
            </a:r>
            <a:endParaRPr lang="en-US" sz="3600" b="1" dirty="0" smtClean="0"/>
          </a:p>
          <a:p>
            <a:pPr algn="ctr"/>
            <a:endParaRPr lang="en-US" sz="3600" b="1" dirty="0" smtClean="0"/>
          </a:p>
          <a:p>
            <a:endParaRPr lang="en-US" sz="3600" dirty="0" smtClean="0"/>
          </a:p>
          <a:p>
            <a:r>
              <a:rPr lang="en-US" sz="3600" dirty="0" smtClean="0"/>
              <a:t> </a:t>
            </a:r>
          </a:p>
          <a:p>
            <a:endParaRPr lang="en-US" sz="3600" dirty="0" smtClean="0"/>
          </a:p>
          <a:p>
            <a:endParaRPr lang="en-US" sz="3600" dirty="0" smtClean="0"/>
          </a:p>
          <a:p>
            <a:endParaRPr lang="en-US" sz="3600" dirty="0" smtClean="0"/>
          </a:p>
          <a:p>
            <a:r>
              <a:rPr lang="en-US" sz="3600" dirty="0" smtClean="0"/>
              <a:t>   </a:t>
            </a:r>
            <a:endParaRPr lang="en-US" sz="3600" dirty="0"/>
          </a:p>
        </p:txBody>
      </p:sp>
      <p:sp>
        <p:nvSpPr>
          <p:cNvPr id="7" name="TextBox 6"/>
          <p:cNvSpPr txBox="1"/>
          <p:nvPr/>
        </p:nvSpPr>
        <p:spPr>
          <a:xfrm>
            <a:off x="381000" y="1981200"/>
            <a:ext cx="8458200" cy="1200329"/>
          </a:xfrm>
          <a:prstGeom prst="rect">
            <a:avLst/>
          </a:prstGeom>
          <a:noFill/>
        </p:spPr>
        <p:txBody>
          <a:bodyPr wrap="square" rtlCol="0">
            <a:spAutoFit/>
          </a:bodyPr>
          <a:lstStyle/>
          <a:p>
            <a:endParaRPr lang="en-US" dirty="0" smtClean="0"/>
          </a:p>
          <a:p>
            <a:endParaRPr lang="en-US" dirty="0" smtClean="0"/>
          </a:p>
          <a:p>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TextBox 3"/>
          <p:cNvSpPr txBox="1"/>
          <p:nvPr/>
        </p:nvSpPr>
        <p:spPr>
          <a:xfrm>
            <a:off x="304800" y="1371600"/>
            <a:ext cx="8458200" cy="8956298"/>
          </a:xfrm>
          <a:prstGeom prst="rect">
            <a:avLst/>
          </a:prstGeom>
          <a:noFill/>
        </p:spPr>
        <p:txBody>
          <a:bodyPr wrap="square" rtlCol="0">
            <a:spAutoFit/>
          </a:bodyPr>
          <a:lstStyle/>
          <a:p>
            <a:pPr algn="ctr"/>
            <a:r>
              <a:rPr lang="en-US" sz="3600" b="1" dirty="0" smtClean="0"/>
              <a:t>SAR Committee Vision Statement</a:t>
            </a:r>
          </a:p>
          <a:p>
            <a:pPr algn="ctr"/>
            <a:endParaRPr lang="en-US" sz="2800" b="1" dirty="0" smtClean="0"/>
          </a:p>
          <a:p>
            <a:r>
              <a:rPr lang="en-US" sz="2800" b="1" dirty="0" smtClean="0"/>
              <a:t>The committee strives to promote a professional state-wide search and rescue program through these core values:</a:t>
            </a:r>
          </a:p>
          <a:p>
            <a:pPr>
              <a:buFont typeface="Wingdings" pitchFamily="2" charset="2"/>
              <a:buChar char="§"/>
            </a:pPr>
            <a:r>
              <a:rPr lang="en-US" sz="2800" b="1" dirty="0" smtClean="0"/>
              <a:t> Integrity  </a:t>
            </a:r>
          </a:p>
          <a:p>
            <a:pPr>
              <a:buFont typeface="Wingdings" pitchFamily="2" charset="2"/>
              <a:buChar char="§"/>
            </a:pPr>
            <a:r>
              <a:rPr lang="en-US" sz="2800" b="1" dirty="0" smtClean="0"/>
              <a:t> Safety</a:t>
            </a:r>
          </a:p>
          <a:p>
            <a:pPr>
              <a:buFont typeface="Wingdings" pitchFamily="2" charset="2"/>
              <a:buChar char="§"/>
            </a:pPr>
            <a:r>
              <a:rPr lang="en-US" sz="2800" b="1" dirty="0" smtClean="0"/>
              <a:t> Technical Proficiency </a:t>
            </a:r>
          </a:p>
          <a:p>
            <a:pPr>
              <a:buFont typeface="Wingdings" pitchFamily="2" charset="2"/>
              <a:buChar char="§"/>
            </a:pPr>
            <a:r>
              <a:rPr lang="en-US" sz="2800" b="1" dirty="0" smtClean="0"/>
              <a:t> Dedication</a:t>
            </a:r>
          </a:p>
          <a:p>
            <a:pPr>
              <a:buFont typeface="Wingdings" pitchFamily="2" charset="2"/>
              <a:buChar char="§"/>
            </a:pPr>
            <a:r>
              <a:rPr lang="en-US" sz="2800" b="1" dirty="0" smtClean="0"/>
              <a:t> Standardization</a:t>
            </a:r>
          </a:p>
          <a:p>
            <a:pPr>
              <a:buFont typeface="Wingdings" pitchFamily="2" charset="2"/>
              <a:buChar char="§"/>
            </a:pPr>
            <a:r>
              <a:rPr lang="en-US" sz="2800" b="1" dirty="0" smtClean="0"/>
              <a:t> Discipline </a:t>
            </a:r>
            <a:endParaRPr lang="en-US" sz="2800" b="1" dirty="0" smtClean="0"/>
          </a:p>
          <a:p>
            <a:pPr algn="ctr"/>
            <a:endParaRPr lang="en-US" sz="3600" b="1" dirty="0" smtClean="0"/>
          </a:p>
          <a:p>
            <a:endParaRPr lang="en-US" sz="3600" dirty="0" smtClean="0"/>
          </a:p>
          <a:p>
            <a:r>
              <a:rPr lang="en-US" sz="3600" dirty="0" smtClean="0"/>
              <a:t> </a:t>
            </a:r>
          </a:p>
          <a:p>
            <a:endParaRPr lang="en-US" sz="3600" dirty="0" smtClean="0"/>
          </a:p>
          <a:p>
            <a:endParaRPr lang="en-US" sz="3600" dirty="0" smtClean="0"/>
          </a:p>
          <a:p>
            <a:endParaRPr lang="en-US" sz="3600" dirty="0" smtClean="0"/>
          </a:p>
          <a:p>
            <a:r>
              <a:rPr lang="en-US" sz="3600" dirty="0" smtClean="0"/>
              <a:t>   </a:t>
            </a:r>
            <a:endParaRPr lang="en-US" sz="3600" dirty="0"/>
          </a:p>
        </p:txBody>
      </p:sp>
      <p:sp>
        <p:nvSpPr>
          <p:cNvPr id="7" name="TextBox 6"/>
          <p:cNvSpPr txBox="1"/>
          <p:nvPr/>
        </p:nvSpPr>
        <p:spPr>
          <a:xfrm>
            <a:off x="381000" y="1981200"/>
            <a:ext cx="8458200" cy="1200329"/>
          </a:xfrm>
          <a:prstGeom prst="rect">
            <a:avLst/>
          </a:prstGeom>
          <a:noFill/>
        </p:spPr>
        <p:txBody>
          <a:bodyPr wrap="square" rtlCol="0">
            <a:spAutoFit/>
          </a:bodyPr>
          <a:lstStyle/>
          <a:p>
            <a:endParaRPr lang="en-US" dirty="0" smtClean="0"/>
          </a:p>
          <a:p>
            <a:endParaRPr lang="en-US" dirty="0" smtClean="0"/>
          </a:p>
          <a:p>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TextBox 3"/>
          <p:cNvSpPr txBox="1"/>
          <p:nvPr/>
        </p:nvSpPr>
        <p:spPr>
          <a:xfrm>
            <a:off x="304800" y="1828800"/>
            <a:ext cx="8458200" cy="8170724"/>
          </a:xfrm>
          <a:prstGeom prst="rect">
            <a:avLst/>
          </a:prstGeom>
          <a:noFill/>
        </p:spPr>
        <p:txBody>
          <a:bodyPr wrap="square" rtlCol="0">
            <a:spAutoFit/>
          </a:bodyPr>
          <a:lstStyle/>
          <a:p>
            <a:pPr algn="ctr"/>
            <a:r>
              <a:rPr lang="en-US" sz="6000" b="1" dirty="0" smtClean="0"/>
              <a:t>SAR Committee </a:t>
            </a:r>
          </a:p>
          <a:p>
            <a:pPr algn="ctr"/>
            <a:r>
              <a:rPr lang="en-US" sz="6000" b="1" dirty="0" smtClean="0"/>
              <a:t>Roles and Responsibilities </a:t>
            </a:r>
          </a:p>
          <a:p>
            <a:pPr algn="ctr"/>
            <a:endParaRPr lang="en-US" sz="6000" b="1" dirty="0" smtClean="0"/>
          </a:p>
          <a:p>
            <a:pPr algn="ctr"/>
            <a:r>
              <a:rPr lang="en-US" sz="4800" b="1" dirty="0" smtClean="0"/>
              <a:t>Rick Weber</a:t>
            </a:r>
          </a:p>
          <a:p>
            <a:pPr algn="ctr"/>
            <a:endParaRPr lang="en-US" sz="2800" b="1" dirty="0" smtClean="0"/>
          </a:p>
          <a:p>
            <a:pPr algn="ctr"/>
            <a:endParaRPr lang="en-US" sz="3600" b="1" dirty="0" smtClean="0"/>
          </a:p>
          <a:p>
            <a:endParaRPr lang="en-US" sz="3600" dirty="0" smtClean="0"/>
          </a:p>
          <a:p>
            <a:r>
              <a:rPr lang="en-US" sz="3600" dirty="0" smtClean="0"/>
              <a:t> </a:t>
            </a:r>
          </a:p>
          <a:p>
            <a:endParaRPr lang="en-US" sz="3600" dirty="0" smtClean="0"/>
          </a:p>
          <a:p>
            <a:endParaRPr lang="en-US" sz="3600" dirty="0" smtClean="0"/>
          </a:p>
          <a:p>
            <a:endParaRPr lang="en-US" sz="3600" dirty="0" smtClean="0"/>
          </a:p>
          <a:p>
            <a:r>
              <a:rPr lang="en-US" sz="3600" dirty="0" smtClean="0"/>
              <a:t>   </a:t>
            </a:r>
            <a:endParaRPr lang="en-US" sz="3600" dirty="0"/>
          </a:p>
        </p:txBody>
      </p:sp>
      <p:sp>
        <p:nvSpPr>
          <p:cNvPr id="7" name="TextBox 6"/>
          <p:cNvSpPr txBox="1"/>
          <p:nvPr/>
        </p:nvSpPr>
        <p:spPr>
          <a:xfrm>
            <a:off x="381000" y="1981200"/>
            <a:ext cx="8458200" cy="1200329"/>
          </a:xfrm>
          <a:prstGeom prst="rect">
            <a:avLst/>
          </a:prstGeom>
          <a:noFill/>
        </p:spPr>
        <p:txBody>
          <a:bodyPr wrap="square" rtlCol="0">
            <a:spAutoFit/>
          </a:bodyPr>
          <a:lstStyle/>
          <a:p>
            <a:endParaRPr lang="en-US" dirty="0" smtClean="0"/>
          </a:p>
          <a:p>
            <a:endParaRPr lang="en-US" dirty="0" smtClean="0"/>
          </a:p>
          <a:p>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TextBox 3"/>
          <p:cNvSpPr txBox="1"/>
          <p:nvPr/>
        </p:nvSpPr>
        <p:spPr>
          <a:xfrm>
            <a:off x="304800" y="1828800"/>
            <a:ext cx="8458200" cy="8170724"/>
          </a:xfrm>
          <a:prstGeom prst="rect">
            <a:avLst/>
          </a:prstGeom>
          <a:noFill/>
        </p:spPr>
        <p:txBody>
          <a:bodyPr wrap="square" rtlCol="0">
            <a:spAutoFit/>
          </a:bodyPr>
          <a:lstStyle/>
          <a:p>
            <a:pPr algn="ctr"/>
            <a:r>
              <a:rPr lang="en-US" sz="6000" b="1" dirty="0" smtClean="0"/>
              <a:t>SAR Sub-Committee </a:t>
            </a:r>
          </a:p>
          <a:p>
            <a:pPr algn="ctr"/>
            <a:r>
              <a:rPr lang="en-US" sz="6000" b="1" dirty="0" smtClean="0"/>
              <a:t>Roles and Responsibilities </a:t>
            </a:r>
          </a:p>
          <a:p>
            <a:pPr algn="ctr"/>
            <a:endParaRPr lang="en-US" sz="6000" b="1" dirty="0" smtClean="0"/>
          </a:p>
          <a:p>
            <a:pPr algn="ctr"/>
            <a:r>
              <a:rPr lang="en-US" sz="4800" b="1" dirty="0" smtClean="0"/>
              <a:t>Alex Hyrcza</a:t>
            </a:r>
          </a:p>
          <a:p>
            <a:pPr algn="ctr"/>
            <a:endParaRPr lang="en-US" sz="2800" b="1" dirty="0" smtClean="0"/>
          </a:p>
          <a:p>
            <a:pPr algn="ctr"/>
            <a:endParaRPr lang="en-US" sz="3600" b="1" dirty="0" smtClean="0"/>
          </a:p>
          <a:p>
            <a:endParaRPr lang="en-US" sz="3600" dirty="0" smtClean="0"/>
          </a:p>
          <a:p>
            <a:r>
              <a:rPr lang="en-US" sz="3600" dirty="0" smtClean="0"/>
              <a:t> </a:t>
            </a:r>
          </a:p>
          <a:p>
            <a:endParaRPr lang="en-US" sz="3600" dirty="0" smtClean="0"/>
          </a:p>
          <a:p>
            <a:endParaRPr lang="en-US" sz="3600" dirty="0" smtClean="0"/>
          </a:p>
          <a:p>
            <a:endParaRPr lang="en-US" sz="3600" dirty="0" smtClean="0"/>
          </a:p>
          <a:p>
            <a:r>
              <a:rPr lang="en-US" sz="3600" dirty="0" smtClean="0"/>
              <a:t>   </a:t>
            </a:r>
            <a:endParaRPr lang="en-US" sz="3600" dirty="0"/>
          </a:p>
        </p:txBody>
      </p:sp>
      <p:sp>
        <p:nvSpPr>
          <p:cNvPr id="7" name="TextBox 6"/>
          <p:cNvSpPr txBox="1"/>
          <p:nvPr/>
        </p:nvSpPr>
        <p:spPr>
          <a:xfrm>
            <a:off x="381000" y="1981200"/>
            <a:ext cx="8458200" cy="1200329"/>
          </a:xfrm>
          <a:prstGeom prst="rect">
            <a:avLst/>
          </a:prstGeom>
          <a:noFill/>
        </p:spPr>
        <p:txBody>
          <a:bodyPr wrap="square" rtlCol="0">
            <a:spAutoFit/>
          </a:bodyPr>
          <a:lstStyle/>
          <a:p>
            <a:endParaRPr lang="en-US" dirty="0" smtClean="0"/>
          </a:p>
          <a:p>
            <a:endParaRPr lang="en-US" dirty="0" smtClean="0"/>
          </a:p>
          <a:p>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7200" y="1600200"/>
            <a:ext cx="8229600" cy="2514600"/>
          </a:xfrm>
        </p:spPr>
        <p:txBody>
          <a:bodyPr>
            <a:normAutofit/>
          </a:bodyPr>
          <a:lstStyle/>
          <a:p>
            <a:endParaRPr lang="en-US" sz="3600" b="1" dirty="0" smtClean="0">
              <a:solidFill>
                <a:schemeClr val="accent1">
                  <a:lumMod val="50000"/>
                </a:schemeClr>
              </a:solidFill>
            </a:endParaRPr>
          </a:p>
          <a:p>
            <a:endParaRPr lang="en-US" sz="3600" b="1" dirty="0" smtClean="0">
              <a:solidFill>
                <a:schemeClr val="accent1">
                  <a:lumMod val="50000"/>
                </a:schemeClr>
              </a:solidFill>
            </a:endParaRPr>
          </a:p>
        </p:txBody>
      </p:sp>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7" name="TextBox 6"/>
          <p:cNvSpPr txBox="1"/>
          <p:nvPr/>
        </p:nvSpPr>
        <p:spPr>
          <a:xfrm>
            <a:off x="0" y="1783140"/>
            <a:ext cx="9144000" cy="2862322"/>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6000" b="1" dirty="0" smtClean="0">
                <a:solidFill>
                  <a:schemeClr val="tx1"/>
                </a:solidFill>
              </a:rPr>
              <a:t>WE WILL BEGIN IN 5 MINUTES.  </a:t>
            </a:r>
          </a:p>
          <a:p>
            <a:pPr algn="ctr"/>
            <a:r>
              <a:rPr lang="en-US" sz="6000" b="1" dirty="0" smtClean="0">
                <a:solidFill>
                  <a:schemeClr val="tx1"/>
                </a:solidFill>
              </a:rPr>
              <a:t>PLEASE TAKE YOUR SEAT.  </a:t>
            </a:r>
            <a:endParaRPr lang="en-US" sz="6000" b="1" dirty="0">
              <a:solidFill>
                <a:schemeClr val="tx1"/>
              </a:solidFill>
            </a:endParaRPr>
          </a:p>
        </p:txBody>
      </p:sp>
      <p:pic>
        <p:nvPicPr>
          <p:cNvPr id="8" name="Picture 7" descr="eoc6.png"/>
          <p:cNvPicPr>
            <a:picLocks noChangeAspect="1"/>
          </p:cNvPicPr>
          <p:nvPr/>
        </p:nvPicPr>
        <p:blipFill>
          <a:blip r:embed="rId4" cstate="print"/>
          <a:stretch>
            <a:fillRect/>
          </a:stretch>
        </p:blipFill>
        <p:spPr>
          <a:xfrm>
            <a:off x="2133600" y="4944120"/>
            <a:ext cx="5192806" cy="1913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repeatCount="indefinite" fill="hold" grpId="1" nodeType="clickEffect">
                                  <p:stCondLst>
                                    <p:cond delay="0"/>
                                  </p:stCondLst>
                                  <p:iterate type="lt">
                                    <p:tmPct val="0"/>
                                  </p:iterate>
                                  <p:childTnLst>
                                    <p:animClr clrSpc="hsl">
                                      <p:cBhvr override="childStyle">
                                        <p:cTn id="6" dur="1000" fill="hold"/>
                                        <p:tgtEl>
                                          <p:spTgt spid="7"/>
                                        </p:tgtEl>
                                        <p:attrNameLst>
                                          <p:attrName>style.color</p:attrName>
                                        </p:attrNameLst>
                                      </p:cBhvr>
                                      <p:by>
                                        <p:hsl h="10842353" s="0" l="0"/>
                                      </p:by>
                                    </p:animClr>
                                    <p:animClr clrSpc="hsl">
                                      <p:cBhvr>
                                        <p:cTn id="7" dur="1000" fill="hold"/>
                                        <p:tgtEl>
                                          <p:spTgt spid="7"/>
                                        </p:tgtEl>
                                        <p:attrNameLst>
                                          <p:attrName>fillcolor</p:attrName>
                                        </p:attrNameLst>
                                      </p:cBhvr>
                                      <p:by>
                                        <p:hsl h="10842353" s="0" l="0"/>
                                      </p:by>
                                    </p:animClr>
                                    <p:animClr clrSpc="hsl">
                                      <p:cBhvr>
                                        <p:cTn id="8" dur="1000" fill="hold"/>
                                        <p:tgtEl>
                                          <p:spTgt spid="7"/>
                                        </p:tgtEl>
                                        <p:attrNameLst>
                                          <p:attrName>stroke.color</p:attrName>
                                        </p:attrNameLst>
                                      </p:cBhvr>
                                      <p:by>
                                        <p:hsl h="10842353" s="0" l="0"/>
                                      </p:by>
                                    </p:animClr>
                                    <p:set>
                                      <p:cBhvr>
                                        <p:cTn id="9" dur="1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TextBox 3"/>
          <p:cNvSpPr txBox="1"/>
          <p:nvPr/>
        </p:nvSpPr>
        <p:spPr>
          <a:xfrm>
            <a:off x="304800" y="1828800"/>
            <a:ext cx="8458200" cy="8833187"/>
          </a:xfrm>
          <a:prstGeom prst="rect">
            <a:avLst/>
          </a:prstGeom>
          <a:noFill/>
        </p:spPr>
        <p:txBody>
          <a:bodyPr wrap="square" rtlCol="0">
            <a:spAutoFit/>
          </a:bodyPr>
          <a:lstStyle/>
          <a:p>
            <a:pPr algn="ctr"/>
            <a:r>
              <a:rPr lang="en-US" sz="6000" b="1" dirty="0" smtClean="0"/>
              <a:t>SAR in the Commonwealth</a:t>
            </a:r>
          </a:p>
          <a:p>
            <a:pPr algn="ctr"/>
            <a:r>
              <a:rPr lang="en-US" sz="6000" b="1" i="1" dirty="0" smtClean="0"/>
              <a:t>Past, Present, Future</a:t>
            </a:r>
          </a:p>
          <a:p>
            <a:pPr algn="ctr"/>
            <a:endParaRPr lang="en-US" sz="6000" b="1" dirty="0" smtClean="0"/>
          </a:p>
          <a:p>
            <a:pPr algn="ctr"/>
            <a:r>
              <a:rPr lang="en-US" sz="4800" b="1" dirty="0" smtClean="0"/>
              <a:t>Alex Hyrcza &amp; Committee</a:t>
            </a:r>
          </a:p>
          <a:p>
            <a:pPr algn="ctr"/>
            <a:endParaRPr lang="en-US" sz="2800" b="1" dirty="0" smtClean="0"/>
          </a:p>
          <a:p>
            <a:pPr algn="ctr"/>
            <a:endParaRPr lang="en-US" sz="3600" b="1" dirty="0" smtClean="0"/>
          </a:p>
          <a:p>
            <a:endParaRPr lang="en-US" sz="3600" dirty="0" smtClean="0"/>
          </a:p>
          <a:p>
            <a:r>
              <a:rPr lang="en-US" sz="3600" dirty="0" smtClean="0"/>
              <a:t> </a:t>
            </a:r>
          </a:p>
          <a:p>
            <a:endParaRPr lang="en-US" sz="3600" dirty="0" smtClean="0"/>
          </a:p>
          <a:p>
            <a:endParaRPr lang="en-US" sz="3600" dirty="0" smtClean="0"/>
          </a:p>
          <a:p>
            <a:endParaRPr lang="en-US" sz="3600" dirty="0" smtClean="0"/>
          </a:p>
          <a:p>
            <a:r>
              <a:rPr lang="en-US" sz="3600" dirty="0" smtClean="0"/>
              <a:t>   </a:t>
            </a:r>
            <a:endParaRPr lang="en-US" sz="3600" dirty="0"/>
          </a:p>
        </p:txBody>
      </p:sp>
      <p:sp>
        <p:nvSpPr>
          <p:cNvPr id="7" name="TextBox 6"/>
          <p:cNvSpPr txBox="1"/>
          <p:nvPr/>
        </p:nvSpPr>
        <p:spPr>
          <a:xfrm>
            <a:off x="381000" y="1981200"/>
            <a:ext cx="8458200" cy="1200329"/>
          </a:xfrm>
          <a:prstGeom prst="rect">
            <a:avLst/>
          </a:prstGeom>
          <a:noFill/>
        </p:spPr>
        <p:txBody>
          <a:bodyPr wrap="square" rtlCol="0">
            <a:spAutoFit/>
          </a:bodyPr>
          <a:lstStyle/>
          <a:p>
            <a:endParaRPr lang="en-US" dirty="0" smtClean="0"/>
          </a:p>
          <a:p>
            <a:endParaRPr lang="en-US" dirty="0" smtClean="0"/>
          </a:p>
          <a:p>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TextBox 3"/>
          <p:cNvSpPr txBox="1"/>
          <p:nvPr/>
        </p:nvSpPr>
        <p:spPr>
          <a:xfrm>
            <a:off x="304800" y="1371600"/>
            <a:ext cx="8458200" cy="3970318"/>
          </a:xfrm>
          <a:prstGeom prst="rect">
            <a:avLst/>
          </a:prstGeom>
          <a:noFill/>
        </p:spPr>
        <p:txBody>
          <a:bodyPr wrap="square" rtlCol="0">
            <a:spAutoFit/>
          </a:bodyPr>
          <a:lstStyle/>
          <a:p>
            <a:pPr algn="ctr"/>
            <a:endParaRPr lang="en-US" sz="3600" b="1" dirty="0" smtClean="0"/>
          </a:p>
          <a:p>
            <a:endParaRPr lang="en-US" sz="3600" dirty="0" smtClean="0"/>
          </a:p>
          <a:p>
            <a:r>
              <a:rPr lang="en-US" sz="3600" dirty="0" smtClean="0"/>
              <a:t> </a:t>
            </a:r>
          </a:p>
          <a:p>
            <a:endParaRPr lang="en-US" sz="3600" dirty="0" smtClean="0"/>
          </a:p>
          <a:p>
            <a:endParaRPr lang="en-US" sz="3600" dirty="0" smtClean="0"/>
          </a:p>
          <a:p>
            <a:endParaRPr lang="en-US" sz="3600" dirty="0" smtClean="0"/>
          </a:p>
          <a:p>
            <a:r>
              <a:rPr lang="en-US" sz="3600" dirty="0" smtClean="0"/>
              <a:t>   </a:t>
            </a:r>
            <a:endParaRPr lang="en-US" sz="3600" dirty="0"/>
          </a:p>
        </p:txBody>
      </p:sp>
      <p:sp>
        <p:nvSpPr>
          <p:cNvPr id="7" name="TextBox 6"/>
          <p:cNvSpPr txBox="1"/>
          <p:nvPr/>
        </p:nvSpPr>
        <p:spPr>
          <a:xfrm>
            <a:off x="381000" y="2286000"/>
            <a:ext cx="8458200" cy="2677656"/>
          </a:xfrm>
          <a:prstGeom prst="rect">
            <a:avLst/>
          </a:prstGeom>
          <a:noFill/>
        </p:spPr>
        <p:txBody>
          <a:bodyPr wrap="square" rtlCol="0">
            <a:spAutoFit/>
          </a:bodyPr>
          <a:lstStyle/>
          <a:p>
            <a:pPr algn="ctr"/>
            <a:r>
              <a:rPr lang="en-US" sz="4800" b="1" dirty="0" smtClean="0">
                <a:solidFill>
                  <a:srgbClr val="FF0000"/>
                </a:solidFill>
              </a:rPr>
              <a:t> </a:t>
            </a:r>
            <a:r>
              <a:rPr lang="en-US" sz="6600" b="1" dirty="0" smtClean="0">
                <a:solidFill>
                  <a:srgbClr val="FF0000"/>
                </a:solidFill>
              </a:rPr>
              <a:t>TAKE A 10 MINUTE NETWORKING BREAK </a:t>
            </a:r>
            <a:endParaRPr lang="en-US" sz="6600" b="1" dirty="0" smtClean="0">
              <a:solidFill>
                <a:srgbClr val="FF0000"/>
              </a:solidFill>
            </a:endParaRPr>
          </a:p>
          <a:p>
            <a:endParaRPr lang="en-US" b="1" dirty="0" smtClean="0">
              <a:solidFill>
                <a:srgbClr val="FF0000"/>
              </a:solidFill>
            </a:endParaRPr>
          </a:p>
          <a:p>
            <a:r>
              <a:rPr lang="en-US" b="1" dirty="0" smtClean="0">
                <a:solidFill>
                  <a:srgbClr val="FF0000"/>
                </a:solidFill>
              </a:rPr>
              <a:t>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TextBox 3"/>
          <p:cNvSpPr txBox="1"/>
          <p:nvPr/>
        </p:nvSpPr>
        <p:spPr>
          <a:xfrm>
            <a:off x="304800" y="1447800"/>
            <a:ext cx="8458200" cy="10987623"/>
          </a:xfrm>
          <a:prstGeom prst="rect">
            <a:avLst/>
          </a:prstGeom>
          <a:noFill/>
        </p:spPr>
        <p:txBody>
          <a:bodyPr wrap="square" rtlCol="0">
            <a:spAutoFit/>
          </a:bodyPr>
          <a:lstStyle/>
          <a:p>
            <a:pPr algn="ctr"/>
            <a:r>
              <a:rPr lang="en-US" sz="3600" b="1" dirty="0" smtClean="0"/>
              <a:t>Town Hall Meeting </a:t>
            </a:r>
            <a:r>
              <a:rPr lang="en-US" sz="3600" b="1" dirty="0" smtClean="0"/>
              <a:t>Parameters</a:t>
            </a:r>
          </a:p>
          <a:p>
            <a:pPr algn="ctr"/>
            <a:endParaRPr lang="en-US" sz="2000" b="1" dirty="0" smtClean="0"/>
          </a:p>
          <a:p>
            <a:pPr>
              <a:buFont typeface="Wingdings" pitchFamily="2" charset="2"/>
              <a:buChar char="§"/>
            </a:pPr>
            <a:r>
              <a:rPr lang="en-US" sz="2400" dirty="0" smtClean="0"/>
              <a:t> Raise your hand to be recognized.</a:t>
            </a:r>
          </a:p>
          <a:p>
            <a:pPr>
              <a:buFont typeface="Wingdings" pitchFamily="2" charset="2"/>
              <a:buChar char="§"/>
            </a:pPr>
            <a:endParaRPr lang="en-US" sz="2400" dirty="0" smtClean="0"/>
          </a:p>
          <a:p>
            <a:pPr>
              <a:buFont typeface="Wingdings" pitchFamily="2" charset="2"/>
              <a:buChar char="§"/>
            </a:pPr>
            <a:r>
              <a:rPr lang="en-US" sz="2400" dirty="0" smtClean="0"/>
              <a:t> A facilitator will come to you. </a:t>
            </a:r>
          </a:p>
          <a:p>
            <a:pPr>
              <a:buFont typeface="Wingdings" pitchFamily="2" charset="2"/>
              <a:buChar char="§"/>
            </a:pPr>
            <a:endParaRPr lang="en-US" sz="2400" dirty="0" smtClean="0"/>
          </a:p>
          <a:p>
            <a:pPr>
              <a:buFont typeface="Wingdings" pitchFamily="2" charset="2"/>
              <a:buChar char="§"/>
            </a:pPr>
            <a:r>
              <a:rPr lang="en-US" sz="2400" dirty="0" smtClean="0"/>
              <a:t> One person at a time will have the </a:t>
            </a:r>
          </a:p>
          <a:p>
            <a:r>
              <a:rPr lang="en-US" sz="2400" dirty="0" smtClean="0"/>
              <a:t>   floor.  Please be respectful of </a:t>
            </a:r>
            <a:r>
              <a:rPr lang="en-US" sz="2400" dirty="0" smtClean="0"/>
              <a:t>others </a:t>
            </a:r>
          </a:p>
          <a:p>
            <a:r>
              <a:rPr lang="en-US" sz="2400" dirty="0" smtClean="0"/>
              <a:t> </a:t>
            </a:r>
            <a:r>
              <a:rPr lang="en-US" sz="2400" dirty="0" smtClean="0"/>
              <a:t>  &amp; keep comments constructive. </a:t>
            </a:r>
            <a:endParaRPr lang="en-US" sz="2400" dirty="0" smtClean="0"/>
          </a:p>
          <a:p>
            <a:pPr>
              <a:buFont typeface="Wingdings" pitchFamily="2" charset="2"/>
              <a:buChar char="§"/>
            </a:pPr>
            <a:endParaRPr lang="en-US" sz="2400" dirty="0" smtClean="0"/>
          </a:p>
          <a:p>
            <a:pPr>
              <a:buFont typeface="Wingdings" pitchFamily="2" charset="2"/>
              <a:buChar char="§"/>
            </a:pPr>
            <a:r>
              <a:rPr lang="en-US" sz="2400" dirty="0" smtClean="0"/>
              <a:t> Find a speaker console on the desks.</a:t>
            </a:r>
          </a:p>
          <a:p>
            <a:pPr>
              <a:buFont typeface="Wingdings" pitchFamily="2" charset="2"/>
              <a:buChar char="§"/>
            </a:pPr>
            <a:endParaRPr lang="en-US" sz="2400" dirty="0" smtClean="0"/>
          </a:p>
          <a:p>
            <a:pPr>
              <a:buFont typeface="Wingdings" pitchFamily="2" charset="2"/>
              <a:buChar char="§"/>
            </a:pPr>
            <a:r>
              <a:rPr lang="en-US" sz="2400" dirty="0" smtClean="0"/>
              <a:t> Provide your name and squad.</a:t>
            </a:r>
          </a:p>
          <a:p>
            <a:endParaRPr lang="en-US" sz="2400" dirty="0" smtClean="0"/>
          </a:p>
          <a:p>
            <a:endParaRPr lang="en-US" sz="2400" dirty="0" smtClean="0"/>
          </a:p>
          <a:p>
            <a:endParaRPr lang="en-US" sz="3600" b="1" dirty="0" smtClean="0"/>
          </a:p>
          <a:p>
            <a:endParaRPr lang="en-US" sz="3600" b="1" dirty="0" smtClean="0"/>
          </a:p>
          <a:p>
            <a:pPr algn="ctr"/>
            <a:endParaRPr lang="en-US" sz="3600" b="1" dirty="0" smtClean="0"/>
          </a:p>
          <a:p>
            <a:endParaRPr lang="en-US" sz="3600" dirty="0" smtClean="0"/>
          </a:p>
          <a:p>
            <a:r>
              <a:rPr lang="en-US" sz="3600" dirty="0" smtClean="0"/>
              <a:t> </a:t>
            </a:r>
          </a:p>
          <a:p>
            <a:endParaRPr lang="en-US" sz="3600" dirty="0" smtClean="0"/>
          </a:p>
          <a:p>
            <a:endParaRPr lang="en-US" sz="3600" dirty="0" smtClean="0"/>
          </a:p>
          <a:p>
            <a:endParaRPr lang="en-US" sz="3600" dirty="0" smtClean="0"/>
          </a:p>
          <a:p>
            <a:r>
              <a:rPr lang="en-US" sz="3600" dirty="0" smtClean="0"/>
              <a:t>   </a:t>
            </a:r>
            <a:endParaRPr lang="en-US" sz="3600" dirty="0"/>
          </a:p>
        </p:txBody>
      </p:sp>
      <p:pic>
        <p:nvPicPr>
          <p:cNvPr id="1026" name="Picture 2" descr="C:\Users\greg.shanks\AppData\Local\Microsoft\Windows\Temporary Internet Files\Content.Outlook\4CVOWIQY\20150121_101641.jpg"/>
          <p:cNvPicPr>
            <a:picLocks noChangeAspect="1" noChangeArrowheads="1"/>
          </p:cNvPicPr>
          <p:nvPr/>
        </p:nvPicPr>
        <p:blipFill>
          <a:blip r:embed="rId4" cstate="print"/>
          <a:srcRect/>
          <a:stretch>
            <a:fillRect/>
          </a:stretch>
        </p:blipFill>
        <p:spPr bwMode="auto">
          <a:xfrm>
            <a:off x="5350933" y="4724400"/>
            <a:ext cx="3793067" cy="2133600"/>
          </a:xfrm>
          <a:prstGeom prst="rect">
            <a:avLst/>
          </a:prstGeom>
          <a:noFill/>
        </p:spPr>
      </p:pic>
      <p:sp>
        <p:nvSpPr>
          <p:cNvPr id="5" name="Oval 4"/>
          <p:cNvSpPr/>
          <p:nvPr/>
        </p:nvSpPr>
        <p:spPr>
          <a:xfrm>
            <a:off x="6400800" y="6096000"/>
            <a:ext cx="1676400" cy="762000"/>
          </a:xfrm>
          <a:prstGeom prst="ellipse">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cxnSp>
        <p:nvCxnSpPr>
          <p:cNvPr id="13" name="Straight Arrow Connector 12"/>
          <p:cNvCxnSpPr/>
          <p:nvPr/>
        </p:nvCxnSpPr>
        <p:spPr>
          <a:xfrm>
            <a:off x="7086600" y="3962400"/>
            <a:ext cx="152400" cy="2057400"/>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5" name="Rounded Rectangle 14"/>
          <p:cNvSpPr/>
          <p:nvPr/>
        </p:nvSpPr>
        <p:spPr>
          <a:xfrm>
            <a:off x="5181600" y="2895600"/>
            <a:ext cx="35052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Push the “Speaker” button to talk (red light comes on) - Push again to turn off (red light goes off)</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8" name="TextBox 7"/>
          <p:cNvSpPr txBox="1"/>
          <p:nvPr/>
        </p:nvSpPr>
        <p:spPr>
          <a:xfrm>
            <a:off x="381000" y="1524000"/>
            <a:ext cx="8534400" cy="5447645"/>
          </a:xfrm>
          <a:prstGeom prst="rect">
            <a:avLst/>
          </a:prstGeom>
          <a:noFill/>
        </p:spPr>
        <p:txBody>
          <a:bodyPr wrap="square" rtlCol="0">
            <a:spAutoFit/>
          </a:bodyPr>
          <a:lstStyle/>
          <a:p>
            <a:pPr algn="ctr"/>
            <a:r>
              <a:rPr lang="en-US" sz="4000" b="1" dirty="0" smtClean="0"/>
              <a:t>Announcements</a:t>
            </a:r>
          </a:p>
          <a:p>
            <a:endParaRPr lang="en-US" sz="1600" b="1" dirty="0" smtClean="0"/>
          </a:p>
          <a:p>
            <a:pPr>
              <a:buFont typeface="Wingdings" pitchFamily="2" charset="2"/>
              <a:buChar char="§"/>
            </a:pPr>
            <a:r>
              <a:rPr lang="en-US" sz="2800" b="1" dirty="0" smtClean="0"/>
              <a:t> Participant feedback form will be </a:t>
            </a:r>
            <a:r>
              <a:rPr lang="en-US" sz="2800" b="1" dirty="0" smtClean="0"/>
              <a:t>emailed.</a:t>
            </a:r>
          </a:p>
          <a:p>
            <a:endParaRPr lang="en-US" sz="2800" b="1" dirty="0" smtClean="0"/>
          </a:p>
          <a:p>
            <a:pPr>
              <a:buFont typeface="Wingdings" pitchFamily="2" charset="2"/>
              <a:buChar char="§"/>
            </a:pPr>
            <a:r>
              <a:rPr lang="en-US" sz="2800" b="1" dirty="0" smtClean="0"/>
              <a:t> </a:t>
            </a:r>
            <a:r>
              <a:rPr lang="en-US" sz="2800" b="1" dirty="0" smtClean="0"/>
              <a:t>Apply to be considered for a Sub-Committee </a:t>
            </a:r>
            <a:r>
              <a:rPr lang="en-US" sz="2800" b="1" dirty="0" smtClean="0"/>
              <a:t> </a:t>
            </a:r>
            <a:endParaRPr lang="en-US" sz="2800" b="1" dirty="0" smtClean="0"/>
          </a:p>
          <a:p>
            <a:endParaRPr lang="en-US" sz="2800" b="1" dirty="0" smtClean="0"/>
          </a:p>
          <a:p>
            <a:pPr>
              <a:buFont typeface="Wingdings" pitchFamily="2" charset="2"/>
              <a:buChar char="§"/>
            </a:pPr>
            <a:r>
              <a:rPr lang="en-US" sz="2800" b="1" dirty="0" smtClean="0"/>
              <a:t> 2</a:t>
            </a:r>
            <a:r>
              <a:rPr lang="en-US" sz="2800" b="1" baseline="30000" dirty="0" smtClean="0"/>
              <a:t>nd</a:t>
            </a:r>
            <a:r>
              <a:rPr lang="en-US" sz="2800" b="1" dirty="0" smtClean="0"/>
              <a:t> QR Leadership Forum</a:t>
            </a:r>
          </a:p>
          <a:p>
            <a:r>
              <a:rPr lang="en-US" sz="2800" b="1" dirty="0" smtClean="0"/>
              <a:t>	April 18, 2015 </a:t>
            </a:r>
          </a:p>
          <a:p>
            <a:pPr marL="914400" indent="-165100"/>
            <a:r>
              <a:rPr lang="en-US" sz="2800" b="1" dirty="0" smtClean="0"/>
              <a:t>	</a:t>
            </a:r>
            <a:r>
              <a:rPr lang="en-US" sz="2800" b="1" dirty="0" smtClean="0"/>
              <a:t>Hosted by Floyd </a:t>
            </a:r>
            <a:r>
              <a:rPr lang="en-US" sz="2800" b="1" dirty="0" smtClean="0"/>
              <a:t>County </a:t>
            </a:r>
            <a:r>
              <a:rPr lang="en-US" sz="2800" b="1" dirty="0" smtClean="0"/>
              <a:t>Rescue </a:t>
            </a:r>
            <a:endParaRPr lang="en-US" sz="2800" b="1" dirty="0" smtClean="0"/>
          </a:p>
          <a:p>
            <a:pPr marL="914400" indent="-165100"/>
            <a:r>
              <a:rPr lang="en-US" sz="2800" b="1" dirty="0" smtClean="0"/>
              <a:t>  Alexander-Goble-Willis Training Center</a:t>
            </a:r>
          </a:p>
          <a:p>
            <a:pPr marL="914400" indent="-165100"/>
            <a:r>
              <a:rPr lang="en-US" sz="2800" dirty="0" smtClean="0"/>
              <a:t> </a:t>
            </a:r>
          </a:p>
          <a:p>
            <a:pPr indent="228600">
              <a:buFont typeface="Wingdings" pitchFamily="2" charset="2"/>
              <a:buChar char="§"/>
            </a:pPr>
            <a:r>
              <a:rPr lang="en-US" sz="2800" dirty="0" smtClean="0"/>
              <a:t> </a:t>
            </a:r>
            <a:r>
              <a:rPr lang="en-US" sz="2800" b="1" dirty="0" smtClean="0"/>
              <a:t>Seeking locations for the 3</a:t>
            </a:r>
            <a:r>
              <a:rPr lang="en-US" sz="2800" b="1" baseline="30000" dirty="0" smtClean="0"/>
              <a:t>rd</a:t>
            </a:r>
            <a:r>
              <a:rPr lang="en-US" sz="2800" b="1" dirty="0" smtClean="0"/>
              <a:t> and 4</a:t>
            </a:r>
            <a:r>
              <a:rPr lang="en-US" sz="2800" b="1" baseline="30000" dirty="0" smtClean="0"/>
              <a:t>th</a:t>
            </a:r>
            <a:r>
              <a:rPr lang="en-US" sz="2800" b="1" dirty="0" smtClean="0"/>
              <a:t> Quarter Forums</a:t>
            </a:r>
            <a:endParaRPr lang="en-US" sz="28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2514600"/>
            <a:ext cx="4724400" cy="2514600"/>
          </a:xfrm>
        </p:spPr>
        <p:txBody>
          <a:bodyPr>
            <a:normAutofit fontScale="92500" lnSpcReduction="20000"/>
          </a:bodyPr>
          <a:lstStyle/>
          <a:p>
            <a:r>
              <a:rPr lang="en-US" sz="4400" b="1" dirty="0" smtClean="0">
                <a:solidFill>
                  <a:schemeClr val="accent1">
                    <a:lumMod val="50000"/>
                  </a:schemeClr>
                </a:solidFill>
              </a:rPr>
              <a:t>WELCOME TO THE</a:t>
            </a:r>
          </a:p>
          <a:p>
            <a:r>
              <a:rPr lang="en-US" sz="4400" b="1" dirty="0" smtClean="0">
                <a:solidFill>
                  <a:srgbClr val="FF0000"/>
                </a:solidFill>
              </a:rPr>
              <a:t>SEARCH AND RESCUE </a:t>
            </a:r>
          </a:p>
          <a:p>
            <a:r>
              <a:rPr lang="en-US" sz="4400" b="1" dirty="0" smtClean="0">
                <a:solidFill>
                  <a:schemeClr val="accent1">
                    <a:lumMod val="50000"/>
                  </a:schemeClr>
                </a:solidFill>
              </a:rPr>
              <a:t>LEADERSHIP FORUM</a:t>
            </a:r>
          </a:p>
          <a:p>
            <a:endParaRPr lang="en-US" sz="3600" b="1" dirty="0" smtClean="0">
              <a:solidFill>
                <a:schemeClr val="accent1">
                  <a:lumMod val="50000"/>
                </a:schemeClr>
              </a:solidFill>
            </a:endParaRPr>
          </a:p>
          <a:p>
            <a:endParaRPr lang="en-US" sz="3600" b="1" dirty="0" smtClean="0">
              <a:solidFill>
                <a:schemeClr val="accent1">
                  <a:lumMod val="50000"/>
                </a:schemeClr>
              </a:solidFill>
            </a:endParaRPr>
          </a:p>
        </p:txBody>
      </p:sp>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pic>
        <p:nvPicPr>
          <p:cNvPr id="8" name="Picture 7" descr="SARlogoVECTOR72.jpg"/>
          <p:cNvPicPr>
            <a:picLocks noChangeAspect="1"/>
          </p:cNvPicPr>
          <p:nvPr/>
        </p:nvPicPr>
        <p:blipFill>
          <a:blip r:embed="rId4" cstate="print"/>
          <a:stretch>
            <a:fillRect/>
          </a:stretch>
        </p:blipFill>
        <p:spPr>
          <a:xfrm>
            <a:off x="4876800" y="1739900"/>
            <a:ext cx="4051381" cy="4038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47800" y="1524000"/>
            <a:ext cx="6400800" cy="685800"/>
          </a:xfrm>
        </p:spPr>
        <p:txBody>
          <a:bodyPr/>
          <a:lstStyle/>
          <a:p>
            <a:r>
              <a:rPr lang="en-US" b="1" dirty="0" smtClean="0">
                <a:solidFill>
                  <a:schemeClr val="tx1"/>
                </a:solidFill>
              </a:rPr>
              <a:t>KYEM Director Michael Dossett</a:t>
            </a:r>
            <a:endParaRPr lang="en-US" b="1" dirty="0">
              <a:solidFill>
                <a:schemeClr val="tx1"/>
              </a:solidFill>
            </a:endParaRPr>
          </a:p>
        </p:txBody>
      </p:sp>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TextBox 3"/>
          <p:cNvSpPr txBox="1"/>
          <p:nvPr/>
        </p:nvSpPr>
        <p:spPr>
          <a:xfrm>
            <a:off x="304800" y="2286000"/>
            <a:ext cx="8610600" cy="4124206"/>
          </a:xfrm>
          <a:prstGeom prst="rect">
            <a:avLst/>
          </a:prstGeom>
          <a:noFill/>
        </p:spPr>
        <p:txBody>
          <a:bodyPr wrap="square" rtlCol="0">
            <a:spAutoFit/>
          </a:bodyPr>
          <a:lstStyle/>
          <a:p>
            <a:pPr>
              <a:buFont typeface="Wingdings" pitchFamily="2" charset="2"/>
              <a:buChar char="§"/>
            </a:pPr>
            <a:r>
              <a:rPr lang="en-US" sz="2400" dirty="0" smtClean="0"/>
              <a:t> </a:t>
            </a:r>
            <a:r>
              <a:rPr lang="en-US" sz="2200" dirty="0" smtClean="0"/>
              <a:t>Welcome to the State EOC</a:t>
            </a:r>
          </a:p>
          <a:p>
            <a:pPr>
              <a:buFont typeface="Wingdings" pitchFamily="2" charset="2"/>
              <a:buChar char="§"/>
            </a:pPr>
            <a:endParaRPr lang="en-US" sz="1400" dirty="0" smtClean="0"/>
          </a:p>
          <a:p>
            <a:pPr>
              <a:buFont typeface="Wingdings" pitchFamily="2" charset="2"/>
              <a:buChar char="§"/>
            </a:pPr>
            <a:r>
              <a:rPr lang="en-US" sz="2200" dirty="0" smtClean="0"/>
              <a:t> Back to Basics Philosophy</a:t>
            </a:r>
          </a:p>
          <a:p>
            <a:pPr>
              <a:buFont typeface="Wingdings" pitchFamily="2" charset="2"/>
              <a:buChar char="§"/>
            </a:pPr>
            <a:endParaRPr lang="en-US" sz="1400" dirty="0" smtClean="0"/>
          </a:p>
          <a:p>
            <a:pPr>
              <a:buFont typeface="Wingdings" pitchFamily="2" charset="2"/>
              <a:buChar char="§"/>
            </a:pPr>
            <a:r>
              <a:rPr lang="en-US" sz="2200" dirty="0" smtClean="0"/>
              <a:t> Business Model Building Blocks </a:t>
            </a:r>
          </a:p>
          <a:p>
            <a:pPr>
              <a:buFont typeface="Wingdings" pitchFamily="2" charset="2"/>
              <a:buChar char="§"/>
            </a:pPr>
            <a:endParaRPr lang="en-US" sz="1400" dirty="0" smtClean="0"/>
          </a:p>
          <a:p>
            <a:pPr>
              <a:buFont typeface="Wingdings" pitchFamily="2" charset="2"/>
              <a:buChar char="§"/>
            </a:pPr>
            <a:r>
              <a:rPr lang="en-US" sz="2200" dirty="0" smtClean="0"/>
              <a:t> Why Are You Here Today?</a:t>
            </a:r>
          </a:p>
          <a:p>
            <a:endParaRPr lang="en-US" sz="1400" dirty="0" smtClean="0"/>
          </a:p>
          <a:p>
            <a:pPr>
              <a:buFont typeface="Wingdings" pitchFamily="2" charset="2"/>
              <a:buChar char="§"/>
            </a:pPr>
            <a:r>
              <a:rPr lang="en-US" sz="2200" dirty="0" smtClean="0"/>
              <a:t> Expectations of the Leadership Forum</a:t>
            </a:r>
          </a:p>
          <a:p>
            <a:endParaRPr lang="en-US" sz="1400" dirty="0" smtClean="0"/>
          </a:p>
          <a:p>
            <a:pPr>
              <a:buFont typeface="Wingdings" pitchFamily="2" charset="2"/>
              <a:buChar char="§"/>
            </a:pPr>
            <a:r>
              <a:rPr lang="en-US" sz="2200" dirty="0" smtClean="0"/>
              <a:t> Search and Rescue Committee</a:t>
            </a:r>
          </a:p>
          <a:p>
            <a:endParaRPr lang="en-US" sz="1400" dirty="0" smtClean="0"/>
          </a:p>
          <a:p>
            <a:pPr>
              <a:buFont typeface="Wingdings" pitchFamily="2" charset="2"/>
              <a:buChar char="§"/>
            </a:pPr>
            <a:r>
              <a:rPr lang="en-US" sz="2200" dirty="0" smtClean="0"/>
              <a:t> Call To Action  </a:t>
            </a:r>
          </a:p>
          <a:p>
            <a:endParaRPr lang="en-US" sz="2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600200" y="1447800"/>
            <a:ext cx="6400800" cy="685800"/>
          </a:xfrm>
        </p:spPr>
        <p:txBody>
          <a:bodyPr/>
          <a:lstStyle/>
          <a:p>
            <a:r>
              <a:rPr lang="en-US" b="1" dirty="0" smtClean="0">
                <a:solidFill>
                  <a:schemeClr val="tx1"/>
                </a:solidFill>
              </a:rPr>
              <a:t>State EOC Building </a:t>
            </a:r>
            <a:endParaRPr lang="en-US" b="1" dirty="0">
              <a:solidFill>
                <a:schemeClr val="tx1"/>
              </a:solidFill>
            </a:endParaRPr>
          </a:p>
        </p:txBody>
      </p:sp>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Rectangle 3"/>
          <p:cNvSpPr/>
          <p:nvPr/>
        </p:nvSpPr>
        <p:spPr>
          <a:xfrm>
            <a:off x="457200" y="2057400"/>
            <a:ext cx="8153400" cy="5078313"/>
          </a:xfrm>
          <a:prstGeom prst="rect">
            <a:avLst/>
          </a:prstGeom>
        </p:spPr>
        <p:txBody>
          <a:bodyPr wrap="square">
            <a:spAutoFit/>
          </a:bodyPr>
          <a:lstStyle/>
          <a:p>
            <a:pPr>
              <a:buNone/>
            </a:pPr>
            <a:r>
              <a:rPr lang="en-US" dirty="0" smtClean="0">
                <a:latin typeface="Arial" charset="0"/>
                <a:cs typeface="Arial" charset="0"/>
              </a:rPr>
              <a:t>26,150 square foot facility that houses the following functions:</a:t>
            </a:r>
          </a:p>
          <a:p>
            <a:pPr>
              <a:buNone/>
            </a:pPr>
            <a:endParaRPr lang="en-US" dirty="0" smtClean="0">
              <a:latin typeface="Arial" charset="0"/>
              <a:cs typeface="Arial" charset="0"/>
            </a:endParaRPr>
          </a:p>
          <a:p>
            <a:pPr>
              <a:buFont typeface="Wingdings" pitchFamily="2" charset="2"/>
              <a:buChar char="§"/>
            </a:pPr>
            <a:r>
              <a:rPr lang="en-US" dirty="0" smtClean="0">
                <a:latin typeface="Arial" charset="0"/>
                <a:cs typeface="Arial" charset="0"/>
              </a:rPr>
              <a:t> State’s Emergency Operations Center</a:t>
            </a:r>
          </a:p>
          <a:p>
            <a:pPr>
              <a:buFont typeface="Wingdings" pitchFamily="2" charset="2"/>
              <a:buChar char="§"/>
            </a:pPr>
            <a:endParaRPr lang="en-US" dirty="0" smtClean="0">
              <a:latin typeface="Arial" charset="0"/>
              <a:cs typeface="Arial" charset="0"/>
            </a:endParaRPr>
          </a:p>
          <a:p>
            <a:pPr>
              <a:buFont typeface="Wingdings" pitchFamily="2" charset="2"/>
              <a:buChar char="§"/>
            </a:pPr>
            <a:r>
              <a:rPr lang="en-US" dirty="0" smtClean="0">
                <a:latin typeface="Arial" charset="0"/>
                <a:cs typeface="Arial" charset="0"/>
              </a:rPr>
              <a:t> The State’s 24-hour Warning Point</a:t>
            </a:r>
          </a:p>
          <a:p>
            <a:pPr>
              <a:buFont typeface="Wingdings" pitchFamily="2" charset="2"/>
              <a:buChar char="§"/>
            </a:pPr>
            <a:endParaRPr lang="en-US" dirty="0" smtClean="0">
              <a:latin typeface="Arial" charset="0"/>
              <a:cs typeface="Arial" charset="0"/>
            </a:endParaRPr>
          </a:p>
          <a:p>
            <a:pPr>
              <a:buFont typeface="Wingdings" pitchFamily="2" charset="2"/>
              <a:buChar char="§"/>
            </a:pPr>
            <a:r>
              <a:rPr lang="en-US" dirty="0" smtClean="0">
                <a:latin typeface="Arial" charset="0"/>
                <a:cs typeface="Arial" charset="0"/>
              </a:rPr>
              <a:t> Six breakout rooms provide work areas for functional teams</a:t>
            </a:r>
          </a:p>
          <a:p>
            <a:pPr>
              <a:buFont typeface="Wingdings" pitchFamily="2" charset="2"/>
              <a:buChar char="§"/>
            </a:pPr>
            <a:endParaRPr lang="en-US" dirty="0" smtClean="0">
              <a:latin typeface="Arial" charset="0"/>
              <a:cs typeface="Arial" charset="0"/>
            </a:endParaRPr>
          </a:p>
          <a:p>
            <a:pPr>
              <a:buFont typeface="Wingdings" pitchFamily="2" charset="2"/>
              <a:buChar char="§"/>
            </a:pPr>
            <a:r>
              <a:rPr lang="en-US" dirty="0" smtClean="0">
                <a:latin typeface="Arial" charset="0"/>
                <a:cs typeface="Arial" charset="0"/>
              </a:rPr>
              <a:t> Data Center and offices</a:t>
            </a:r>
          </a:p>
          <a:p>
            <a:pPr>
              <a:buFont typeface="Wingdings" pitchFamily="2" charset="2"/>
              <a:buChar char="§"/>
            </a:pPr>
            <a:endParaRPr lang="en-US" dirty="0" smtClean="0">
              <a:latin typeface="Arial" charset="0"/>
              <a:cs typeface="Arial" charset="0"/>
            </a:endParaRPr>
          </a:p>
          <a:p>
            <a:pPr>
              <a:buFont typeface="Wingdings" pitchFamily="2" charset="2"/>
              <a:buChar char="§"/>
            </a:pPr>
            <a:r>
              <a:rPr lang="en-US" dirty="0" smtClean="0">
                <a:latin typeface="Arial" charset="0"/>
                <a:cs typeface="Arial" charset="0"/>
              </a:rPr>
              <a:t> Media Room </a:t>
            </a:r>
          </a:p>
          <a:p>
            <a:pPr>
              <a:buFont typeface="Wingdings" pitchFamily="2" charset="2"/>
              <a:buChar char="§"/>
            </a:pPr>
            <a:endParaRPr lang="en-US" dirty="0" smtClean="0">
              <a:latin typeface="Arial" charset="0"/>
              <a:cs typeface="Arial" charset="0"/>
            </a:endParaRPr>
          </a:p>
          <a:p>
            <a:pPr>
              <a:buFont typeface="Wingdings" pitchFamily="2" charset="2"/>
              <a:buChar char="§"/>
            </a:pPr>
            <a:r>
              <a:rPr lang="en-US" dirty="0" smtClean="0">
                <a:latin typeface="Arial" charset="0"/>
                <a:cs typeface="Arial" charset="0"/>
              </a:rPr>
              <a:t> Executive Conference Room</a:t>
            </a:r>
          </a:p>
          <a:p>
            <a:pPr>
              <a:buFont typeface="Wingdings" pitchFamily="2" charset="2"/>
              <a:buChar char="§"/>
            </a:pPr>
            <a:endParaRPr lang="en-US" dirty="0" smtClean="0">
              <a:latin typeface="Arial" charset="0"/>
              <a:cs typeface="Arial" charset="0"/>
            </a:endParaRPr>
          </a:p>
          <a:p>
            <a:pPr>
              <a:buFont typeface="Wingdings" pitchFamily="2" charset="2"/>
              <a:buChar char="§"/>
            </a:pPr>
            <a:r>
              <a:rPr lang="en-US" dirty="0" smtClean="0">
                <a:latin typeface="Arial" charset="0"/>
                <a:cs typeface="Arial" charset="0"/>
              </a:rPr>
              <a:t> Offices for Operations and Planning Branches </a:t>
            </a:r>
          </a:p>
          <a:p>
            <a:pPr>
              <a:buFont typeface="Wingdings" pitchFamily="2" charset="2"/>
              <a:buChar char="§"/>
            </a:pPr>
            <a:endParaRPr lang="en-US" dirty="0" smtClean="0">
              <a:latin typeface="Arial" charset="0"/>
              <a:cs typeface="Arial" charset="0"/>
            </a:endParaRPr>
          </a:p>
          <a:p>
            <a:pPr>
              <a:buFont typeface="Wingdings" pitchFamily="2" charset="2"/>
              <a:buChar char="§"/>
            </a:pPr>
            <a:r>
              <a:rPr lang="en-US" dirty="0" smtClean="0">
                <a:latin typeface="Arial" charset="0"/>
                <a:cs typeface="Arial" charset="0"/>
              </a:rPr>
              <a:t> Kentucky National Guard Joint Operations Center </a:t>
            </a:r>
          </a:p>
          <a:p>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66800" y="1524000"/>
            <a:ext cx="6400800" cy="685800"/>
          </a:xfrm>
        </p:spPr>
        <p:txBody>
          <a:bodyPr/>
          <a:lstStyle/>
          <a:p>
            <a:r>
              <a:rPr lang="en-US" b="1" dirty="0" smtClean="0">
                <a:solidFill>
                  <a:schemeClr val="tx1"/>
                </a:solidFill>
              </a:rPr>
              <a:t>State EOC Building Specifications </a:t>
            </a:r>
            <a:endParaRPr lang="en-US" b="1" dirty="0">
              <a:solidFill>
                <a:schemeClr val="tx1"/>
              </a:solidFill>
            </a:endParaRPr>
          </a:p>
        </p:txBody>
      </p:sp>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Rectangle 3"/>
          <p:cNvSpPr/>
          <p:nvPr/>
        </p:nvSpPr>
        <p:spPr>
          <a:xfrm>
            <a:off x="457200" y="2209800"/>
            <a:ext cx="8153400" cy="369332"/>
          </a:xfrm>
          <a:prstGeom prst="rect">
            <a:avLst/>
          </a:prstGeom>
        </p:spPr>
        <p:txBody>
          <a:bodyPr wrap="square">
            <a:spAutoFit/>
          </a:bodyPr>
          <a:lstStyle/>
          <a:p>
            <a:endParaRPr lang="en-US" dirty="0" smtClean="0">
              <a:latin typeface="Arial" charset="0"/>
              <a:cs typeface="Arial" charset="0"/>
            </a:endParaRPr>
          </a:p>
        </p:txBody>
      </p:sp>
      <p:sp>
        <p:nvSpPr>
          <p:cNvPr id="7" name="Rectangle 6"/>
          <p:cNvSpPr/>
          <p:nvPr/>
        </p:nvSpPr>
        <p:spPr>
          <a:xfrm>
            <a:off x="457200" y="2362200"/>
            <a:ext cx="8077200" cy="4154984"/>
          </a:xfrm>
          <a:prstGeom prst="rect">
            <a:avLst/>
          </a:prstGeom>
        </p:spPr>
        <p:txBody>
          <a:bodyPr wrap="square">
            <a:spAutoFit/>
          </a:bodyPr>
          <a:lstStyle/>
          <a:p>
            <a:pPr>
              <a:buFont typeface="Wingdings" pitchFamily="2" charset="2"/>
              <a:buChar char="§"/>
            </a:pPr>
            <a:r>
              <a:rPr lang="en-US" dirty="0" smtClean="0">
                <a:latin typeface="Arial" charset="0"/>
                <a:cs typeface="Arial" charset="0"/>
              </a:rPr>
              <a:t> </a:t>
            </a:r>
            <a:r>
              <a:rPr lang="en-US" sz="2400" dirty="0" smtClean="0">
                <a:latin typeface="Arial" charset="0"/>
                <a:cs typeface="Arial" charset="0"/>
              </a:rPr>
              <a:t>Building is designed to withstand a 250 MPH wind load</a:t>
            </a:r>
          </a:p>
          <a:p>
            <a:endParaRPr lang="en-US" sz="2400" dirty="0" smtClean="0">
              <a:latin typeface="Arial" charset="0"/>
              <a:cs typeface="Arial" charset="0"/>
            </a:endParaRPr>
          </a:p>
          <a:p>
            <a:pPr>
              <a:buFont typeface="Wingdings" pitchFamily="2" charset="2"/>
              <a:buChar char="§"/>
            </a:pPr>
            <a:r>
              <a:rPr lang="en-US" sz="2400" dirty="0" smtClean="0">
                <a:latin typeface="Arial" charset="0"/>
                <a:cs typeface="Arial" charset="0"/>
              </a:rPr>
              <a:t> Redundant sources of electrical power</a:t>
            </a:r>
          </a:p>
          <a:p>
            <a:endParaRPr lang="en-US" sz="2400" dirty="0" smtClean="0">
              <a:latin typeface="Arial" charset="0"/>
              <a:cs typeface="Arial" charset="0"/>
            </a:endParaRPr>
          </a:p>
          <a:p>
            <a:pPr>
              <a:buFont typeface="Wingdings" pitchFamily="2" charset="2"/>
              <a:buChar char="§"/>
            </a:pPr>
            <a:r>
              <a:rPr lang="en-US" sz="2400" dirty="0" smtClean="0">
                <a:latin typeface="Arial" charset="0"/>
                <a:cs typeface="Arial" charset="0"/>
              </a:rPr>
              <a:t> Enhanced communication grounding standards</a:t>
            </a:r>
          </a:p>
          <a:p>
            <a:pPr>
              <a:buFont typeface="Wingdings" pitchFamily="2" charset="2"/>
              <a:buChar char="§"/>
            </a:pPr>
            <a:endParaRPr lang="en-US" sz="2400" dirty="0" smtClean="0">
              <a:latin typeface="Arial" charset="0"/>
              <a:cs typeface="Arial" charset="0"/>
            </a:endParaRPr>
          </a:p>
          <a:p>
            <a:pPr>
              <a:buFont typeface="Wingdings" pitchFamily="2" charset="2"/>
              <a:buChar char="§"/>
            </a:pPr>
            <a:r>
              <a:rPr lang="en-US" sz="2400" dirty="0" smtClean="0">
                <a:latin typeface="Arial" charset="0"/>
                <a:cs typeface="Arial" charset="0"/>
              </a:rPr>
              <a:t> Building meets the anti-terrorism standards</a:t>
            </a:r>
          </a:p>
          <a:p>
            <a:pPr>
              <a:buFont typeface="Wingdings" pitchFamily="2" charset="2"/>
              <a:buChar char="§"/>
            </a:pPr>
            <a:endParaRPr lang="en-US" sz="2400" dirty="0" smtClean="0">
              <a:latin typeface="Arial" charset="0"/>
              <a:cs typeface="Arial" charset="0"/>
            </a:endParaRPr>
          </a:p>
          <a:p>
            <a:pPr>
              <a:buFont typeface="Wingdings" pitchFamily="2" charset="2"/>
              <a:buChar char="§"/>
            </a:pPr>
            <a:r>
              <a:rPr lang="en-US" sz="2400" dirty="0" smtClean="0">
                <a:latin typeface="Arial" charset="0"/>
                <a:cs typeface="Arial" charset="0"/>
              </a:rPr>
              <a:t> Raised floor access for system wiring</a:t>
            </a:r>
          </a:p>
          <a:p>
            <a:pPr>
              <a:buFont typeface="Wingdings" pitchFamily="2" charset="2"/>
              <a:buChar char="§"/>
            </a:pPr>
            <a:endParaRPr lang="en-US" sz="2400" dirty="0" smtClean="0">
              <a:latin typeface="Arial" charset="0"/>
              <a:cs typeface="Arial" charset="0"/>
            </a:endParaRPr>
          </a:p>
          <a:p>
            <a:pPr>
              <a:buFont typeface="Wingdings" pitchFamily="2" charset="2"/>
              <a:buChar char="§"/>
            </a:pPr>
            <a:r>
              <a:rPr lang="en-US" sz="2400" dirty="0" smtClean="0">
                <a:latin typeface="Arial" charset="0"/>
                <a:cs typeface="Arial" charset="0"/>
              </a:rPr>
              <a:t> Increased work area from 34 seats to 123 seats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66800" y="1524000"/>
            <a:ext cx="6400800" cy="685800"/>
          </a:xfrm>
        </p:spPr>
        <p:txBody>
          <a:bodyPr/>
          <a:lstStyle/>
          <a:p>
            <a:r>
              <a:rPr lang="en-US" b="1" dirty="0" smtClean="0">
                <a:solidFill>
                  <a:schemeClr val="tx1"/>
                </a:solidFill>
              </a:rPr>
              <a:t>State of Search and Rescue Program</a:t>
            </a:r>
            <a:endParaRPr lang="en-US" b="1" dirty="0">
              <a:solidFill>
                <a:schemeClr val="tx1"/>
              </a:solidFill>
            </a:endParaRPr>
          </a:p>
        </p:txBody>
      </p:sp>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TextBox 3"/>
          <p:cNvSpPr txBox="1"/>
          <p:nvPr/>
        </p:nvSpPr>
        <p:spPr>
          <a:xfrm>
            <a:off x="381000" y="2286000"/>
            <a:ext cx="8382000" cy="5447645"/>
          </a:xfrm>
          <a:prstGeom prst="rect">
            <a:avLst/>
          </a:prstGeom>
          <a:noFill/>
        </p:spPr>
        <p:txBody>
          <a:bodyPr wrap="square" rtlCol="0">
            <a:spAutoFit/>
          </a:bodyPr>
          <a:lstStyle/>
          <a:p>
            <a:pPr>
              <a:buFont typeface="Wingdings" pitchFamily="2" charset="2"/>
              <a:buChar char="§"/>
            </a:pPr>
            <a:r>
              <a:rPr lang="en-US" sz="2800" dirty="0" smtClean="0"/>
              <a:t> </a:t>
            </a:r>
            <a:r>
              <a:rPr lang="en-US" sz="2800" dirty="0" smtClean="0"/>
              <a:t>Legislative</a:t>
            </a:r>
            <a:r>
              <a:rPr lang="en-US" sz="2800" dirty="0" smtClean="0"/>
              <a:t> </a:t>
            </a:r>
            <a:r>
              <a:rPr lang="en-US" sz="2800" dirty="0" smtClean="0"/>
              <a:t>Requirements</a:t>
            </a:r>
          </a:p>
          <a:p>
            <a:endParaRPr lang="en-US" sz="2800" dirty="0" smtClean="0"/>
          </a:p>
          <a:p>
            <a:pPr>
              <a:buFont typeface="Wingdings" pitchFamily="2" charset="2"/>
              <a:buChar char="§"/>
            </a:pPr>
            <a:r>
              <a:rPr lang="en-US" sz="2800" dirty="0" smtClean="0"/>
              <a:t> ECIC – Incident Call-in and Capability Requests</a:t>
            </a:r>
          </a:p>
          <a:p>
            <a:endParaRPr lang="en-US" sz="2800" dirty="0" smtClean="0"/>
          </a:p>
          <a:p>
            <a:pPr>
              <a:buFont typeface="Wingdings" pitchFamily="2" charset="2"/>
              <a:buChar char="§"/>
            </a:pPr>
            <a:r>
              <a:rPr lang="en-US" sz="2800" dirty="0" smtClean="0"/>
              <a:t> Operational Support </a:t>
            </a:r>
          </a:p>
          <a:p>
            <a:pPr>
              <a:buFont typeface="Wingdings" pitchFamily="2" charset="2"/>
              <a:buChar char="§"/>
            </a:pPr>
            <a:endParaRPr lang="en-US" sz="2800" dirty="0" smtClean="0"/>
          </a:p>
          <a:p>
            <a:pPr>
              <a:buFont typeface="Wingdings" pitchFamily="2" charset="2"/>
              <a:buChar char="§"/>
            </a:pPr>
            <a:r>
              <a:rPr lang="en-US" sz="2800" dirty="0" smtClean="0"/>
              <a:t> Quarterly Reporting</a:t>
            </a:r>
          </a:p>
          <a:p>
            <a:endParaRPr lang="en-US" sz="2800" dirty="0" smtClean="0"/>
          </a:p>
          <a:p>
            <a:pPr>
              <a:buFont typeface="Wingdings" pitchFamily="2" charset="2"/>
              <a:buChar char="§"/>
            </a:pPr>
            <a:r>
              <a:rPr lang="en-US" sz="2800" dirty="0" smtClean="0"/>
              <a:t> Training and Exercise</a:t>
            </a:r>
          </a:p>
          <a:p>
            <a:endParaRPr lang="en-US" sz="2400" dirty="0" smtClean="0"/>
          </a:p>
          <a:p>
            <a:endParaRPr lang="en-US" sz="2400" dirty="0" smtClean="0"/>
          </a:p>
          <a:p>
            <a:pPr>
              <a:buFont typeface="Wingdings" pitchFamily="2" charset="2"/>
              <a:buChar char="§"/>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66800" y="1371600"/>
            <a:ext cx="6400800" cy="685800"/>
          </a:xfrm>
        </p:spPr>
        <p:txBody>
          <a:bodyPr/>
          <a:lstStyle/>
          <a:p>
            <a:r>
              <a:rPr lang="en-US" b="1" dirty="0" smtClean="0">
                <a:solidFill>
                  <a:schemeClr val="tx1"/>
                </a:solidFill>
              </a:rPr>
              <a:t>2014 SAR Survey </a:t>
            </a:r>
            <a:endParaRPr lang="en-US" b="1" dirty="0">
              <a:solidFill>
                <a:schemeClr val="tx1"/>
              </a:solidFill>
            </a:endParaRPr>
          </a:p>
        </p:txBody>
      </p:sp>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pic>
        <p:nvPicPr>
          <p:cNvPr id="9" name="Picture 8" descr="sar17.JPG"/>
          <p:cNvPicPr>
            <a:picLocks noChangeAspect="1"/>
          </p:cNvPicPr>
          <p:nvPr/>
        </p:nvPicPr>
        <p:blipFill>
          <a:blip r:embed="rId4" cstate="print"/>
          <a:stretch>
            <a:fillRect/>
          </a:stretch>
        </p:blipFill>
        <p:spPr>
          <a:xfrm>
            <a:off x="0" y="1981200"/>
            <a:ext cx="9144000" cy="510301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YEM Serving Our Commonwealth SAR.jpg"/>
          <p:cNvPicPr>
            <a:picLocks noChangeAspect="1"/>
          </p:cNvPicPr>
          <p:nvPr/>
        </p:nvPicPr>
        <p:blipFill>
          <a:blip r:embed="rId3" cstate="print"/>
          <a:stretch>
            <a:fillRect/>
          </a:stretch>
        </p:blipFill>
        <p:spPr>
          <a:xfrm>
            <a:off x="0" y="0"/>
            <a:ext cx="9144000" cy="1336243"/>
          </a:xfrm>
          <a:prstGeom prst="rect">
            <a:avLst/>
          </a:prstGeom>
        </p:spPr>
      </p:pic>
      <p:sp>
        <p:nvSpPr>
          <p:cNvPr id="4" name="TextBox 3"/>
          <p:cNvSpPr txBox="1"/>
          <p:nvPr/>
        </p:nvSpPr>
        <p:spPr>
          <a:xfrm>
            <a:off x="381000" y="1447800"/>
            <a:ext cx="8458200" cy="6617196"/>
          </a:xfrm>
          <a:prstGeom prst="rect">
            <a:avLst/>
          </a:prstGeom>
          <a:noFill/>
        </p:spPr>
        <p:txBody>
          <a:bodyPr wrap="square" rtlCol="0">
            <a:spAutoFit/>
          </a:bodyPr>
          <a:lstStyle/>
          <a:p>
            <a:pPr algn="ctr"/>
            <a:r>
              <a:rPr lang="en-US" sz="2800" b="1" dirty="0" smtClean="0"/>
              <a:t>2014 SAR Survey – Summarization of Comments </a:t>
            </a:r>
          </a:p>
          <a:p>
            <a:pPr>
              <a:buFont typeface="Wingdings" pitchFamily="2" charset="2"/>
              <a:buChar char="§"/>
            </a:pPr>
            <a:endParaRPr lang="en-US" sz="2000" dirty="0" smtClean="0"/>
          </a:p>
          <a:p>
            <a:pPr>
              <a:buFont typeface="Wingdings" pitchFamily="2" charset="2"/>
              <a:buChar char="§"/>
            </a:pPr>
            <a:r>
              <a:rPr lang="en-US" sz="2000" dirty="0" smtClean="0"/>
              <a:t> Prioritization of the SAR Program within the Division  </a:t>
            </a:r>
          </a:p>
          <a:p>
            <a:pPr>
              <a:buFont typeface="Wingdings" pitchFamily="2" charset="2"/>
              <a:buChar char="§"/>
            </a:pPr>
            <a:endParaRPr lang="en-US" sz="2000" dirty="0" smtClean="0"/>
          </a:p>
          <a:p>
            <a:pPr>
              <a:buFont typeface="Wingdings" pitchFamily="2" charset="2"/>
              <a:buChar char="§"/>
            </a:pPr>
            <a:r>
              <a:rPr lang="en-US" sz="2000" dirty="0" smtClean="0"/>
              <a:t> Course Curriculum – adoption of national standards </a:t>
            </a:r>
          </a:p>
          <a:p>
            <a:pPr>
              <a:buFont typeface="Wingdings" pitchFamily="2" charset="2"/>
              <a:buChar char="§"/>
            </a:pPr>
            <a:endParaRPr lang="en-US" sz="2000" dirty="0" smtClean="0"/>
          </a:p>
          <a:p>
            <a:pPr>
              <a:buFont typeface="Wingdings" pitchFamily="2" charset="2"/>
              <a:buChar char="§"/>
            </a:pPr>
            <a:r>
              <a:rPr lang="en-US" sz="2000" dirty="0" smtClean="0"/>
              <a:t> SAR Training Schedule / Class Minimum /  Advanced Course Offerings </a:t>
            </a:r>
          </a:p>
          <a:p>
            <a:pPr>
              <a:buFont typeface="Wingdings" pitchFamily="2" charset="2"/>
              <a:buChar char="§"/>
            </a:pPr>
            <a:endParaRPr lang="en-US" sz="2000" dirty="0" smtClean="0"/>
          </a:p>
          <a:p>
            <a:pPr>
              <a:buFont typeface="Wingdings" pitchFamily="2" charset="2"/>
              <a:buChar char="§"/>
            </a:pPr>
            <a:r>
              <a:rPr lang="en-US" sz="2000" dirty="0" smtClean="0"/>
              <a:t> Why has the SAR Rescue Aid Fund amount decreased? </a:t>
            </a:r>
          </a:p>
          <a:p>
            <a:pPr>
              <a:buFont typeface="Wingdings" pitchFamily="2" charset="2"/>
              <a:buChar char="§"/>
            </a:pPr>
            <a:endParaRPr lang="en-US" sz="2000" dirty="0" smtClean="0"/>
          </a:p>
          <a:p>
            <a:pPr>
              <a:buFont typeface="Wingdings" pitchFamily="2" charset="2"/>
              <a:buChar char="§"/>
            </a:pPr>
            <a:r>
              <a:rPr lang="en-US" sz="2000" dirty="0" smtClean="0"/>
              <a:t> Instructor Training and Qualification Program </a:t>
            </a:r>
          </a:p>
          <a:p>
            <a:pPr>
              <a:buFont typeface="Wingdings" pitchFamily="2" charset="2"/>
              <a:buChar char="§"/>
            </a:pPr>
            <a:endParaRPr lang="en-US" sz="2000" dirty="0" smtClean="0"/>
          </a:p>
          <a:p>
            <a:pPr>
              <a:buFont typeface="Wingdings" pitchFamily="2" charset="2"/>
              <a:buChar char="§"/>
            </a:pPr>
            <a:r>
              <a:rPr lang="en-US" sz="2000" dirty="0" smtClean="0"/>
              <a:t> KRS / KAR revisions to coincide with today’s technology</a:t>
            </a:r>
          </a:p>
          <a:p>
            <a:pPr>
              <a:buFont typeface="Wingdings" pitchFamily="2" charset="2"/>
              <a:buChar char="§"/>
            </a:pPr>
            <a:endParaRPr lang="en-US" sz="2000" dirty="0" smtClean="0"/>
          </a:p>
          <a:p>
            <a:pPr>
              <a:buFont typeface="Wingdings" pitchFamily="2" charset="2"/>
              <a:buChar char="§"/>
            </a:pPr>
            <a:r>
              <a:rPr lang="en-US" sz="2000" dirty="0" smtClean="0"/>
              <a:t> Inadequate cooperation between EM and Fire Commission on recognizing each others programs. </a:t>
            </a:r>
          </a:p>
          <a:p>
            <a:r>
              <a:rPr lang="en-US" sz="1600" dirty="0" smtClean="0"/>
              <a:t> </a:t>
            </a:r>
          </a:p>
          <a:p>
            <a:endParaRPr lang="en-US" sz="1600" dirty="0" smtClean="0"/>
          </a:p>
          <a:p>
            <a:endParaRPr lang="en-US" sz="1600" dirty="0" smtClean="0"/>
          </a:p>
          <a:p>
            <a:endParaRPr lang="en-US" sz="2400" dirty="0" smtClean="0"/>
          </a:p>
          <a:p>
            <a:r>
              <a:rPr lang="en-US" sz="2400"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2A50B75C94244081889998E8915C18" ma:contentTypeVersion="4" ma:contentTypeDescription="Create a new document." ma:contentTypeScope="" ma:versionID="302efe74d6764c024d338100d26da2de">
  <xsd:schema xmlns:xsd="http://www.w3.org/2001/XMLSchema" xmlns:xs="http://www.w3.org/2001/XMLSchema" xmlns:p="http://schemas.microsoft.com/office/2006/metadata/properties" xmlns:ns1="http://schemas.microsoft.com/sharepoint/v3" xmlns:ns2="cdd3fea8-323a-4635-999a-ea261c61d9f0" xmlns:ns3="b9468573-b9f7-4908-8e83-479c06d50135" targetNamespace="http://schemas.microsoft.com/office/2006/metadata/properties" ma:root="true" ma:fieldsID="4687e509e0a5c5aaf6b59a1e9f92ab1f" ns1:_="" ns2:_="" ns3:_="">
    <xsd:import namespace="http://schemas.microsoft.com/sharepoint/v3"/>
    <xsd:import namespace="cdd3fea8-323a-4635-999a-ea261c61d9f0"/>
    <xsd:import namespace="b9468573-b9f7-4908-8e83-479c06d50135"/>
    <xsd:element name="properties">
      <xsd:complexType>
        <xsd:sequence>
          <xsd:element name="documentManagement">
            <xsd:complexType>
              <xsd:all>
                <xsd:element ref="ns1:PublishingStartDate" minOccurs="0"/>
                <xsd:element ref="ns1:PublishingExpirationDate" minOccurs="0"/>
                <xsd:element ref="ns2:Category" minOccurs="0"/>
                <xsd:element ref="ns2:Order_x0020_Number"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d3fea8-323a-4635-999a-ea261c61d9f0" elementFormDefault="qualified">
    <xsd:import namespace="http://schemas.microsoft.com/office/2006/documentManagement/types"/>
    <xsd:import namespace="http://schemas.microsoft.com/office/infopath/2007/PartnerControls"/>
    <xsd:element name="Category" ma:index="10" nillable="true" ma:displayName="Category" ma:internalName="Category">
      <xsd:complexType>
        <xsd:complexContent>
          <xsd:extension base="dms:MultiChoice">
            <xsd:sequence>
              <xsd:element name="Value" maxOccurs="unbounded" minOccurs="0" nillable="true">
                <xsd:simpleType>
                  <xsd:restriction base="dms:Choice">
                    <xsd:enumeration value="County EM"/>
                    <xsd:enumeration value="County EM Contact"/>
                    <xsd:enumeration value="Damage Assessment"/>
                    <xsd:enumeration value="SAR"/>
                    <xsd:enumeration value="SAR Forms"/>
                    <xsd:enumeration value="SAR Credentialing"/>
                    <xsd:enumeration value="IMT"/>
                    <xsd:enumeration value="Position Task Book"/>
                    <xsd:enumeration value="Position Check Lists"/>
                    <xsd:enumeration value="Field Operating Guide"/>
                    <xsd:enumeration value="KAMM"/>
                    <xsd:enumeration value="KERC Newsletters"/>
                    <xsd:enumeration value="Mutual Aid"/>
                    <xsd:enumeration value="Exercise"/>
                    <xsd:enumeration value="SAR Ready Kit Forms"/>
                    <xsd:enumeration value="PSWG Become a Member"/>
                    <xsd:enumeration value="PSWG"/>
                    <xsd:enumeration value="November PSA"/>
                    <xsd:enumeration value="PSA"/>
                  </xsd:restriction>
                </xsd:simpleType>
              </xsd:element>
            </xsd:sequence>
          </xsd:extension>
        </xsd:complexContent>
      </xsd:complexType>
    </xsd:element>
    <xsd:element name="Order_x0020_Number" ma:index="11" nillable="true" ma:displayName="Order Number" ma:internalName="Order_x0020_Numb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468573-b9f7-4908-8e83-479c06d5013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Category xmlns="cdd3fea8-323a-4635-999a-ea261c61d9f0">
      <Value>SAR</Value>
    </Category>
    <Order_x0020_Number xmlns="cdd3fea8-323a-4635-999a-ea261c61d9f0" xsi:nil="true"/>
  </documentManagement>
</p:properties>
</file>

<file path=customXml/itemProps1.xml><?xml version="1.0" encoding="utf-8"?>
<ds:datastoreItem xmlns:ds="http://schemas.openxmlformats.org/officeDocument/2006/customXml" ds:itemID="{45B634C1-BED8-40D1-9430-C1DE2A118312}"/>
</file>

<file path=customXml/itemProps2.xml><?xml version="1.0" encoding="utf-8"?>
<ds:datastoreItem xmlns:ds="http://schemas.openxmlformats.org/officeDocument/2006/customXml" ds:itemID="{8089144D-24EF-4FA1-B74B-2A47C29F4884}"/>
</file>

<file path=customXml/itemProps3.xml><?xml version="1.0" encoding="utf-8"?>
<ds:datastoreItem xmlns:ds="http://schemas.openxmlformats.org/officeDocument/2006/customXml" ds:itemID="{D036AEDF-6862-4E32-899B-3FA9C130ABA0}"/>
</file>

<file path=docProps/app.xml><?xml version="1.0" encoding="utf-8"?>
<Properties xmlns="http://schemas.openxmlformats.org/officeDocument/2006/extended-properties" xmlns:vt="http://schemas.openxmlformats.org/officeDocument/2006/docPropsVTypes">
  <TotalTime>1569</TotalTime>
  <Words>1493</Words>
  <Application>Microsoft Office PowerPoint</Application>
  <PresentationFormat>On-screen Show (4:3)</PresentationFormat>
  <Paragraphs>436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 Leadership Forum Slides 1-26-15</dc:title>
  <dc:creator>Greg Shanks</dc:creator>
  <cp:lastModifiedBy>Greg Shanks</cp:lastModifiedBy>
  <cp:revision>120</cp:revision>
  <dcterms:created xsi:type="dcterms:W3CDTF">2014-08-25T12:35:42Z</dcterms:created>
  <dcterms:modified xsi:type="dcterms:W3CDTF">2015-01-23T19:20:15Z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0x010100F12A50B75C94244081889998E8915C18</vt:lpwstr>
  </property>
  <property fmtid="{D5CDD505-2E9C-101B-9397-08002B2CF9AE}" pid="3" name="Order">
    <vt:r8>36000</vt:r8>
  </property>
  <property fmtid="{D5CDD505-2E9C-101B-9397-08002B2CF9AE}" pid="4" name="Category">
    <vt:lpwstr>SAR</vt:lpwstr>
  </property>
</Properties>
</file>