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32"/>
  </p:notesMasterIdLst>
  <p:handoutMasterIdLst>
    <p:handoutMasterId r:id="rId33"/>
  </p:handoutMasterIdLst>
  <p:sldIdLst>
    <p:sldId id="749" r:id="rId5"/>
    <p:sldId id="767" r:id="rId6"/>
    <p:sldId id="765" r:id="rId7"/>
    <p:sldId id="750" r:id="rId8"/>
    <p:sldId id="755" r:id="rId9"/>
    <p:sldId id="756" r:id="rId10"/>
    <p:sldId id="757" r:id="rId11"/>
    <p:sldId id="759" r:id="rId12"/>
    <p:sldId id="766" r:id="rId13"/>
    <p:sldId id="747" r:id="rId14"/>
    <p:sldId id="761" r:id="rId15"/>
    <p:sldId id="746" r:id="rId16"/>
    <p:sldId id="760" r:id="rId17"/>
    <p:sldId id="718" r:id="rId18"/>
    <p:sldId id="762" r:id="rId19"/>
    <p:sldId id="728" r:id="rId20"/>
    <p:sldId id="734" r:id="rId21"/>
    <p:sldId id="748" r:id="rId22"/>
    <p:sldId id="763" r:id="rId23"/>
    <p:sldId id="702" r:id="rId24"/>
    <p:sldId id="739" r:id="rId25"/>
    <p:sldId id="730" r:id="rId26"/>
    <p:sldId id="731" r:id="rId27"/>
    <p:sldId id="764" r:id="rId28"/>
    <p:sldId id="732" r:id="rId29"/>
    <p:sldId id="733" r:id="rId30"/>
    <p:sldId id="737" r:id="rId31"/>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showPr>
  <p:clrMru>
    <a:srgbClr val="002F80"/>
    <a:srgbClr val="003366"/>
    <a:srgbClr val="333333"/>
    <a:srgbClr val="000063"/>
    <a:srgbClr val="660033"/>
    <a:srgbClr val="990099"/>
    <a:srgbClr val="000000"/>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2167" autoAdjust="0"/>
  </p:normalViewPr>
  <p:slideViewPr>
    <p:cSldViewPr>
      <p:cViewPr varScale="1">
        <p:scale>
          <a:sx n="71" d="100"/>
          <a:sy n="71" d="100"/>
        </p:scale>
        <p:origin x="-786" y="-9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a:ext uri="{909E8E84-426E-40DD-AFC4-6F175D3DCCD1}"/>
            <a:ext uri="{91240B29-F687-4F45-9708-019B960494DF}"/>
            <a:ext uri="{AF507438-7753-43E0-B8FC-AC1667EBCBE1}"/>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43012"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8D2D2BBB-FA36-443D-AEBF-EE699162A566}"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dirty="0" smtClean="0"/>
              <a:t>In any exercise, assumptions and artificialities may be necessary to complete play in the time allotted and/or account for logistical limitations.  Exercise participants should accept that assumptions and artificialities are inherent in any exercise, and should not allow these considerations to negatively impact their participation.</a:t>
            </a:r>
          </a:p>
          <a:p>
            <a:r>
              <a:rPr lang="en-US" dirty="0" smtClean="0"/>
              <a:t>Assumptions constitute the implied factual foundation for the exercise and, as such, are assumed to be present before the exercise starts.  These general assumptions apply to the exercise.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smtClean="0"/>
              <a:t>Artificialities and constraints, such as the exercise assembly area, may detract from realism. Some artificialities in this exercise are listed here.</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smtClean="0">
                <a:solidFill>
                  <a:schemeClr val="bg1"/>
                </a:solidFill>
              </a:rPr>
              <a:t>HSEEP-C06</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Exercise Participants</a:t>
            </a:r>
          </a:p>
        </p:txBody>
      </p:sp>
      <p:sp>
        <p:nvSpPr>
          <p:cNvPr id="2253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None/>
              <a:tabLst>
                <a:tab pos="3316288" algn="l"/>
              </a:tabLst>
            </a:pPr>
            <a:r>
              <a:rPr lang="en-US" dirty="0" smtClean="0"/>
              <a:t>Players	[color] badges</a:t>
            </a:r>
          </a:p>
          <a:p>
            <a:pPr eaLnBrk="1" hangingPunct="1">
              <a:buNone/>
              <a:tabLst>
                <a:tab pos="3316288" algn="l"/>
              </a:tabLst>
            </a:pPr>
            <a:r>
              <a:rPr lang="en-US" dirty="0" smtClean="0"/>
              <a:t>Observers	[color] badges</a:t>
            </a:r>
          </a:p>
          <a:p>
            <a:pPr eaLnBrk="1" hangingPunct="1">
              <a:buNone/>
              <a:tabLst>
                <a:tab pos="3316288" algn="l"/>
              </a:tabLst>
            </a:pPr>
            <a:r>
              <a:rPr lang="en-US" dirty="0" smtClean="0"/>
              <a:t>Controllers	[color] badges</a:t>
            </a:r>
          </a:p>
          <a:p>
            <a:pPr eaLnBrk="1" hangingPunct="1">
              <a:buNone/>
              <a:tabLst>
                <a:tab pos="3316288" algn="l"/>
              </a:tabLst>
            </a:pPr>
            <a:r>
              <a:rPr lang="en-US" dirty="0" smtClean="0"/>
              <a:t>Evaluators	[color] badges</a:t>
            </a:r>
          </a:p>
          <a:p>
            <a:pPr eaLnBrk="1" hangingPunct="1">
              <a:buNone/>
              <a:tabLst>
                <a:tab pos="3316288" algn="l"/>
              </a:tabLst>
            </a:pPr>
            <a:r>
              <a:rPr lang="en-US" dirty="0" smtClean="0"/>
              <a:t>Support staff	[color] badges</a:t>
            </a:r>
          </a:p>
          <a:p>
            <a:pPr eaLnBrk="1" hangingPunct="1">
              <a:buNone/>
              <a:tabLst>
                <a:tab pos="3316288" algn="l"/>
              </a:tabLst>
            </a:pPr>
            <a:r>
              <a:rPr lang="en-US" dirty="0" smtClean="0"/>
              <a:t>Media	[color] badges</a:t>
            </a:r>
          </a:p>
          <a:p>
            <a:pPr eaLnBrk="1" hangingPunct="1">
              <a:buNone/>
              <a:tabLst>
                <a:tab pos="3316288" algn="l"/>
              </a:tabLst>
            </a:pPr>
            <a:r>
              <a:rPr lang="en-US" dirty="0" smtClean="0"/>
              <a:t>Actors	[color] badges</a:t>
            </a:r>
          </a:p>
          <a:p>
            <a:endParaRPr lang="en-US" dirty="0" smtClean="0"/>
          </a:p>
          <a:p>
            <a:endParaRPr lang="en-US" dirty="0" smtClean="0"/>
          </a:p>
        </p:txBody>
      </p:sp>
      <p:sp>
        <p:nvSpPr>
          <p:cNvPr id="22531" name="Slide Number Placeholder 3"/>
          <p:cNvSpPr>
            <a:spLocks noGrp="1"/>
          </p:cNvSpPr>
          <p:nvPr>
            <p:ph type="sldNum" sz="quarter" idx="12"/>
          </p:nvPr>
        </p:nvSpPr>
        <p:spPr>
          <a:noFill/>
          <a:ln>
            <a:miter lim="800000"/>
            <a:headEnd/>
            <a:tailEnd/>
          </a:ln>
        </p:spPr>
        <p:txBody>
          <a:bodyPr/>
          <a:lstStyle/>
          <a:p>
            <a:fld id="{EF93A9BD-AE1E-4B43-A3B2-9197B4113CC7}" type="slidenum">
              <a:rPr lang="en-US" smtClean="0"/>
              <a:pPr/>
              <a:t>10</a:t>
            </a:fld>
            <a:endParaRPr lang="en-US"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7"/>
          <p:cNvSpPr>
            <a:spLocks noGrp="1" noChangeArrowheads="1"/>
          </p:cNvSpPr>
          <p:nvPr>
            <p:ph type="title"/>
          </p:nvPr>
        </p:nvSpPr>
        <p:spPr/>
        <p:txBody>
          <a:bodyPr/>
          <a:lstStyle/>
          <a:p>
            <a:pPr eaLnBrk="1" hangingPunct="1"/>
            <a:r>
              <a:rPr lang="en-US" smtClean="0"/>
              <a:t>Exercise Play</a:t>
            </a:r>
          </a:p>
        </p:txBody>
      </p:sp>
      <p:sp>
        <p:nvSpPr>
          <p:cNvPr id="2355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ts val="675"/>
              </a:spcBef>
            </a:pPr>
            <a:r>
              <a:rPr lang="en-US" smtClean="0"/>
              <a:t>Exercise play will be on [date] from [time] to [time]</a:t>
            </a:r>
          </a:p>
          <a:p>
            <a:pPr>
              <a:spcBef>
                <a:spcPts val="675"/>
              </a:spcBef>
            </a:pPr>
            <a:r>
              <a:rPr lang="en-US" smtClean="0"/>
              <a:t>Exercise play will take place at [exercise sites]</a:t>
            </a:r>
          </a:p>
          <a:p>
            <a:pPr>
              <a:spcBef>
                <a:spcPts val="675"/>
              </a:spcBef>
            </a:pPr>
            <a:r>
              <a:rPr lang="en-US" smtClean="0"/>
              <a:t>Play will be restricted to the delineated areas surrounding [exercise site]</a:t>
            </a:r>
          </a:p>
          <a:p>
            <a:endParaRPr lang="en-US" smtClean="0"/>
          </a:p>
        </p:txBody>
      </p:sp>
      <p:sp>
        <p:nvSpPr>
          <p:cNvPr id="23554" name="Rectangle 4"/>
          <p:cNvSpPr>
            <a:spLocks noGrp="1" noChangeArrowheads="1"/>
          </p:cNvSpPr>
          <p:nvPr>
            <p:ph type="sldNum" sz="quarter" idx="12"/>
          </p:nvPr>
        </p:nvSpPr>
        <p:spPr>
          <a:noFill/>
          <a:ln>
            <a:miter lim="800000"/>
            <a:headEnd/>
            <a:tailEnd/>
          </a:ln>
        </p:spPr>
        <p:txBody>
          <a:bodyPr/>
          <a:lstStyle/>
          <a:p>
            <a:fld id="{8CC33B59-4282-4FA0-B5FE-27009CB8CB5B}" type="slidenum">
              <a:rPr lang="en-US" smtClean="0"/>
              <a:pPr/>
              <a:t>11</a:t>
            </a:fld>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Exercise Assumptions </a:t>
            </a:r>
          </a:p>
        </p:txBody>
      </p:sp>
      <p:sp>
        <p:nvSpPr>
          <p:cNvPr id="2458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The exercise will be conducted in a no-fault learning environment wherein systems and processes, not individuals, will be evaluated</a:t>
            </a:r>
          </a:p>
          <a:p>
            <a:r>
              <a:rPr lang="en-US" dirty="0" smtClean="0"/>
              <a:t>The exercise scenario is plausible, and results occur as they are presented</a:t>
            </a:r>
          </a:p>
          <a:p>
            <a:r>
              <a:rPr lang="en-US" dirty="0" smtClean="0"/>
              <a:t>Exercise simulation will be realistic and plausible, and will contain sufficient detail from which players can respond</a:t>
            </a:r>
          </a:p>
          <a:p>
            <a:r>
              <a:rPr lang="en-US" dirty="0" smtClean="0"/>
              <a:t>Participating agencies may need to balance exercise play with real-world emergencies.  Real-world emergencies take priority.</a:t>
            </a:r>
          </a:p>
          <a:p>
            <a:r>
              <a:rPr lang="en-US" dirty="0" smtClean="0"/>
              <a:t>[Others as needed]</a:t>
            </a:r>
          </a:p>
          <a:p>
            <a:endParaRPr lang="en-US" dirty="0" smtClean="0"/>
          </a:p>
        </p:txBody>
      </p:sp>
      <p:sp>
        <p:nvSpPr>
          <p:cNvPr id="24579" name="Slide Number Placeholder 3"/>
          <p:cNvSpPr>
            <a:spLocks noGrp="1"/>
          </p:cNvSpPr>
          <p:nvPr>
            <p:ph type="sldNum" sz="quarter" idx="12"/>
          </p:nvPr>
        </p:nvSpPr>
        <p:spPr>
          <a:noFill/>
          <a:ln>
            <a:miter lim="800000"/>
            <a:headEnd/>
            <a:tailEnd/>
          </a:ln>
        </p:spPr>
        <p:txBody>
          <a:bodyPr/>
          <a:lstStyle/>
          <a:p>
            <a:fld id="{760DA659-075B-47B9-BA14-660CB3871562}" type="slidenum">
              <a:rPr lang="en-US" smtClean="0"/>
              <a:pPr/>
              <a:t>12</a:t>
            </a:fld>
            <a:endParaRPr lang="en-US"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Grp="1" noChangeArrowheads="1"/>
          </p:cNvSpPr>
          <p:nvPr>
            <p:ph type="title"/>
          </p:nvPr>
        </p:nvSpPr>
        <p:spPr/>
        <p:txBody>
          <a:bodyPr/>
          <a:lstStyle/>
          <a:p>
            <a:pPr eaLnBrk="1" hangingPunct="1"/>
            <a:r>
              <a:rPr lang="en-US" smtClean="0"/>
              <a:t>Exercise Artificialities</a:t>
            </a:r>
          </a:p>
        </p:txBody>
      </p:sp>
      <p:sp>
        <p:nvSpPr>
          <p:cNvPr id="2560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communication and coordination is limited to participating exercise organizations, venues, and the </a:t>
            </a:r>
            <a:r>
              <a:rPr lang="en-US" dirty="0" err="1" smtClean="0"/>
              <a:t>SimCell</a:t>
            </a:r>
            <a:endParaRPr lang="en-US" dirty="0" smtClean="0"/>
          </a:p>
          <a:p>
            <a:r>
              <a:rPr lang="en-US" dirty="0" smtClean="0"/>
              <a:t>Only communication methods listed in the Communications Directory are available for players to use during the exercise</a:t>
            </a:r>
          </a:p>
          <a:p>
            <a:r>
              <a:rPr lang="en-US" dirty="0" smtClean="0"/>
              <a:t>[Others as needed]</a:t>
            </a:r>
          </a:p>
          <a:p>
            <a:endParaRPr lang="en-US" dirty="0" smtClean="0"/>
          </a:p>
        </p:txBody>
      </p:sp>
      <p:sp>
        <p:nvSpPr>
          <p:cNvPr id="25602" name="Rectangle 4"/>
          <p:cNvSpPr>
            <a:spLocks noGrp="1" noChangeArrowheads="1"/>
          </p:cNvSpPr>
          <p:nvPr>
            <p:ph type="sldNum" sz="quarter" idx="12"/>
          </p:nvPr>
        </p:nvSpPr>
        <p:spPr>
          <a:noFill/>
          <a:ln>
            <a:miter lim="800000"/>
            <a:headEnd/>
            <a:tailEnd/>
          </a:ln>
        </p:spPr>
        <p:txBody>
          <a:bodyPr/>
          <a:lstStyle/>
          <a:p>
            <a:fld id="{349C6850-2C1D-43DE-943F-2F299306D961}"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Grp="1" noChangeArrowheads="1"/>
          </p:cNvSpPr>
          <p:nvPr>
            <p:ph type="title"/>
          </p:nvPr>
        </p:nvSpPr>
        <p:spPr/>
        <p:txBody>
          <a:bodyPr/>
          <a:lstStyle/>
          <a:p>
            <a:pPr eaLnBrk="1" hangingPunct="1"/>
            <a:r>
              <a:rPr lang="en-US" smtClean="0"/>
              <a:t>Schedule</a:t>
            </a:r>
          </a:p>
        </p:txBody>
      </p:sp>
      <p:sp>
        <p:nvSpPr>
          <p:cNvPr id="26628" name="Content Placeholder 4"/>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Date</a:t>
            </a:r>
          </a:p>
          <a:p>
            <a:pPr lvl="1" eaLnBrk="1" hangingPunct="1">
              <a:buFont typeface="Arial" charset="0"/>
              <a:buChar char="‒"/>
            </a:pPr>
            <a:r>
              <a:rPr lang="en-US" dirty="0" smtClean="0"/>
              <a:t>[Time] Player Briefing</a:t>
            </a:r>
          </a:p>
          <a:p>
            <a:pPr lvl="1" eaLnBrk="1" hangingPunct="1">
              <a:buFont typeface="Arial" charset="0"/>
              <a:buChar char="‒"/>
            </a:pPr>
            <a:r>
              <a:rPr lang="en-US" dirty="0" smtClean="0"/>
              <a:t>[Time] Exercise Play</a:t>
            </a:r>
          </a:p>
          <a:p>
            <a:pPr lvl="1" eaLnBrk="1" hangingPunct="1">
              <a:buFont typeface="Arial" charset="0"/>
              <a:buChar char="‒"/>
            </a:pPr>
            <a:r>
              <a:rPr lang="en-US" dirty="0" smtClean="0"/>
              <a:t>[Time] End of Exercise (</a:t>
            </a:r>
            <a:r>
              <a:rPr lang="en-US" dirty="0" err="1" smtClean="0"/>
              <a:t>EndEx</a:t>
            </a:r>
            <a:r>
              <a:rPr lang="en-US" dirty="0" smtClean="0"/>
              <a:t>)</a:t>
            </a:r>
          </a:p>
          <a:p>
            <a:pPr lvl="1" eaLnBrk="1" hangingPunct="1">
              <a:buFont typeface="Arial" charset="0"/>
              <a:buChar char="‒"/>
            </a:pPr>
            <a:r>
              <a:rPr lang="en-US" dirty="0" smtClean="0"/>
              <a:t>[Time] Player Hot Wash</a:t>
            </a:r>
          </a:p>
          <a:p>
            <a:endParaRPr lang="en-US" dirty="0" smtClean="0"/>
          </a:p>
        </p:txBody>
      </p:sp>
      <p:sp>
        <p:nvSpPr>
          <p:cNvPr id="26626" name="Slide Number Placeholder 3"/>
          <p:cNvSpPr>
            <a:spLocks noGrp="1"/>
          </p:cNvSpPr>
          <p:nvPr>
            <p:ph type="sldNum" sz="quarter" idx="12"/>
          </p:nvPr>
        </p:nvSpPr>
        <p:spPr>
          <a:noFill/>
          <a:ln>
            <a:miter lim="800000"/>
            <a:headEnd/>
            <a:tailEnd/>
          </a:ln>
        </p:spPr>
        <p:txBody>
          <a:bodyPr/>
          <a:lstStyle/>
          <a:p>
            <a:fld id="{419C80B6-A1F5-4A80-8728-F4B012949368}" type="slidenum">
              <a:rPr lang="en-US" smtClean="0"/>
              <a:pPr/>
              <a:t>14</a:t>
            </a:fld>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Safety and Security</a:t>
            </a:r>
            <a:endParaRPr lang="en-US" dirty="0"/>
          </a:p>
        </p:txBody>
      </p:sp>
      <p:sp>
        <p:nvSpPr>
          <p:cNvPr id="27651" name="Slide Number Placeholder 3"/>
          <p:cNvSpPr>
            <a:spLocks noGrp="1"/>
          </p:cNvSpPr>
          <p:nvPr>
            <p:ph type="sldNum" sz="quarter" idx="12"/>
          </p:nvPr>
        </p:nvSpPr>
        <p:spPr>
          <a:noFill/>
          <a:ln>
            <a:miter lim="800000"/>
            <a:headEnd/>
            <a:tailEnd/>
          </a:ln>
        </p:spPr>
        <p:txBody>
          <a:bodyPr/>
          <a:lstStyle/>
          <a:p>
            <a:fld id="{3106B591-40A0-4AC2-95A1-CBD9E3AF2C00}"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
          <p:cNvSpPr>
            <a:spLocks noGrp="1" noChangeArrowheads="1"/>
          </p:cNvSpPr>
          <p:nvPr>
            <p:ph type="title"/>
          </p:nvPr>
        </p:nvSpPr>
        <p:spPr/>
        <p:txBody>
          <a:bodyPr/>
          <a:lstStyle/>
          <a:p>
            <a:pPr eaLnBrk="1" hangingPunct="1"/>
            <a:r>
              <a:rPr lang="en-US" smtClean="0"/>
              <a:t>Safety</a:t>
            </a:r>
          </a:p>
        </p:txBody>
      </p:sp>
      <p:sp>
        <p:nvSpPr>
          <p:cNvPr id="2867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Safety is everyone’s concern</a:t>
            </a:r>
          </a:p>
          <a:p>
            <a:pPr lvl="1" eaLnBrk="1" hangingPunct="1">
              <a:buFont typeface="Arial" charset="0"/>
              <a:buChar char="‒"/>
            </a:pPr>
            <a:r>
              <a:rPr lang="en-US" dirty="0" smtClean="0"/>
              <a:t>Safety concerns override exercise execution</a:t>
            </a:r>
          </a:p>
          <a:p>
            <a:pPr lvl="1" eaLnBrk="1" hangingPunct="1">
              <a:buFont typeface="Arial" charset="0"/>
              <a:buChar char="‒"/>
            </a:pPr>
            <a:r>
              <a:rPr lang="en-US" dirty="0" smtClean="0"/>
              <a:t>Alert the nearest controller if you have safety concerns</a:t>
            </a:r>
          </a:p>
          <a:p>
            <a:pPr eaLnBrk="1" hangingPunct="1"/>
            <a:r>
              <a:rPr lang="en-US" dirty="0" smtClean="0"/>
              <a:t>The safety officer for this exercise is [Name]</a:t>
            </a:r>
          </a:p>
          <a:p>
            <a:pPr eaLnBrk="1" hangingPunct="1"/>
            <a:r>
              <a:rPr lang="en-US" dirty="0" smtClean="0"/>
              <a:t>Actual emergencies will be identified by saying [</a:t>
            </a:r>
            <a:r>
              <a:rPr lang="en-US" b="1" dirty="0" smtClean="0"/>
              <a:t>“This is a real emergency”</a:t>
            </a:r>
            <a:r>
              <a:rPr lang="en-US" dirty="0" smtClean="0"/>
              <a:t>]</a:t>
            </a:r>
          </a:p>
          <a:p>
            <a:pPr eaLnBrk="1" hangingPunct="1"/>
            <a:r>
              <a:rPr lang="en-US" dirty="0" smtClean="0"/>
              <a:t>Report any injuries</a:t>
            </a:r>
          </a:p>
          <a:p>
            <a:pPr eaLnBrk="1" hangingPunct="1"/>
            <a:r>
              <a:rPr lang="en-US" dirty="0" smtClean="0"/>
              <a:t>Be aware that operating in an operations-based exercise environment is inherently dangerous</a:t>
            </a:r>
          </a:p>
          <a:p>
            <a:endParaRPr lang="en-US" dirty="0" smtClean="0"/>
          </a:p>
        </p:txBody>
      </p:sp>
      <p:sp>
        <p:nvSpPr>
          <p:cNvPr id="28674" name="Slide Number Placeholder 3"/>
          <p:cNvSpPr>
            <a:spLocks noGrp="1"/>
          </p:cNvSpPr>
          <p:nvPr>
            <p:ph type="sldNum" sz="quarter" idx="12"/>
          </p:nvPr>
        </p:nvSpPr>
        <p:spPr>
          <a:noFill/>
          <a:ln>
            <a:miter lim="800000"/>
            <a:headEnd/>
            <a:tailEnd/>
          </a:ln>
        </p:spPr>
        <p:txBody>
          <a:bodyPr/>
          <a:lstStyle/>
          <a:p>
            <a:fld id="{1908424A-E658-4FBA-B1EA-DF908C0D1BC3}" type="slidenum">
              <a:rPr lang="en-US" smtClean="0"/>
              <a:pPr/>
              <a:t>16</a:t>
            </a:fld>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type="title"/>
          </p:nvPr>
        </p:nvSpPr>
        <p:spPr/>
        <p:txBody>
          <a:bodyPr/>
          <a:lstStyle/>
          <a:p>
            <a:pPr eaLnBrk="1" hangingPunct="1"/>
            <a:r>
              <a:rPr lang="en-US" smtClean="0"/>
              <a:t>Security</a:t>
            </a:r>
          </a:p>
        </p:txBody>
      </p:sp>
      <p:sp>
        <p:nvSpPr>
          <p:cNvPr id="2970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Badges [and hats/vests] identify authorized persons</a:t>
            </a:r>
          </a:p>
          <a:p>
            <a:pPr lvl="1" eaLnBrk="1" hangingPunct="1">
              <a:buFont typeface="Arial" charset="0"/>
              <a:buChar char="‒"/>
            </a:pPr>
            <a:r>
              <a:rPr lang="en-US" smtClean="0"/>
              <a:t>Unauthorized persons are to be escorted out of the exercise play area</a:t>
            </a:r>
          </a:p>
          <a:p>
            <a:endParaRPr lang="en-US" smtClean="0"/>
          </a:p>
        </p:txBody>
      </p:sp>
      <p:sp>
        <p:nvSpPr>
          <p:cNvPr id="29698" name="Slide Number Placeholder 3"/>
          <p:cNvSpPr>
            <a:spLocks noGrp="1"/>
          </p:cNvSpPr>
          <p:nvPr>
            <p:ph type="sldNum" sz="quarter" idx="12"/>
          </p:nvPr>
        </p:nvSpPr>
        <p:spPr>
          <a:noFill/>
          <a:ln>
            <a:miter lim="800000"/>
            <a:headEnd/>
            <a:tailEnd/>
          </a:ln>
        </p:spPr>
        <p:txBody>
          <a:bodyPr/>
          <a:lstStyle/>
          <a:p>
            <a:fld id="{C437704A-FBF0-4850-B010-ED5FEBB1AC56}" type="slidenum">
              <a:rPr lang="en-US" smtClean="0"/>
              <a:pPr/>
              <a:t>17</a:t>
            </a:fld>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Weapons Policy</a:t>
            </a:r>
          </a:p>
        </p:txBody>
      </p:sp>
      <p:sp>
        <p:nvSpPr>
          <p:cNvPr id="3072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[Description of weapons policy as needed]</a:t>
            </a:r>
          </a:p>
          <a:p>
            <a:endParaRPr lang="en-US" dirty="0" smtClean="0"/>
          </a:p>
        </p:txBody>
      </p:sp>
      <p:sp>
        <p:nvSpPr>
          <p:cNvPr id="30723" name="Slide Number Placeholder 3"/>
          <p:cNvSpPr>
            <a:spLocks noGrp="1"/>
          </p:cNvSpPr>
          <p:nvPr>
            <p:ph type="sldNum" sz="quarter" idx="12"/>
          </p:nvPr>
        </p:nvSpPr>
        <p:spPr>
          <a:noFill/>
          <a:ln>
            <a:miter lim="800000"/>
            <a:headEnd/>
            <a:tailEnd/>
          </a:ln>
        </p:spPr>
        <p:txBody>
          <a:bodyPr/>
          <a:lstStyle/>
          <a:p>
            <a:fld id="{A1F73BAB-5EA5-4C0B-816D-4DAD1CD7C75A}" type="slidenum">
              <a:rPr lang="en-US" smtClean="0"/>
              <a:pPr/>
              <a:t>18</a:t>
            </a:fld>
            <a:endParaRPr lang="en-US"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Player Roles and Responsibilities</a:t>
            </a:r>
            <a:endParaRPr lang="en-US" dirty="0"/>
          </a:p>
        </p:txBody>
      </p:sp>
      <p:sp>
        <p:nvSpPr>
          <p:cNvPr id="31747" name="Slide Number Placeholder 3"/>
          <p:cNvSpPr>
            <a:spLocks noGrp="1"/>
          </p:cNvSpPr>
          <p:nvPr>
            <p:ph type="sldNum" sz="quarter" idx="12"/>
          </p:nvPr>
        </p:nvSpPr>
        <p:spPr>
          <a:noFill/>
          <a:ln>
            <a:miter lim="800000"/>
            <a:headEnd/>
            <a:tailEnd/>
          </a:ln>
        </p:spPr>
        <p:txBody>
          <a:bodyPr/>
          <a:lstStyle/>
          <a:p>
            <a:fld id="{741CC5AC-42B3-40C0-B36F-1A1D4C06C946}"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[Exercise Name]</a:t>
            </a:r>
            <a:endParaRPr lang="en-US" dirty="0"/>
          </a:p>
        </p:txBody>
      </p:sp>
      <p:sp>
        <p:nvSpPr>
          <p:cNvPr id="3" name="Subtitle 2"/>
          <p:cNvSpPr>
            <a:spLocks noGrp="1"/>
          </p:cNvSpPr>
          <p:nvPr>
            <p:ph type="subTitle" idx="1"/>
          </p:nvPr>
        </p:nvSpPr>
        <p:spPr/>
        <p:txBody>
          <a:bodyPr/>
          <a:lstStyle/>
          <a:p>
            <a:r>
              <a:rPr lang="en-US" dirty="0" smtClean="0"/>
              <a:t>Player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itle 4"/>
          <p:cNvSpPr>
            <a:spLocks noGrp="1"/>
          </p:cNvSpPr>
          <p:nvPr>
            <p:ph type="title"/>
          </p:nvPr>
        </p:nvSpPr>
        <p:spPr/>
        <p:txBody>
          <a:bodyPr/>
          <a:lstStyle/>
          <a:p>
            <a:r>
              <a:rPr lang="en-US" smtClean="0"/>
              <a:t>Conduct of the Exercise</a:t>
            </a:r>
          </a:p>
        </p:txBody>
      </p:sp>
      <p:sp>
        <p:nvSpPr>
          <p:cNvPr id="3277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[Description of exercise initiation and location(s) as appropriate]</a:t>
            </a:r>
          </a:p>
          <a:p>
            <a:pPr eaLnBrk="1" hangingPunct="1"/>
            <a:r>
              <a:rPr lang="en-US" dirty="0" smtClean="0"/>
              <a:t>There may be follow-up exercise injects</a:t>
            </a:r>
          </a:p>
          <a:p>
            <a:pPr eaLnBrk="1" hangingPunct="1"/>
            <a:r>
              <a:rPr lang="en-US" dirty="0" smtClean="0"/>
              <a:t>Subsequent player actions are self-directed</a:t>
            </a:r>
          </a:p>
          <a:p>
            <a:pPr eaLnBrk="1" hangingPunct="1"/>
            <a:r>
              <a:rPr lang="en-US" dirty="0" smtClean="0"/>
              <a:t>Scenario timeline is constant</a:t>
            </a:r>
          </a:p>
          <a:p>
            <a:endParaRPr lang="en-US" dirty="0" smtClean="0"/>
          </a:p>
        </p:txBody>
      </p:sp>
      <p:sp>
        <p:nvSpPr>
          <p:cNvPr id="32770" name="Slide Number Placeholder 3"/>
          <p:cNvSpPr>
            <a:spLocks noGrp="1"/>
          </p:cNvSpPr>
          <p:nvPr>
            <p:ph type="sldNum" sz="quarter" idx="12"/>
          </p:nvPr>
        </p:nvSpPr>
        <p:spPr>
          <a:noFill/>
          <a:ln>
            <a:miter lim="800000"/>
            <a:headEnd/>
            <a:tailEnd/>
          </a:ln>
        </p:spPr>
        <p:txBody>
          <a:bodyPr/>
          <a:lstStyle/>
          <a:p>
            <a:fld id="{591E440F-22C7-4ACF-99D9-5847D8B705A0}" type="slidenum">
              <a:rPr lang="en-US" smtClean="0"/>
              <a:pPr/>
              <a:t>20</a:t>
            </a:fld>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itle 4"/>
          <p:cNvSpPr>
            <a:spLocks noGrp="1"/>
          </p:cNvSpPr>
          <p:nvPr>
            <p:ph type="title"/>
          </p:nvPr>
        </p:nvSpPr>
        <p:spPr/>
        <p:txBody>
          <a:bodyPr/>
          <a:lstStyle/>
          <a:p>
            <a:r>
              <a:rPr lang="en-US" smtClean="0"/>
              <a:t>Player Roles During the Exercise</a:t>
            </a:r>
          </a:p>
        </p:txBody>
      </p:sp>
      <p:sp>
        <p:nvSpPr>
          <p:cNvPr id="3379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Conduct operations as normally as possible</a:t>
            </a:r>
          </a:p>
          <a:p>
            <a:pPr eaLnBrk="1" hangingPunct="1"/>
            <a:r>
              <a:rPr lang="en-US" smtClean="0"/>
              <a:t>Follow safety guidelines</a:t>
            </a:r>
          </a:p>
          <a:p>
            <a:pPr eaLnBrk="1" hangingPunct="1"/>
            <a:r>
              <a:rPr lang="en-US" smtClean="0"/>
              <a:t>Wear your exercise identification</a:t>
            </a:r>
          </a:p>
          <a:p>
            <a:endParaRPr lang="en-US" smtClean="0"/>
          </a:p>
        </p:txBody>
      </p:sp>
      <p:sp>
        <p:nvSpPr>
          <p:cNvPr id="33794" name="Slide Number Placeholder 3"/>
          <p:cNvSpPr>
            <a:spLocks noGrp="1"/>
          </p:cNvSpPr>
          <p:nvPr>
            <p:ph type="sldNum" sz="quarter" idx="12"/>
          </p:nvPr>
        </p:nvSpPr>
        <p:spPr>
          <a:noFill/>
          <a:ln>
            <a:miter lim="800000"/>
            <a:headEnd/>
            <a:tailEnd/>
          </a:ln>
        </p:spPr>
        <p:txBody>
          <a:bodyPr/>
          <a:lstStyle/>
          <a:p>
            <a:fld id="{7E860E83-AEF2-4375-ABA9-2ADBE68FACAC}" type="slidenum">
              <a:rPr lang="en-US" smtClean="0"/>
              <a:pPr/>
              <a:t>21</a:t>
            </a:fld>
            <a:endParaRPr lang="en-US"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4"/>
          <p:cNvSpPr>
            <a:spLocks noGrp="1"/>
          </p:cNvSpPr>
          <p:nvPr>
            <p:ph type="title"/>
          </p:nvPr>
        </p:nvSpPr>
        <p:spPr/>
        <p:txBody>
          <a:bodyPr/>
          <a:lstStyle/>
          <a:p>
            <a:r>
              <a:rPr lang="en-US" smtClean="0"/>
              <a:t>Player Roles After the Exercise</a:t>
            </a:r>
          </a:p>
        </p:txBody>
      </p:sp>
      <p:sp>
        <p:nvSpPr>
          <p:cNvPr id="3482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Participate in the Hot Wash</a:t>
            </a:r>
          </a:p>
          <a:p>
            <a:pPr eaLnBrk="1" hangingPunct="1"/>
            <a:r>
              <a:rPr lang="en-US" dirty="0" smtClean="0"/>
              <a:t>Complete and submit your Participant Feedback Form</a:t>
            </a:r>
          </a:p>
          <a:p>
            <a:pPr eaLnBrk="1" hangingPunct="1"/>
            <a:r>
              <a:rPr lang="en-US" dirty="0" smtClean="0"/>
              <a:t>Provide copies of all logs, notes, and other documentation to the controllers</a:t>
            </a:r>
          </a:p>
          <a:p>
            <a:pPr eaLnBrk="1" hangingPunct="1"/>
            <a:r>
              <a:rPr lang="en-US" dirty="0" smtClean="0"/>
              <a:t>[Additional reminders as needed]</a:t>
            </a:r>
          </a:p>
          <a:p>
            <a:endParaRPr lang="en-US" dirty="0" smtClean="0"/>
          </a:p>
          <a:p>
            <a:endParaRPr lang="en-US" dirty="0" smtClean="0"/>
          </a:p>
        </p:txBody>
      </p:sp>
      <p:sp>
        <p:nvSpPr>
          <p:cNvPr id="34818" name="Slide Number Placeholder 3"/>
          <p:cNvSpPr>
            <a:spLocks noGrp="1"/>
          </p:cNvSpPr>
          <p:nvPr>
            <p:ph type="sldNum" sz="quarter" idx="12"/>
          </p:nvPr>
        </p:nvSpPr>
        <p:spPr>
          <a:noFill/>
          <a:ln>
            <a:miter lim="800000"/>
            <a:headEnd/>
            <a:tailEnd/>
          </a:ln>
        </p:spPr>
        <p:txBody>
          <a:bodyPr/>
          <a:lstStyle/>
          <a:p>
            <a:fld id="{95A109F8-35E9-4B2F-A35F-1BCBCB98069C}" type="slidenum">
              <a:rPr lang="en-US" smtClean="0"/>
              <a:pPr/>
              <a:t>22</a:t>
            </a:fld>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4"/>
          <p:cNvSpPr>
            <a:spLocks noGrp="1"/>
          </p:cNvSpPr>
          <p:nvPr>
            <p:ph type="title"/>
          </p:nvPr>
        </p:nvSpPr>
        <p:spPr/>
        <p:txBody>
          <a:bodyPr/>
          <a:lstStyle/>
          <a:p>
            <a:r>
              <a:rPr lang="en-US" smtClean="0"/>
              <a:t>Briefings and Events</a:t>
            </a:r>
          </a:p>
        </p:txBody>
      </p:sp>
      <p:sp>
        <p:nvSpPr>
          <p:cNvPr id="3584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Hot Wash: [Date and time]</a:t>
            </a:r>
          </a:p>
          <a:p>
            <a:pPr eaLnBrk="1" hangingPunct="1"/>
            <a:r>
              <a:rPr lang="en-US" smtClean="0"/>
              <a:t>Controller and Evaluator Debriefing: [Date and time]</a:t>
            </a:r>
          </a:p>
          <a:p>
            <a:pPr eaLnBrk="1" hangingPunct="1"/>
            <a:r>
              <a:rPr lang="en-US" smtClean="0"/>
              <a:t>After-Action Meeting: [Date]</a:t>
            </a:r>
          </a:p>
          <a:p>
            <a:endParaRPr lang="en-US" smtClean="0"/>
          </a:p>
        </p:txBody>
      </p:sp>
      <p:sp>
        <p:nvSpPr>
          <p:cNvPr id="35842" name="Slide Number Placeholder 3"/>
          <p:cNvSpPr>
            <a:spLocks noGrp="1"/>
          </p:cNvSpPr>
          <p:nvPr>
            <p:ph type="sldNum" sz="quarter" idx="12"/>
          </p:nvPr>
        </p:nvSpPr>
        <p:spPr>
          <a:noFill/>
          <a:ln>
            <a:miter lim="800000"/>
            <a:headEnd/>
            <a:tailEnd/>
          </a:ln>
        </p:spPr>
        <p:txBody>
          <a:bodyPr/>
          <a:lstStyle/>
          <a:p>
            <a:fld id="{DE3DB0CA-EFE6-4C8C-A85D-9C832CB75B66}" type="slidenum">
              <a:rPr lang="en-US" smtClean="0"/>
              <a:pPr/>
              <a:t>23</a:t>
            </a:fld>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Communications</a:t>
            </a:r>
            <a:endParaRPr lang="en-US" dirty="0"/>
          </a:p>
        </p:txBody>
      </p:sp>
      <p:sp>
        <p:nvSpPr>
          <p:cNvPr id="36867" name="Slide Number Placeholder 3"/>
          <p:cNvSpPr>
            <a:spLocks noGrp="1"/>
          </p:cNvSpPr>
          <p:nvPr>
            <p:ph type="sldNum" sz="quarter" idx="12"/>
          </p:nvPr>
        </p:nvSpPr>
        <p:spPr>
          <a:noFill/>
          <a:ln>
            <a:miter lim="800000"/>
            <a:headEnd/>
            <a:tailEnd/>
          </a:ln>
        </p:spPr>
        <p:txBody>
          <a:bodyPr/>
          <a:lstStyle/>
          <a:p>
            <a:fld id="{0ACBC1EB-521A-4FD1-8C0B-9DD689637AF0}"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4"/>
          <p:cNvSpPr>
            <a:spLocks noGrp="1"/>
          </p:cNvSpPr>
          <p:nvPr>
            <p:ph type="title"/>
          </p:nvPr>
        </p:nvSpPr>
        <p:spPr/>
        <p:txBody>
          <a:bodyPr/>
          <a:lstStyle/>
          <a:p>
            <a:r>
              <a:rPr lang="en-US" smtClean="0"/>
              <a:t>Player Communications</a:t>
            </a:r>
          </a:p>
        </p:txBody>
      </p:sp>
      <p:sp>
        <p:nvSpPr>
          <p:cNvPr id="3789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All exercise communications begin and end with the statement:</a:t>
            </a:r>
            <a:r>
              <a:rPr lang="en-US" b="1" dirty="0" smtClean="0"/>
              <a:t> </a:t>
            </a:r>
            <a:r>
              <a:rPr lang="en-US" dirty="0" smtClean="0"/>
              <a:t>[</a:t>
            </a:r>
            <a:r>
              <a:rPr lang="en-US" b="1" dirty="0" smtClean="0"/>
              <a:t>“This is an exercise”</a:t>
            </a:r>
            <a:r>
              <a:rPr lang="en-US" dirty="0" smtClean="0"/>
              <a:t>]</a:t>
            </a:r>
          </a:p>
          <a:p>
            <a:pPr eaLnBrk="1" hangingPunct="1"/>
            <a:r>
              <a:rPr lang="en-US" dirty="0" smtClean="0"/>
              <a:t>Any communications intended for non-playing organizations are directed to the </a:t>
            </a:r>
            <a:r>
              <a:rPr lang="en-US" dirty="0" err="1" smtClean="0"/>
              <a:t>SimCell</a:t>
            </a:r>
            <a:endParaRPr lang="en-US" dirty="0" smtClean="0"/>
          </a:p>
          <a:p>
            <a:pPr eaLnBrk="1" hangingPunct="1"/>
            <a:r>
              <a:rPr lang="en-US" dirty="0" smtClean="0"/>
              <a:t>In the event of a real emergency, say [</a:t>
            </a:r>
            <a:r>
              <a:rPr lang="en-US" b="1" dirty="0" smtClean="0"/>
              <a:t>“This is a real-world emergency”</a:t>
            </a:r>
            <a:r>
              <a:rPr lang="en-US" dirty="0" smtClean="0"/>
              <a:t>]</a:t>
            </a:r>
          </a:p>
          <a:p>
            <a:endParaRPr lang="en-US" dirty="0" smtClean="0"/>
          </a:p>
        </p:txBody>
      </p:sp>
      <p:sp>
        <p:nvSpPr>
          <p:cNvPr id="37890" name="Slide Number Placeholder 3"/>
          <p:cNvSpPr>
            <a:spLocks noGrp="1"/>
          </p:cNvSpPr>
          <p:nvPr>
            <p:ph type="sldNum" sz="quarter" idx="12"/>
          </p:nvPr>
        </p:nvSpPr>
        <p:spPr>
          <a:noFill/>
          <a:ln>
            <a:miter lim="800000"/>
            <a:headEnd/>
            <a:tailEnd/>
          </a:ln>
        </p:spPr>
        <p:txBody>
          <a:bodyPr/>
          <a:lstStyle/>
          <a:p>
            <a:fld id="{A7791E8A-1F33-4116-925E-AD94FA9740E5}" type="slidenum">
              <a:rPr lang="en-US" smtClean="0"/>
              <a:pPr/>
              <a:t>25</a:t>
            </a:fld>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4"/>
          <p:cNvSpPr>
            <a:spLocks noGrp="1"/>
          </p:cNvSpPr>
          <p:nvPr>
            <p:ph type="title"/>
          </p:nvPr>
        </p:nvSpPr>
        <p:spPr/>
        <p:txBody>
          <a:bodyPr/>
          <a:lstStyle/>
          <a:p>
            <a:r>
              <a:rPr lang="en-US" smtClean="0"/>
              <a:t>Observers and Media</a:t>
            </a:r>
          </a:p>
        </p:txBody>
      </p:sp>
      <p:sp>
        <p:nvSpPr>
          <p:cNvPr id="3891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Observers will be escorted</a:t>
            </a:r>
          </a:p>
          <a:p>
            <a:pPr eaLnBrk="1" hangingPunct="1"/>
            <a:r>
              <a:rPr lang="en-US" dirty="0" smtClean="0"/>
              <a:t>Observers should not interfere with play</a:t>
            </a:r>
          </a:p>
          <a:p>
            <a:pPr eaLnBrk="1" hangingPunct="1"/>
            <a:r>
              <a:rPr lang="en-US" dirty="0" smtClean="0"/>
              <a:t>Media personnel should not talk to players</a:t>
            </a:r>
          </a:p>
          <a:p>
            <a:endParaRPr lang="en-US" dirty="0" smtClean="0"/>
          </a:p>
        </p:txBody>
      </p:sp>
      <p:sp>
        <p:nvSpPr>
          <p:cNvPr id="38914" name="Slide Number Placeholder 3"/>
          <p:cNvSpPr>
            <a:spLocks noGrp="1"/>
          </p:cNvSpPr>
          <p:nvPr>
            <p:ph type="sldNum" sz="quarter" idx="12"/>
          </p:nvPr>
        </p:nvSpPr>
        <p:spPr>
          <a:noFill/>
          <a:ln>
            <a:miter lim="800000"/>
            <a:headEnd/>
            <a:tailEnd/>
          </a:ln>
        </p:spPr>
        <p:txBody>
          <a:bodyPr/>
          <a:lstStyle/>
          <a:p>
            <a:fld id="{DE0BE528-B4FB-4828-8559-645B1D1002F9}" type="slidenum">
              <a:rPr lang="en-US" smtClean="0"/>
              <a:pPr/>
              <a:t>26</a:t>
            </a:fld>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27</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Exercise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Agenda</a:t>
            </a:r>
          </a:p>
        </p:txBody>
      </p:sp>
      <p:sp>
        <p:nvSpPr>
          <p:cNvPr id="16388"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[Time] [Meeting agenda item]</a:t>
            </a:r>
          </a:p>
          <a:p>
            <a:endParaRPr lang="en-US" dirty="0" smtClean="0"/>
          </a:p>
        </p:txBody>
      </p:sp>
      <p:sp>
        <p:nvSpPr>
          <p:cNvPr id="16387" name="Slide Number Placeholder 3"/>
          <p:cNvSpPr>
            <a:spLocks noGrp="1"/>
          </p:cNvSpPr>
          <p:nvPr>
            <p:ph type="sldNum" sz="quarter" idx="12"/>
          </p:nvPr>
        </p:nvSpPr>
        <p:spPr>
          <a:noFill/>
          <a:ln>
            <a:miter lim="800000"/>
            <a:headEnd/>
            <a:tailEnd/>
          </a:ln>
        </p:spPr>
        <p:txBody>
          <a:bodyPr/>
          <a:lstStyle/>
          <a:p>
            <a:fld id="{0EBE4373-8A35-45F3-A0DA-BAEA69B4C924}" type="slidenum">
              <a:rPr lang="en-US" smtClean="0"/>
              <a:pPr/>
              <a:t>4</a:t>
            </a:fld>
            <a:endParaRPr lang="en-US"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Purpose</a:t>
            </a:r>
          </a:p>
        </p:txBody>
      </p:sp>
      <p:sp>
        <p:nvSpPr>
          <p:cNvPr id="5" name="Content Placeholder 4"/>
          <p:cNvSpPr>
            <a:spLocks noGrp="1"/>
          </p:cNvSpPr>
          <p:nvPr>
            <p:ph idx="1"/>
          </p:nvPr>
        </p:nvSpPr>
        <p:spPr/>
        <p:txBody>
          <a:bodyPr/>
          <a:lstStyle/>
          <a:p>
            <a:pPr marL="0" indent="0">
              <a:buFont typeface="Wingdings" pitchFamily="2" charset="2"/>
              <a:buNone/>
              <a:defRPr/>
            </a:pPr>
            <a:r>
              <a:rPr lang="en-US" dirty="0" smtClean="0"/>
              <a:t>The purpose of the Player Briefing is to address individual roles and responsibilities, exercise parameters, safety, security badges, and any remaining logistical exercise concerns or questions</a:t>
            </a:r>
          </a:p>
          <a:p>
            <a:pPr>
              <a:defRPr/>
            </a:pPr>
            <a:endParaRPr lang="en-US" dirty="0"/>
          </a:p>
        </p:txBody>
      </p:sp>
      <p:sp>
        <p:nvSpPr>
          <p:cNvPr id="17411" name="Slide Number Placeholder 3"/>
          <p:cNvSpPr>
            <a:spLocks noGrp="1"/>
          </p:cNvSpPr>
          <p:nvPr>
            <p:ph type="sldNum" sz="quarter" idx="12"/>
          </p:nvPr>
        </p:nvSpPr>
        <p:spPr>
          <a:noFill/>
          <a:ln>
            <a:miter lim="800000"/>
            <a:headEnd/>
            <a:tailEnd/>
          </a:ln>
        </p:spPr>
        <p:txBody>
          <a:bodyPr/>
          <a:lstStyle/>
          <a:p>
            <a:fld id="{7264F497-4038-4523-8090-E0CF6E559192}" type="slidenum">
              <a:rPr lang="en-US" smtClean="0"/>
              <a:pPr/>
              <a:t>5</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438525"/>
            <a:ext cx="7772400" cy="1362075"/>
          </a:xfrm>
        </p:spPr>
        <p:txBody>
          <a:bodyPr/>
          <a:lstStyle/>
          <a:p>
            <a:pPr>
              <a:defRPr/>
            </a:pPr>
            <a:r>
              <a:rPr lang="en-US" dirty="0" smtClean="0"/>
              <a:t>Exercise Overview</a:t>
            </a:r>
            <a:endParaRPr lang="en-US" dirty="0"/>
          </a:p>
        </p:txBody>
      </p:sp>
      <p:sp>
        <p:nvSpPr>
          <p:cNvPr id="18435" name="Slide Number Placeholder 3"/>
          <p:cNvSpPr>
            <a:spLocks noGrp="1"/>
          </p:cNvSpPr>
          <p:nvPr>
            <p:ph type="sldNum" sz="quarter" idx="12"/>
          </p:nvPr>
        </p:nvSpPr>
        <p:spPr>
          <a:noFill/>
          <a:ln>
            <a:miter lim="800000"/>
            <a:headEnd/>
            <a:tailEnd/>
          </a:ln>
        </p:spPr>
        <p:txBody>
          <a:bodyPr/>
          <a:lstStyle/>
          <a:p>
            <a:fld id="{7A7ABC24-B0A0-4AE1-ABD7-E9B598A8CEB0}" type="slidenum">
              <a:rPr lang="en-US" smtClean="0"/>
              <a:pPr/>
              <a:t>6</a:t>
            </a:fld>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[General description]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Exercise Scope</a:t>
            </a:r>
          </a:p>
        </p:txBody>
      </p:sp>
      <p:sp>
        <p:nvSpPr>
          <p:cNvPr id="20483"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type]</a:t>
            </a:r>
          </a:p>
          <a:p>
            <a:r>
              <a:rPr lang="en-US" dirty="0" smtClean="0"/>
              <a:t>[Mission area(s)]</a:t>
            </a:r>
          </a:p>
          <a:p>
            <a:r>
              <a:rPr lang="en-US" dirty="0" smtClean="0"/>
              <a:t>[Participation level]</a:t>
            </a:r>
          </a:p>
          <a:p>
            <a:r>
              <a:rPr lang="en-US" dirty="0" smtClean="0"/>
              <a:t>[Exercise parameters]</a:t>
            </a:r>
          </a:p>
          <a:p>
            <a:r>
              <a:rPr lang="en-US" dirty="0" smtClean="0"/>
              <a:t>[Exercise duration]</a:t>
            </a:r>
          </a:p>
          <a:p>
            <a:r>
              <a:rPr lang="en-US" dirty="0" smtClean="0"/>
              <a:t>[Exercise location]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ategory xmlns="39c600fb-1188-42ac-9a2c-4ad56e0a4ab6">
      <Value>Exercise Conduct</Value>
    </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6B2E7EE699DF4A88F7AA33AA0679D7" ma:contentTypeVersion="2" ma:contentTypeDescription="Create a new document." ma:contentTypeScope="" ma:versionID="febad74f25421f8f43bb9be8aa7fc87b">
  <xsd:schema xmlns:xsd="http://www.w3.org/2001/XMLSchema" xmlns:xs="http://www.w3.org/2001/XMLSchema" xmlns:p="http://schemas.microsoft.com/office/2006/metadata/properties" xmlns:ns1="http://schemas.microsoft.com/sharepoint/v3" xmlns:ns2="39c600fb-1188-42ac-9a2c-4ad56e0a4ab6" targetNamespace="http://schemas.microsoft.com/office/2006/metadata/properties" ma:root="true" ma:fieldsID="a6e6da92b10a80d3b62609a7ef1c71b6" ns1:_="" ns2:_="">
    <xsd:import namespace="http://schemas.microsoft.com/sharepoint/v3"/>
    <xsd:import namespace="39c600fb-1188-42ac-9a2c-4ad56e0a4ab6"/>
    <xsd:element name="properties">
      <xsd:complexType>
        <xsd:sequence>
          <xsd:element name="documentManagement">
            <xsd:complexType>
              <xsd:all>
                <xsd:element ref="ns1:PublishingStartDate" minOccurs="0"/>
                <xsd:element ref="ns1:PublishingExpirationDate" minOccurs="0"/>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c600fb-1188-42ac-9a2c-4ad56e0a4ab6" elementFormDefault="qualified">
    <xsd:import namespace="http://schemas.microsoft.com/office/2006/documentManagement/types"/>
    <xsd:import namespace="http://schemas.microsoft.com/office/infopath/2007/PartnerControls"/>
    <xsd:element name="Category" ma:index="10" nillable="true" ma:displayName="Category" ma:internalName="Category">
      <xsd:complexType>
        <xsd:complexContent>
          <xsd:extension base="dms:MultiChoice">
            <xsd:sequence>
              <xsd:element name="Value" maxOccurs="unbounded" minOccurs="0" nillable="true">
                <xsd:simpleType>
                  <xsd:restriction base="dms:Choice">
                    <xsd:enumeration value="2016 State TEPW Documents"/>
                    <xsd:enumeration value="Earthquake Injects"/>
                    <xsd:enumeration value="Exercise Conduct"/>
                    <xsd:enumeration value="Exercise Design and Development"/>
                    <xsd:enumeration value="Exercise Evaluation"/>
                    <xsd:enumeration value="Exercise Evaluation Guides (EEGs)"/>
                    <xsd:enumeration value="Exercise Program Management"/>
                    <xsd:enumeration value="Improvement Planning"/>
                    <xsd:enumeration value="Sample Exercises"/>
                    <xsd:enumeration value="Mitigation"/>
                    <xsd:enumeration value="Prevention"/>
                    <xsd:enumeration value="Protection"/>
                    <xsd:enumeration value="Recovery"/>
                    <xsd:enumeration value="Respons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407ED7-8A97-422D-8BEA-433EF3758FFD}"/>
</file>

<file path=customXml/itemProps2.xml><?xml version="1.0" encoding="utf-8"?>
<ds:datastoreItem xmlns:ds="http://schemas.openxmlformats.org/officeDocument/2006/customXml" ds:itemID="{BDAEB0D7-B3F2-46EC-AB0E-0F7EFD72BB85}"/>
</file>

<file path=customXml/itemProps3.xml><?xml version="1.0" encoding="utf-8"?>
<ds:datastoreItem xmlns:ds="http://schemas.openxmlformats.org/officeDocument/2006/customXml" ds:itemID="{43664C8A-257F-4E27-B918-039296454BEF}"/>
</file>

<file path=docProps/app.xml><?xml version="1.0" encoding="utf-8"?>
<Properties xmlns="http://schemas.openxmlformats.org/officeDocument/2006/extended-properties" xmlns:vt="http://schemas.openxmlformats.org/officeDocument/2006/docPropsVTypes">
  <Template/>
  <TotalTime>13310</TotalTime>
  <Pages>45</Pages>
  <Words>889</Words>
  <Application>Microsoft Office PowerPoint</Application>
  <PresentationFormat>On-screen Show (4:3)</PresentationFormat>
  <Paragraphs>142</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Directions for this Template</vt:lpstr>
      <vt:lpstr>[Exercise Name]</vt:lpstr>
      <vt:lpstr>Welcome</vt:lpstr>
      <vt:lpstr>Agenda</vt:lpstr>
      <vt:lpstr>Purpose</vt:lpstr>
      <vt:lpstr>Exercise Overview</vt:lpstr>
      <vt:lpstr>Exercise Overview</vt:lpstr>
      <vt:lpstr>Exercise Scope</vt:lpstr>
      <vt:lpstr>Objectives and Core Capabilities</vt:lpstr>
      <vt:lpstr>Exercise Participants</vt:lpstr>
      <vt:lpstr>Exercise Play</vt:lpstr>
      <vt:lpstr>Exercise Assumptions </vt:lpstr>
      <vt:lpstr>Exercise Artificialities</vt:lpstr>
      <vt:lpstr>Schedule</vt:lpstr>
      <vt:lpstr>Safety and Security</vt:lpstr>
      <vt:lpstr>Safety</vt:lpstr>
      <vt:lpstr>Security</vt:lpstr>
      <vt:lpstr>Weapons Policy</vt:lpstr>
      <vt:lpstr>Player Roles and Responsibilities</vt:lpstr>
      <vt:lpstr>Conduct of the Exercise</vt:lpstr>
      <vt:lpstr>Player Roles During the Exercise</vt:lpstr>
      <vt:lpstr>Player Roles After the Exercise</vt:lpstr>
      <vt:lpstr>Briefings and Events</vt:lpstr>
      <vt:lpstr>Communications</vt:lpstr>
      <vt:lpstr>Player Communications</vt:lpstr>
      <vt:lpstr>Observers and Media</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Player_Briefing_Template_Apr-13</dc:title>
  <dc:creator>HSEEP Support Team</dc:creator>
  <cp:keywords>HSEEP, Template, Player Briefing, Conduct</cp:keywords>
  <cp:lastModifiedBy>Melinda Rubinstein</cp:lastModifiedBy>
  <cp:revision>604</cp:revision>
  <cp:lastPrinted>1999-04-19T20:28:01Z</cp:lastPrinted>
  <dcterms:created xsi:type="dcterms:W3CDTF">1997-12-17T16:27:14Z</dcterms:created>
  <dcterms:modified xsi:type="dcterms:W3CDTF">2013-04-08T15:54:03Z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0x010100A06B2E7EE699DF4A88F7AA33AA0679D7</vt:lpwstr>
  </property>
  <property fmtid="{D5CDD505-2E9C-101B-9397-08002B2CF9AE}" pid="3" name="Order">
    <vt:r8>3400</vt:r8>
  </property>
</Properties>
</file>