
<file path=[Content_Types].xml><?xml version="1.0" encoding="utf-8"?>
<Types xmlns="http://schemas.openxmlformats.org/package/2006/content-types">
  <Default Extension="png" ContentType="image/png"/>
  <Default Extension="rels" ContentType="application/vnd.openxmlformats-package.relationships+xml"/>
  <Default Extension="jpeg" ContentType="image/jpeg"/>
  <Default Extension="xml" ContentType="application/xml"/>
  <Default Extension="wav" ContentType="audio/wav"/>
  <Override PartName="/ppt/presentation.xml" ContentType="application/vnd.openxmlformats-officedocument.presentationml.presentation.main+xml"/>
  <Override PartName="/ppt/slides/slide22.xml" ContentType="application/vnd.openxmlformats-officedocument.presentationml.slide+xml"/>
  <Override PartName="/ppt/slides/slide27.xml" ContentType="application/vnd.openxmlformats-officedocument.presentationml.slide+xml"/>
  <Override PartName="/ppt/slides/slide14.xml" ContentType="application/vnd.openxmlformats-officedocument.presentationml.slide+xml"/>
  <Override PartName="/ppt/slides/slide13.xml" ContentType="application/vnd.openxmlformats-officedocument.presentationml.slide+xml"/>
  <Override PartName="/ppt/slides/slide28.xml" ContentType="application/vnd.openxmlformats-officedocument.presentationml.slide+xml"/>
  <Override PartName="/ppt/slides/slide12.xml" ContentType="application/vnd.openxmlformats-officedocument.presentationml.slide+xml"/>
  <Override PartName="/ppt/slides/slide23.xml" ContentType="application/vnd.openxmlformats-officedocument.presentationml.slide+xml"/>
  <Override PartName="/ppt/slides/slide11.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6.xml" ContentType="application/vnd.openxmlformats-officedocument.presentationml.slide+xml"/>
  <Override PartName="/ppt/slides/slide21.xml" ContentType="application/vnd.openxmlformats-officedocument.presentationml.slide+xml"/>
  <Override PartName="/ppt/slides/slide24.xml" ContentType="application/vnd.openxmlformats-officedocument.presentationml.slide+xml"/>
  <Override PartName="/ppt/slides/slide20.xml" ContentType="application/vnd.openxmlformats-officedocument.presentationml.slide+xml"/>
  <Override PartName="/ppt/slides/slide19.xml" ContentType="application/vnd.openxmlformats-officedocument.presentationml.slide+xml"/>
  <Override PartName="/ppt/slides/slide25.xml" ContentType="application/vnd.openxmlformats-officedocument.presentationml.slide+xml"/>
  <Override PartName="/ppt/slides/slide18.xml" ContentType="application/vnd.openxmlformats-officedocument.presentationml.slide+xml"/>
  <Override PartName="/ppt/slides/slide17.xml" ContentType="application/vnd.openxmlformats-officedocument.presentationml.slide+xml"/>
  <Override PartName="/ppt/slides/slide30.xml" ContentType="application/vnd.openxmlformats-officedocument.presentationml.slide+xml"/>
  <Override PartName="/ppt/slides/slide29.xml" ContentType="application/vnd.openxmlformats-officedocument.presentationml.slide+xml"/>
  <Override PartName="/ppt/slides/slide10.xml" ContentType="application/vnd.openxmlformats-officedocument.presentationml.slide+xml"/>
  <Override PartName="/ppt/slides/slide2.xml" ContentType="application/vnd.openxmlformats-officedocument.presentationml.slide+xml"/>
  <Override PartName="/ppt/slides/slide6.xml" ContentType="application/vnd.openxmlformats-officedocument.presentationml.slide+xml"/>
  <Override PartName="/ppt/slides/slide3.xml" ContentType="application/vnd.openxmlformats-officedocument.presentationml.slide+xml"/>
  <Override PartName="/ppt/slides/slide1.xml" ContentType="application/vnd.openxmlformats-officedocument.presentationml.slide+xml"/>
  <Override PartName="/ppt/slides/slide7.xml" ContentType="application/vnd.openxmlformats-officedocument.presentationml.slide+xml"/>
  <Override PartName="/ppt/slides/slide4.xml" ContentType="application/vnd.openxmlformats-officedocument.presentationml.slide+xml"/>
  <Override PartName="/ppt/slides/slide9.xml" ContentType="application/vnd.openxmlformats-officedocument.presentationml.slide+xml"/>
  <Override PartName="/ppt/slides/slide5.xml" ContentType="application/vnd.openxmlformats-officedocument.presentationml.slide+xml"/>
  <Override PartName="/ppt/slides/slide8.xml" ContentType="application/vnd.openxmlformats-officedocument.presentationml.slide+xml"/>
  <Override PartName="/ppt/slideMasters/slideMaster1.xml" ContentType="application/vnd.openxmlformats-officedocument.presentationml.slideMaster+xml"/>
  <Override PartName="/ppt/notesSlides/notesSlide6.xml" ContentType="application/vnd.openxmlformats-officedocument.presentationml.notesSlide+xml"/>
  <Override PartName="/ppt/notesSlides/notesSlide5.xml" ContentType="application/vnd.openxmlformats-officedocument.presentationml.notesSlide+xml"/>
  <Override PartName="/ppt/notesSlides/notesSlide4.xml" ContentType="application/vnd.openxmlformats-officedocument.presentationml.notesSlide+xml"/>
  <Override PartName="/ppt/notesSlides/notesSlide3.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3.xml" ContentType="application/vnd.openxmlformats-officedocument.presentationml.notesSlide+xml"/>
  <Override PartName="/ppt/notesSlides/notesSlide12.xml" ContentType="application/vnd.openxmlformats-officedocument.presentationml.notesSlide+xml"/>
  <Override PartName="/ppt/notesSlides/notesSlide11.xml" ContentType="application/vnd.openxmlformats-officedocument.presentationml.notesSlide+xml"/>
  <Override PartName="/ppt/notesSlides/notesSlide10.xml" ContentType="application/vnd.openxmlformats-officedocument.presentationml.notesSlide+xml"/>
  <Override PartName="/ppt/notesSlides/notesSlide2.xml" ContentType="application/vnd.openxmlformats-officedocument.presentationml.notesSlide+xml"/>
  <Override PartName="/ppt/notesSlides/notesSlide1.xml" ContentType="application/vnd.openxmlformats-officedocument.presentationml.notesSlide+xml"/>
  <Override PartName="/ppt/slideLayouts/slideLayout11.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notesSlides/notesSlide14.xml" ContentType="application/vnd.openxmlformats-officedocument.presentationml.notesSlide+xml"/>
  <Override PartName="/ppt/notesSlides/notesSlide20.xml" ContentType="application/vnd.openxmlformats-officedocument.presentationml.notesSlide+xml"/>
  <Override PartName="/ppt/notesSlides/notesSlide22.xml" ContentType="application/vnd.openxmlformats-officedocument.presentationml.notesSlide+xml"/>
  <Override PartName="/ppt/notesSlides/notesSlide27.xml" ContentType="application/vnd.openxmlformats-officedocument.presentationml.notesSlide+xml"/>
  <Override PartName="/ppt/notesSlides/notesSlide2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1.xml" ContentType="application/vnd.openxmlformats-officedocument.presentationml.notesSlide+xml"/>
  <Override PartName="/ppt/notesSlides/notesSlide16.xml" ContentType="application/vnd.openxmlformats-officedocument.presentationml.notesSlide+xml"/>
  <Override PartName="/ppt/notesSlides/notesSlide24.xml" ContentType="application/vnd.openxmlformats-officedocument.presentationml.notesSlide+xml"/>
  <Override PartName="/ppt/notesSlides/notesSlide23.xml" ContentType="application/vnd.openxmlformats-officedocument.presentationml.notesSlide+xml"/>
  <Override PartName="/ppt/notesSlides/notesSlide15.xml" ContentType="application/vnd.openxmlformats-officedocument.presentationml.notesSlide+xml"/>
  <Override PartName="/ppt/notesSlides/notesSlide28.xml" ContentType="application/vnd.openxmlformats-officedocument.presentationml.notesSlide+xml"/>
  <Override PartName="/ppt/notesSlides/notesSlide25.xml" ContentType="application/vnd.openxmlformats-officedocument.presentationml.notesSlide+xml"/>
  <Override PartName="/ppt/theme/theme2.xml" ContentType="application/vnd.openxmlformats-officedocument.theme+xml"/>
  <Override PartName="/ppt/theme/theme1.xml" ContentType="application/vnd.openxmlformats-officedocument.theme+xml"/>
  <Override PartName="/ppt/notesMasters/notesMaster1.xml" ContentType="application/vnd.openxmlformats-officedocument.presentationml.notesMaster+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2"/>
  </p:notesMasterIdLst>
  <p:sldIdLst>
    <p:sldId id="258" r:id="rId2"/>
    <p:sldId id="344" r:id="rId3"/>
    <p:sldId id="280" r:id="rId4"/>
    <p:sldId id="271" r:id="rId5"/>
    <p:sldId id="270" r:id="rId6"/>
    <p:sldId id="269" r:id="rId7"/>
    <p:sldId id="268" r:id="rId8"/>
    <p:sldId id="278" r:id="rId9"/>
    <p:sldId id="276" r:id="rId10"/>
    <p:sldId id="275" r:id="rId11"/>
    <p:sldId id="274" r:id="rId12"/>
    <p:sldId id="273" r:id="rId13"/>
    <p:sldId id="305" r:id="rId14"/>
    <p:sldId id="359" r:id="rId15"/>
    <p:sldId id="362" r:id="rId16"/>
    <p:sldId id="364" r:id="rId17"/>
    <p:sldId id="346" r:id="rId18"/>
    <p:sldId id="345" r:id="rId19"/>
    <p:sldId id="303" r:id="rId20"/>
    <p:sldId id="272" r:id="rId21"/>
    <p:sldId id="308" r:id="rId22"/>
    <p:sldId id="307" r:id="rId23"/>
    <p:sldId id="306" r:id="rId24"/>
    <p:sldId id="365" r:id="rId25"/>
    <p:sldId id="311" r:id="rId26"/>
    <p:sldId id="310" r:id="rId27"/>
    <p:sldId id="315" r:id="rId28"/>
    <p:sldId id="363" r:id="rId29"/>
    <p:sldId id="279" r:id="rId30"/>
    <p:sldId id="343" r:id="rId31"/>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0000CC"/>
    <a:srgbClr val="0000FF"/>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540" autoAdjust="0"/>
    <p:restoredTop sz="94622" autoAdjust="0"/>
  </p:normalViewPr>
  <p:slideViewPr>
    <p:cSldViewPr>
      <p:cViewPr varScale="1">
        <p:scale>
          <a:sx n="98" d="100"/>
          <a:sy n="98" d="100"/>
        </p:scale>
        <p:origin x="-1410"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customXml" Target="../customXml/item3.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38" Type="http://schemas.openxmlformats.org/officeDocument/2006/relationships/customXml" Target="../customXml/item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customXml" Target="../customXml/item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41A818F1-C284-41CA-B60F-F3F98B2EE4C7}" type="datetimeFigureOut">
              <a:rPr lang="en-US" smtClean="0"/>
              <a:pPr/>
              <a:t>8/4/2014</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90FBDE00-B61E-4A48-8FF8-646226FEF668}" type="slidenum">
              <a:rPr lang="en-US" smtClean="0"/>
              <a:pPr/>
              <a:t>‹#›</a:t>
            </a:fld>
            <a:endParaRPr lang="en-US"/>
          </a:p>
        </p:txBody>
      </p:sp>
    </p:spTree>
    <p:extLst>
      <p:ext uri="{BB962C8B-B14F-4D97-AF65-F5344CB8AC3E}">
        <p14:creationId xmlns="" xmlns:p14="http://schemas.microsoft.com/office/powerpoint/2010/main" val="27688204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p:spPr>
      </p:sp>
      <p:sp>
        <p:nvSpPr>
          <p:cNvPr id="2765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dirty="0" smtClean="0"/>
          </a:p>
        </p:txBody>
      </p:sp>
      <p:sp>
        <p:nvSpPr>
          <p:cNvPr id="4" name="Slide Number Placeholder 3"/>
          <p:cNvSpPr>
            <a:spLocks noGrp="1"/>
          </p:cNvSpPr>
          <p:nvPr>
            <p:ph type="sldNum" sz="quarter" idx="5"/>
          </p:nvPr>
        </p:nvSpPr>
        <p:spPr/>
        <p:txBody>
          <a:bodyPr/>
          <a:lstStyle/>
          <a:p>
            <a:pPr>
              <a:defRPr/>
            </a:pPr>
            <a:fld id="{743E8632-139A-4BCE-AD3E-5E30BFC5629A}" type="slidenum">
              <a:rPr lang="en-US" smtClean="0"/>
              <a:pPr>
                <a:defRPr/>
              </a:pPr>
              <a:t>3</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p:spPr>
      </p:sp>
      <p:sp>
        <p:nvSpPr>
          <p:cNvPr id="2765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dirty="0" smtClean="0"/>
          </a:p>
        </p:txBody>
      </p:sp>
      <p:sp>
        <p:nvSpPr>
          <p:cNvPr id="4" name="Slide Number Placeholder 3"/>
          <p:cNvSpPr>
            <a:spLocks noGrp="1"/>
          </p:cNvSpPr>
          <p:nvPr>
            <p:ph type="sldNum" sz="quarter" idx="5"/>
          </p:nvPr>
        </p:nvSpPr>
        <p:spPr/>
        <p:txBody>
          <a:bodyPr/>
          <a:lstStyle/>
          <a:p>
            <a:pPr>
              <a:defRPr/>
            </a:pPr>
            <a:fld id="{743E8632-139A-4BCE-AD3E-5E30BFC5629A}" type="slidenum">
              <a:rPr lang="en-US" smtClean="0"/>
              <a:pPr>
                <a:defRPr/>
              </a:pPr>
              <a:t>12</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p:spPr>
      </p:sp>
      <p:sp>
        <p:nvSpPr>
          <p:cNvPr id="2765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dirty="0" smtClean="0"/>
          </a:p>
        </p:txBody>
      </p:sp>
      <p:sp>
        <p:nvSpPr>
          <p:cNvPr id="4" name="Slide Number Placeholder 3"/>
          <p:cNvSpPr>
            <a:spLocks noGrp="1"/>
          </p:cNvSpPr>
          <p:nvPr>
            <p:ph type="sldNum" sz="quarter" idx="5"/>
          </p:nvPr>
        </p:nvSpPr>
        <p:spPr/>
        <p:txBody>
          <a:bodyPr/>
          <a:lstStyle/>
          <a:p>
            <a:pPr>
              <a:defRPr/>
            </a:pPr>
            <a:fld id="{743E8632-139A-4BCE-AD3E-5E30BFC5629A}" type="slidenum">
              <a:rPr lang="en-US" smtClean="0"/>
              <a:pPr>
                <a:defRPr/>
              </a:pPr>
              <a:t>13</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FC84FED-3F94-4C44-A9A4-BE018A5079C7}" type="slidenum">
              <a:rPr lang="en-US" smtClean="0"/>
              <a:pPr/>
              <a:t>14</a:t>
            </a:fld>
            <a:endParaRPr lang="en-US" dirty="0"/>
          </a:p>
        </p:txBody>
      </p:sp>
    </p:spTree>
    <p:extLst>
      <p:ext uri="{BB962C8B-B14F-4D97-AF65-F5344CB8AC3E}">
        <p14:creationId xmlns="" xmlns:p14="http://schemas.microsoft.com/office/powerpoint/2010/main" val="427567523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FC84FED-3F94-4C44-A9A4-BE018A5079C7}" type="slidenum">
              <a:rPr lang="en-US" smtClean="0"/>
              <a:pPr/>
              <a:t>15</a:t>
            </a:fld>
            <a:endParaRPr lang="en-US" dirty="0"/>
          </a:p>
        </p:txBody>
      </p:sp>
    </p:spTree>
    <p:extLst>
      <p:ext uri="{BB962C8B-B14F-4D97-AF65-F5344CB8AC3E}">
        <p14:creationId xmlns="" xmlns:p14="http://schemas.microsoft.com/office/powerpoint/2010/main" val="427567523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FC84FED-3F94-4C44-A9A4-BE018A5079C7}" type="slidenum">
              <a:rPr lang="en-US" smtClean="0"/>
              <a:pPr/>
              <a:t>16</a:t>
            </a:fld>
            <a:endParaRPr lang="en-US" dirty="0"/>
          </a:p>
        </p:txBody>
      </p:sp>
    </p:spTree>
    <p:extLst>
      <p:ext uri="{BB962C8B-B14F-4D97-AF65-F5344CB8AC3E}">
        <p14:creationId xmlns="" xmlns:p14="http://schemas.microsoft.com/office/powerpoint/2010/main" val="427567523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FC84FED-3F94-4C44-A9A4-BE018A5079C7}" type="slidenum">
              <a:rPr lang="en-US" smtClean="0"/>
              <a:pPr/>
              <a:t>17</a:t>
            </a:fld>
            <a:endParaRPr lang="en-US" dirty="0"/>
          </a:p>
        </p:txBody>
      </p:sp>
    </p:spTree>
    <p:extLst>
      <p:ext uri="{BB962C8B-B14F-4D97-AF65-F5344CB8AC3E}">
        <p14:creationId xmlns="" xmlns:p14="http://schemas.microsoft.com/office/powerpoint/2010/main" val="427567523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FC84FED-3F94-4C44-A9A4-BE018A5079C7}" type="slidenum">
              <a:rPr lang="en-US" smtClean="0"/>
              <a:pPr/>
              <a:t>18</a:t>
            </a:fld>
            <a:endParaRPr lang="en-US" dirty="0"/>
          </a:p>
        </p:txBody>
      </p:sp>
    </p:spTree>
    <p:extLst>
      <p:ext uri="{BB962C8B-B14F-4D97-AF65-F5344CB8AC3E}">
        <p14:creationId xmlns="" xmlns:p14="http://schemas.microsoft.com/office/powerpoint/2010/main" val="427567523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p:spPr>
      </p:sp>
      <p:sp>
        <p:nvSpPr>
          <p:cNvPr id="2765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dirty="0" smtClean="0"/>
          </a:p>
        </p:txBody>
      </p:sp>
      <p:sp>
        <p:nvSpPr>
          <p:cNvPr id="4" name="Slide Number Placeholder 3"/>
          <p:cNvSpPr>
            <a:spLocks noGrp="1"/>
          </p:cNvSpPr>
          <p:nvPr>
            <p:ph type="sldNum" sz="quarter" idx="5"/>
          </p:nvPr>
        </p:nvSpPr>
        <p:spPr/>
        <p:txBody>
          <a:bodyPr/>
          <a:lstStyle/>
          <a:p>
            <a:pPr>
              <a:defRPr/>
            </a:pPr>
            <a:fld id="{743E8632-139A-4BCE-AD3E-5E30BFC5629A}" type="slidenum">
              <a:rPr lang="en-US" smtClean="0"/>
              <a:pPr>
                <a:defRPr/>
              </a:pPr>
              <a:t>19</a:t>
            </a:fld>
            <a:endParaRPr 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p:spPr>
      </p:sp>
      <p:sp>
        <p:nvSpPr>
          <p:cNvPr id="2765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dirty="0" smtClean="0"/>
          </a:p>
        </p:txBody>
      </p:sp>
      <p:sp>
        <p:nvSpPr>
          <p:cNvPr id="4" name="Slide Number Placeholder 3"/>
          <p:cNvSpPr>
            <a:spLocks noGrp="1"/>
          </p:cNvSpPr>
          <p:nvPr>
            <p:ph type="sldNum" sz="quarter" idx="5"/>
          </p:nvPr>
        </p:nvSpPr>
        <p:spPr/>
        <p:txBody>
          <a:bodyPr/>
          <a:lstStyle/>
          <a:p>
            <a:pPr>
              <a:defRPr/>
            </a:pPr>
            <a:fld id="{743E8632-139A-4BCE-AD3E-5E30BFC5629A}" type="slidenum">
              <a:rPr lang="en-US" smtClean="0"/>
              <a:pPr>
                <a:defRPr/>
              </a:pPr>
              <a:t>20</a:t>
            </a:fld>
            <a:endParaRPr lang="en-U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p:spPr>
      </p:sp>
      <p:sp>
        <p:nvSpPr>
          <p:cNvPr id="2765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dirty="0" smtClean="0"/>
          </a:p>
        </p:txBody>
      </p:sp>
      <p:sp>
        <p:nvSpPr>
          <p:cNvPr id="4" name="Slide Number Placeholder 3"/>
          <p:cNvSpPr>
            <a:spLocks noGrp="1"/>
          </p:cNvSpPr>
          <p:nvPr>
            <p:ph type="sldNum" sz="quarter" idx="5"/>
          </p:nvPr>
        </p:nvSpPr>
        <p:spPr/>
        <p:txBody>
          <a:bodyPr/>
          <a:lstStyle/>
          <a:p>
            <a:pPr>
              <a:defRPr/>
            </a:pPr>
            <a:fld id="{743E8632-139A-4BCE-AD3E-5E30BFC5629A}" type="slidenum">
              <a:rPr lang="en-US" smtClean="0"/>
              <a:pPr>
                <a:defRPr/>
              </a:pPr>
              <a:t>21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p:spPr>
      </p:sp>
      <p:sp>
        <p:nvSpPr>
          <p:cNvPr id="2765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dirty="0" smtClean="0"/>
          </a:p>
        </p:txBody>
      </p:sp>
      <p:sp>
        <p:nvSpPr>
          <p:cNvPr id="4" name="Slide Number Placeholder 3"/>
          <p:cNvSpPr>
            <a:spLocks noGrp="1"/>
          </p:cNvSpPr>
          <p:nvPr>
            <p:ph type="sldNum" sz="quarter" idx="5"/>
          </p:nvPr>
        </p:nvSpPr>
        <p:spPr/>
        <p:txBody>
          <a:bodyPr/>
          <a:lstStyle/>
          <a:p>
            <a:pPr>
              <a:defRPr/>
            </a:pPr>
            <a:fld id="{743E8632-139A-4BCE-AD3E-5E30BFC5629A}" type="slidenum">
              <a:rPr lang="en-US" smtClean="0"/>
              <a:pPr>
                <a:defRPr/>
              </a:pPr>
              <a:t>4</a:t>
            </a:fld>
            <a:endParaRPr 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p:spPr>
      </p:sp>
      <p:sp>
        <p:nvSpPr>
          <p:cNvPr id="2765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dirty="0" smtClean="0"/>
          </a:p>
        </p:txBody>
      </p:sp>
      <p:sp>
        <p:nvSpPr>
          <p:cNvPr id="4" name="Slide Number Placeholder 3"/>
          <p:cNvSpPr>
            <a:spLocks noGrp="1"/>
          </p:cNvSpPr>
          <p:nvPr>
            <p:ph type="sldNum" sz="quarter" idx="5"/>
          </p:nvPr>
        </p:nvSpPr>
        <p:spPr/>
        <p:txBody>
          <a:bodyPr/>
          <a:lstStyle/>
          <a:p>
            <a:pPr>
              <a:defRPr/>
            </a:pPr>
            <a:fld id="{743E8632-139A-4BCE-AD3E-5E30BFC5629A}" type="slidenum">
              <a:rPr lang="en-US" smtClean="0"/>
              <a:pPr>
                <a:defRPr/>
              </a:pPr>
              <a:t>22</a:t>
            </a:fld>
            <a:endParaRPr lang="en-US"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p:spPr>
      </p:sp>
      <p:sp>
        <p:nvSpPr>
          <p:cNvPr id="2765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dirty="0" smtClean="0"/>
          </a:p>
        </p:txBody>
      </p:sp>
      <p:sp>
        <p:nvSpPr>
          <p:cNvPr id="4" name="Slide Number Placeholder 3"/>
          <p:cNvSpPr>
            <a:spLocks noGrp="1"/>
          </p:cNvSpPr>
          <p:nvPr>
            <p:ph type="sldNum" sz="quarter" idx="5"/>
          </p:nvPr>
        </p:nvSpPr>
        <p:spPr/>
        <p:txBody>
          <a:bodyPr/>
          <a:lstStyle/>
          <a:p>
            <a:pPr>
              <a:defRPr/>
            </a:pPr>
            <a:fld id="{743E8632-139A-4BCE-AD3E-5E30BFC5629A}" type="slidenum">
              <a:rPr lang="en-US" smtClean="0"/>
              <a:pPr>
                <a:defRPr/>
              </a:pPr>
              <a:t>23</a:t>
            </a:fld>
            <a:endParaRPr lang="en-US"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p:spPr>
      </p:sp>
      <p:sp>
        <p:nvSpPr>
          <p:cNvPr id="2765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dirty="0" smtClean="0"/>
          </a:p>
        </p:txBody>
      </p:sp>
      <p:sp>
        <p:nvSpPr>
          <p:cNvPr id="4" name="Slide Number Placeholder 3"/>
          <p:cNvSpPr>
            <a:spLocks noGrp="1"/>
          </p:cNvSpPr>
          <p:nvPr>
            <p:ph type="sldNum" sz="quarter" idx="5"/>
          </p:nvPr>
        </p:nvSpPr>
        <p:spPr/>
        <p:txBody>
          <a:bodyPr/>
          <a:lstStyle/>
          <a:p>
            <a:pPr>
              <a:defRPr/>
            </a:pPr>
            <a:fld id="{743E8632-139A-4BCE-AD3E-5E30BFC5629A}" type="slidenum">
              <a:rPr lang="en-US" smtClean="0"/>
              <a:pPr>
                <a:defRPr/>
              </a:pPr>
              <a:t>24</a:t>
            </a:fld>
            <a:endParaRPr lang="en-US"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p:spPr>
      </p:sp>
      <p:sp>
        <p:nvSpPr>
          <p:cNvPr id="2765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dirty="0" smtClean="0"/>
          </a:p>
        </p:txBody>
      </p:sp>
      <p:sp>
        <p:nvSpPr>
          <p:cNvPr id="4" name="Slide Number Placeholder 3"/>
          <p:cNvSpPr>
            <a:spLocks noGrp="1"/>
          </p:cNvSpPr>
          <p:nvPr>
            <p:ph type="sldNum" sz="quarter" idx="5"/>
          </p:nvPr>
        </p:nvSpPr>
        <p:spPr/>
        <p:txBody>
          <a:bodyPr/>
          <a:lstStyle/>
          <a:p>
            <a:pPr>
              <a:defRPr/>
            </a:pPr>
            <a:fld id="{743E8632-139A-4BCE-AD3E-5E30BFC5629A}" type="slidenum">
              <a:rPr lang="en-US" smtClean="0"/>
              <a:pPr>
                <a:defRPr/>
              </a:pPr>
              <a:t>25</a:t>
            </a:fld>
            <a:endParaRPr lang="en-US"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p:spPr>
      </p:sp>
      <p:sp>
        <p:nvSpPr>
          <p:cNvPr id="2765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dirty="0" smtClean="0"/>
          </a:p>
        </p:txBody>
      </p:sp>
      <p:sp>
        <p:nvSpPr>
          <p:cNvPr id="4" name="Slide Number Placeholder 3"/>
          <p:cNvSpPr>
            <a:spLocks noGrp="1"/>
          </p:cNvSpPr>
          <p:nvPr>
            <p:ph type="sldNum" sz="quarter" idx="5"/>
          </p:nvPr>
        </p:nvSpPr>
        <p:spPr/>
        <p:txBody>
          <a:bodyPr/>
          <a:lstStyle/>
          <a:p>
            <a:pPr>
              <a:defRPr/>
            </a:pPr>
            <a:fld id="{743E8632-139A-4BCE-AD3E-5E30BFC5629A}" type="slidenum">
              <a:rPr lang="en-US" smtClean="0"/>
              <a:pPr>
                <a:defRPr/>
              </a:pPr>
              <a:t>26</a:t>
            </a:fld>
            <a:endParaRPr lang="en-US" dirty="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p:spPr>
      </p:sp>
      <p:sp>
        <p:nvSpPr>
          <p:cNvPr id="2765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dirty="0" smtClean="0"/>
          </a:p>
        </p:txBody>
      </p:sp>
      <p:sp>
        <p:nvSpPr>
          <p:cNvPr id="4" name="Slide Number Placeholder 3"/>
          <p:cNvSpPr>
            <a:spLocks noGrp="1"/>
          </p:cNvSpPr>
          <p:nvPr>
            <p:ph type="sldNum" sz="quarter" idx="5"/>
          </p:nvPr>
        </p:nvSpPr>
        <p:spPr/>
        <p:txBody>
          <a:bodyPr/>
          <a:lstStyle/>
          <a:p>
            <a:pPr>
              <a:defRPr/>
            </a:pPr>
            <a:fld id="{743E8632-139A-4BCE-AD3E-5E30BFC5629A}" type="slidenum">
              <a:rPr lang="en-US" smtClean="0"/>
              <a:pPr>
                <a:defRPr/>
              </a:pPr>
              <a:t>27</a:t>
            </a:fld>
            <a:endParaRPr lang="en-US" dirty="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p:spPr>
      </p:sp>
      <p:sp>
        <p:nvSpPr>
          <p:cNvPr id="2765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dirty="0" smtClean="0"/>
          </a:p>
        </p:txBody>
      </p:sp>
      <p:sp>
        <p:nvSpPr>
          <p:cNvPr id="4" name="Slide Number Placeholder 3"/>
          <p:cNvSpPr>
            <a:spLocks noGrp="1"/>
          </p:cNvSpPr>
          <p:nvPr>
            <p:ph type="sldNum" sz="quarter" idx="5"/>
          </p:nvPr>
        </p:nvSpPr>
        <p:spPr/>
        <p:txBody>
          <a:bodyPr/>
          <a:lstStyle/>
          <a:p>
            <a:pPr>
              <a:defRPr/>
            </a:pPr>
            <a:fld id="{743E8632-139A-4BCE-AD3E-5E30BFC5629A}" type="slidenum">
              <a:rPr lang="en-US" smtClean="0"/>
              <a:pPr>
                <a:defRPr/>
              </a:pPr>
              <a:t>28</a:t>
            </a:fld>
            <a:endParaRPr lang="en-US" dirty="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p:spPr>
      </p:sp>
      <p:sp>
        <p:nvSpPr>
          <p:cNvPr id="2765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dirty="0" smtClean="0"/>
          </a:p>
        </p:txBody>
      </p:sp>
      <p:sp>
        <p:nvSpPr>
          <p:cNvPr id="4" name="Slide Number Placeholder 3"/>
          <p:cNvSpPr>
            <a:spLocks noGrp="1"/>
          </p:cNvSpPr>
          <p:nvPr>
            <p:ph type="sldNum" sz="quarter" idx="5"/>
          </p:nvPr>
        </p:nvSpPr>
        <p:spPr/>
        <p:txBody>
          <a:bodyPr/>
          <a:lstStyle/>
          <a:p>
            <a:pPr>
              <a:defRPr/>
            </a:pPr>
            <a:fld id="{743E8632-139A-4BCE-AD3E-5E30BFC5629A}" type="slidenum">
              <a:rPr lang="en-US" smtClean="0"/>
              <a:pPr>
                <a:defRPr/>
              </a:pPr>
              <a:t>29</a:t>
            </a:fld>
            <a:endParaRPr lang="en-US" dirty="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p:spPr>
      </p:sp>
      <p:sp>
        <p:nvSpPr>
          <p:cNvPr id="2765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dirty="0" smtClean="0"/>
          </a:p>
        </p:txBody>
      </p:sp>
      <p:sp>
        <p:nvSpPr>
          <p:cNvPr id="4" name="Slide Number Placeholder 3"/>
          <p:cNvSpPr>
            <a:spLocks noGrp="1"/>
          </p:cNvSpPr>
          <p:nvPr>
            <p:ph type="sldNum" sz="quarter" idx="5"/>
          </p:nvPr>
        </p:nvSpPr>
        <p:spPr/>
        <p:txBody>
          <a:bodyPr/>
          <a:lstStyle/>
          <a:p>
            <a:pPr>
              <a:defRPr/>
            </a:pPr>
            <a:fld id="{743E8632-139A-4BCE-AD3E-5E30BFC5629A}" type="slidenum">
              <a:rPr lang="en-US" smtClean="0"/>
              <a:pPr>
                <a:defRPr/>
              </a:pPr>
              <a:t>30</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p:spPr>
      </p:sp>
      <p:sp>
        <p:nvSpPr>
          <p:cNvPr id="2765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dirty="0" smtClean="0"/>
          </a:p>
        </p:txBody>
      </p:sp>
      <p:sp>
        <p:nvSpPr>
          <p:cNvPr id="4" name="Slide Number Placeholder 3"/>
          <p:cNvSpPr>
            <a:spLocks noGrp="1"/>
          </p:cNvSpPr>
          <p:nvPr>
            <p:ph type="sldNum" sz="quarter" idx="5"/>
          </p:nvPr>
        </p:nvSpPr>
        <p:spPr/>
        <p:txBody>
          <a:bodyPr/>
          <a:lstStyle/>
          <a:p>
            <a:pPr>
              <a:defRPr/>
            </a:pPr>
            <a:fld id="{743E8632-139A-4BCE-AD3E-5E30BFC5629A}" type="slidenum">
              <a:rPr lang="en-US" smtClean="0"/>
              <a:pPr>
                <a:defRPr/>
              </a:pPr>
              <a:t>5</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p:spPr>
      </p:sp>
      <p:sp>
        <p:nvSpPr>
          <p:cNvPr id="2765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dirty="0" smtClean="0"/>
          </a:p>
        </p:txBody>
      </p:sp>
      <p:sp>
        <p:nvSpPr>
          <p:cNvPr id="4" name="Slide Number Placeholder 3"/>
          <p:cNvSpPr>
            <a:spLocks noGrp="1"/>
          </p:cNvSpPr>
          <p:nvPr>
            <p:ph type="sldNum" sz="quarter" idx="5"/>
          </p:nvPr>
        </p:nvSpPr>
        <p:spPr/>
        <p:txBody>
          <a:bodyPr/>
          <a:lstStyle/>
          <a:p>
            <a:pPr>
              <a:defRPr/>
            </a:pPr>
            <a:fld id="{743E8632-139A-4BCE-AD3E-5E30BFC5629A}" type="slidenum">
              <a:rPr lang="en-US" smtClean="0"/>
              <a:pPr>
                <a:defRPr/>
              </a:pPr>
              <a:t>6</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p:spPr>
      </p:sp>
      <p:sp>
        <p:nvSpPr>
          <p:cNvPr id="2765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dirty="0" smtClean="0"/>
          </a:p>
        </p:txBody>
      </p:sp>
      <p:sp>
        <p:nvSpPr>
          <p:cNvPr id="4" name="Slide Number Placeholder 3"/>
          <p:cNvSpPr>
            <a:spLocks noGrp="1"/>
          </p:cNvSpPr>
          <p:nvPr>
            <p:ph type="sldNum" sz="quarter" idx="5"/>
          </p:nvPr>
        </p:nvSpPr>
        <p:spPr/>
        <p:txBody>
          <a:bodyPr/>
          <a:lstStyle/>
          <a:p>
            <a:pPr>
              <a:defRPr/>
            </a:pPr>
            <a:fld id="{743E8632-139A-4BCE-AD3E-5E30BFC5629A}" type="slidenum">
              <a:rPr lang="en-US" smtClean="0"/>
              <a:pPr>
                <a:defRPr/>
              </a:pPr>
              <a:t>7</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p:spPr>
      </p:sp>
      <p:sp>
        <p:nvSpPr>
          <p:cNvPr id="2765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dirty="0" smtClean="0"/>
          </a:p>
        </p:txBody>
      </p:sp>
      <p:sp>
        <p:nvSpPr>
          <p:cNvPr id="4" name="Slide Number Placeholder 3"/>
          <p:cNvSpPr>
            <a:spLocks noGrp="1"/>
          </p:cNvSpPr>
          <p:nvPr>
            <p:ph type="sldNum" sz="quarter" idx="5"/>
          </p:nvPr>
        </p:nvSpPr>
        <p:spPr/>
        <p:txBody>
          <a:bodyPr/>
          <a:lstStyle/>
          <a:p>
            <a:pPr>
              <a:defRPr/>
            </a:pPr>
            <a:fld id="{743E8632-139A-4BCE-AD3E-5E30BFC5629A}" type="slidenum">
              <a:rPr lang="en-US" smtClean="0"/>
              <a:pPr>
                <a:defRPr/>
              </a:pPr>
              <a:t>8</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p:spPr>
      </p:sp>
      <p:sp>
        <p:nvSpPr>
          <p:cNvPr id="2765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dirty="0" smtClean="0"/>
          </a:p>
        </p:txBody>
      </p:sp>
      <p:sp>
        <p:nvSpPr>
          <p:cNvPr id="4" name="Slide Number Placeholder 3"/>
          <p:cNvSpPr>
            <a:spLocks noGrp="1"/>
          </p:cNvSpPr>
          <p:nvPr>
            <p:ph type="sldNum" sz="quarter" idx="5"/>
          </p:nvPr>
        </p:nvSpPr>
        <p:spPr/>
        <p:txBody>
          <a:bodyPr/>
          <a:lstStyle/>
          <a:p>
            <a:pPr>
              <a:defRPr/>
            </a:pPr>
            <a:fld id="{743E8632-139A-4BCE-AD3E-5E30BFC5629A}" type="slidenum">
              <a:rPr lang="en-US" smtClean="0"/>
              <a:pPr>
                <a:defRPr/>
              </a:pPr>
              <a:t>9</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p:spPr>
      </p:sp>
      <p:sp>
        <p:nvSpPr>
          <p:cNvPr id="2765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dirty="0" smtClean="0"/>
          </a:p>
        </p:txBody>
      </p:sp>
      <p:sp>
        <p:nvSpPr>
          <p:cNvPr id="4" name="Slide Number Placeholder 3"/>
          <p:cNvSpPr>
            <a:spLocks noGrp="1"/>
          </p:cNvSpPr>
          <p:nvPr>
            <p:ph type="sldNum" sz="quarter" idx="5"/>
          </p:nvPr>
        </p:nvSpPr>
        <p:spPr/>
        <p:txBody>
          <a:bodyPr/>
          <a:lstStyle/>
          <a:p>
            <a:pPr>
              <a:defRPr/>
            </a:pPr>
            <a:fld id="{743E8632-139A-4BCE-AD3E-5E30BFC5629A}" type="slidenum">
              <a:rPr lang="en-US" smtClean="0"/>
              <a:pPr>
                <a:defRPr/>
              </a:pPr>
              <a:t>10</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p:spPr>
      </p:sp>
      <p:sp>
        <p:nvSpPr>
          <p:cNvPr id="2765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dirty="0" smtClean="0"/>
          </a:p>
        </p:txBody>
      </p:sp>
      <p:sp>
        <p:nvSpPr>
          <p:cNvPr id="4" name="Slide Number Placeholder 3"/>
          <p:cNvSpPr>
            <a:spLocks noGrp="1"/>
          </p:cNvSpPr>
          <p:nvPr>
            <p:ph type="sldNum" sz="quarter" idx="5"/>
          </p:nvPr>
        </p:nvSpPr>
        <p:spPr/>
        <p:txBody>
          <a:bodyPr/>
          <a:lstStyle/>
          <a:p>
            <a:pPr>
              <a:defRPr/>
            </a:pPr>
            <a:fld id="{743E8632-139A-4BCE-AD3E-5E30BFC5629A}" type="slidenum">
              <a:rPr lang="en-US" smtClean="0"/>
              <a:pPr>
                <a:defRPr/>
              </a:pPr>
              <a:t>11</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E16E98F-206E-445B-ACA0-CC4223F97F96}" type="datetime1">
              <a:rPr lang="en-US" smtClean="0"/>
              <a:pPr/>
              <a:t>8/4/2014</a:t>
            </a:fld>
            <a:endParaRPr lang="en-US"/>
          </a:p>
        </p:txBody>
      </p:sp>
      <p:sp>
        <p:nvSpPr>
          <p:cNvPr id="5" name="Footer Placeholder 4"/>
          <p:cNvSpPr>
            <a:spLocks noGrp="1"/>
          </p:cNvSpPr>
          <p:nvPr>
            <p:ph type="ftr" sz="quarter" idx="11"/>
          </p:nvPr>
        </p:nvSpPr>
        <p:spPr/>
        <p:txBody>
          <a:bodyPr/>
          <a:lstStyle/>
          <a:p>
            <a:r>
              <a:rPr lang="en-US" smtClean="0"/>
              <a:t>August 2014 Severe Weather TTX</a:t>
            </a:r>
            <a:endParaRPr lang="en-US"/>
          </a:p>
        </p:txBody>
      </p:sp>
      <p:sp>
        <p:nvSpPr>
          <p:cNvPr id="6" name="Slide Number Placeholder 5"/>
          <p:cNvSpPr>
            <a:spLocks noGrp="1"/>
          </p:cNvSpPr>
          <p:nvPr>
            <p:ph type="sldNum" sz="quarter" idx="12"/>
          </p:nvPr>
        </p:nvSpPr>
        <p:spPr/>
        <p:txBody>
          <a:bodyPr/>
          <a:lstStyle/>
          <a:p>
            <a:fld id="{45690DA8-F505-4970-8EAF-DD0140C3E02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6442F77-102F-4D4B-A365-EA2C7AADF24A}" type="datetime1">
              <a:rPr lang="en-US" smtClean="0"/>
              <a:pPr/>
              <a:t>8/4/2014</a:t>
            </a:fld>
            <a:endParaRPr lang="en-US"/>
          </a:p>
        </p:txBody>
      </p:sp>
      <p:sp>
        <p:nvSpPr>
          <p:cNvPr id="5" name="Footer Placeholder 4"/>
          <p:cNvSpPr>
            <a:spLocks noGrp="1"/>
          </p:cNvSpPr>
          <p:nvPr>
            <p:ph type="ftr" sz="quarter" idx="11"/>
          </p:nvPr>
        </p:nvSpPr>
        <p:spPr/>
        <p:txBody>
          <a:bodyPr/>
          <a:lstStyle/>
          <a:p>
            <a:r>
              <a:rPr lang="en-US" smtClean="0"/>
              <a:t>August 2014 Severe Weather TTX</a:t>
            </a:r>
            <a:endParaRPr lang="en-US"/>
          </a:p>
        </p:txBody>
      </p:sp>
      <p:sp>
        <p:nvSpPr>
          <p:cNvPr id="6" name="Slide Number Placeholder 5"/>
          <p:cNvSpPr>
            <a:spLocks noGrp="1"/>
          </p:cNvSpPr>
          <p:nvPr>
            <p:ph type="sldNum" sz="quarter" idx="12"/>
          </p:nvPr>
        </p:nvSpPr>
        <p:spPr/>
        <p:txBody>
          <a:bodyPr/>
          <a:lstStyle/>
          <a:p>
            <a:fld id="{45690DA8-F505-4970-8EAF-DD0140C3E02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8C13AA1-8CB5-4C15-9A68-3BBEFD343DD9}" type="datetime1">
              <a:rPr lang="en-US" smtClean="0"/>
              <a:pPr/>
              <a:t>8/4/2014</a:t>
            </a:fld>
            <a:endParaRPr lang="en-US"/>
          </a:p>
        </p:txBody>
      </p:sp>
      <p:sp>
        <p:nvSpPr>
          <p:cNvPr id="5" name="Footer Placeholder 4"/>
          <p:cNvSpPr>
            <a:spLocks noGrp="1"/>
          </p:cNvSpPr>
          <p:nvPr>
            <p:ph type="ftr" sz="quarter" idx="11"/>
          </p:nvPr>
        </p:nvSpPr>
        <p:spPr/>
        <p:txBody>
          <a:bodyPr/>
          <a:lstStyle/>
          <a:p>
            <a:r>
              <a:rPr lang="en-US" smtClean="0"/>
              <a:t>August 2014 Severe Weather TTX</a:t>
            </a:r>
            <a:endParaRPr lang="en-US"/>
          </a:p>
        </p:txBody>
      </p:sp>
      <p:sp>
        <p:nvSpPr>
          <p:cNvPr id="6" name="Slide Number Placeholder 5"/>
          <p:cNvSpPr>
            <a:spLocks noGrp="1"/>
          </p:cNvSpPr>
          <p:nvPr>
            <p:ph type="sldNum" sz="quarter" idx="12"/>
          </p:nvPr>
        </p:nvSpPr>
        <p:spPr/>
        <p:txBody>
          <a:bodyPr/>
          <a:lstStyle/>
          <a:p>
            <a:fld id="{45690DA8-F505-4970-8EAF-DD0140C3E02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023724D-9792-4C27-9D6E-01FD80B0ED48}" type="datetime1">
              <a:rPr lang="en-US" smtClean="0"/>
              <a:pPr/>
              <a:t>8/4/2014</a:t>
            </a:fld>
            <a:endParaRPr lang="en-US"/>
          </a:p>
        </p:txBody>
      </p:sp>
      <p:sp>
        <p:nvSpPr>
          <p:cNvPr id="5" name="Footer Placeholder 4"/>
          <p:cNvSpPr>
            <a:spLocks noGrp="1"/>
          </p:cNvSpPr>
          <p:nvPr>
            <p:ph type="ftr" sz="quarter" idx="11"/>
          </p:nvPr>
        </p:nvSpPr>
        <p:spPr/>
        <p:txBody>
          <a:bodyPr/>
          <a:lstStyle/>
          <a:p>
            <a:r>
              <a:rPr lang="en-US" smtClean="0"/>
              <a:t>August 2014 Severe Weather TTX</a:t>
            </a:r>
            <a:endParaRPr lang="en-US"/>
          </a:p>
        </p:txBody>
      </p:sp>
      <p:sp>
        <p:nvSpPr>
          <p:cNvPr id="6" name="Slide Number Placeholder 5"/>
          <p:cNvSpPr>
            <a:spLocks noGrp="1"/>
          </p:cNvSpPr>
          <p:nvPr>
            <p:ph type="sldNum" sz="quarter" idx="12"/>
          </p:nvPr>
        </p:nvSpPr>
        <p:spPr/>
        <p:txBody>
          <a:bodyPr/>
          <a:lstStyle/>
          <a:p>
            <a:fld id="{45690DA8-F505-4970-8EAF-DD0140C3E02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EFEC46F-C736-410B-91A9-F7B2AF3EA76F}" type="datetime1">
              <a:rPr lang="en-US" smtClean="0"/>
              <a:pPr/>
              <a:t>8/4/2014</a:t>
            </a:fld>
            <a:endParaRPr lang="en-US"/>
          </a:p>
        </p:txBody>
      </p:sp>
      <p:sp>
        <p:nvSpPr>
          <p:cNvPr id="5" name="Footer Placeholder 4"/>
          <p:cNvSpPr>
            <a:spLocks noGrp="1"/>
          </p:cNvSpPr>
          <p:nvPr>
            <p:ph type="ftr" sz="quarter" idx="11"/>
          </p:nvPr>
        </p:nvSpPr>
        <p:spPr/>
        <p:txBody>
          <a:bodyPr/>
          <a:lstStyle/>
          <a:p>
            <a:r>
              <a:rPr lang="en-US" smtClean="0"/>
              <a:t>August 2014 Severe Weather TTX</a:t>
            </a:r>
            <a:endParaRPr lang="en-US"/>
          </a:p>
        </p:txBody>
      </p:sp>
      <p:sp>
        <p:nvSpPr>
          <p:cNvPr id="6" name="Slide Number Placeholder 5"/>
          <p:cNvSpPr>
            <a:spLocks noGrp="1"/>
          </p:cNvSpPr>
          <p:nvPr>
            <p:ph type="sldNum" sz="quarter" idx="12"/>
          </p:nvPr>
        </p:nvSpPr>
        <p:spPr/>
        <p:txBody>
          <a:bodyPr/>
          <a:lstStyle/>
          <a:p>
            <a:fld id="{45690DA8-F505-4970-8EAF-DD0140C3E02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6B06306-46CD-4469-AB65-993D50352DC3}" type="datetime1">
              <a:rPr lang="en-US" smtClean="0"/>
              <a:pPr/>
              <a:t>8/4/2014</a:t>
            </a:fld>
            <a:endParaRPr lang="en-US"/>
          </a:p>
        </p:txBody>
      </p:sp>
      <p:sp>
        <p:nvSpPr>
          <p:cNvPr id="6" name="Footer Placeholder 5"/>
          <p:cNvSpPr>
            <a:spLocks noGrp="1"/>
          </p:cNvSpPr>
          <p:nvPr>
            <p:ph type="ftr" sz="quarter" idx="11"/>
          </p:nvPr>
        </p:nvSpPr>
        <p:spPr/>
        <p:txBody>
          <a:bodyPr/>
          <a:lstStyle/>
          <a:p>
            <a:r>
              <a:rPr lang="en-US" smtClean="0"/>
              <a:t>August 2014 Severe Weather TTX</a:t>
            </a:r>
            <a:endParaRPr lang="en-US"/>
          </a:p>
        </p:txBody>
      </p:sp>
      <p:sp>
        <p:nvSpPr>
          <p:cNvPr id="7" name="Slide Number Placeholder 6"/>
          <p:cNvSpPr>
            <a:spLocks noGrp="1"/>
          </p:cNvSpPr>
          <p:nvPr>
            <p:ph type="sldNum" sz="quarter" idx="12"/>
          </p:nvPr>
        </p:nvSpPr>
        <p:spPr/>
        <p:txBody>
          <a:bodyPr/>
          <a:lstStyle/>
          <a:p>
            <a:fld id="{45690DA8-F505-4970-8EAF-DD0140C3E02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8F4281C-FD7B-418A-B74B-F4E99010B651}" type="datetime1">
              <a:rPr lang="en-US" smtClean="0"/>
              <a:pPr/>
              <a:t>8/4/2014</a:t>
            </a:fld>
            <a:endParaRPr lang="en-US"/>
          </a:p>
        </p:txBody>
      </p:sp>
      <p:sp>
        <p:nvSpPr>
          <p:cNvPr id="8" name="Footer Placeholder 7"/>
          <p:cNvSpPr>
            <a:spLocks noGrp="1"/>
          </p:cNvSpPr>
          <p:nvPr>
            <p:ph type="ftr" sz="quarter" idx="11"/>
          </p:nvPr>
        </p:nvSpPr>
        <p:spPr/>
        <p:txBody>
          <a:bodyPr/>
          <a:lstStyle/>
          <a:p>
            <a:r>
              <a:rPr lang="en-US" smtClean="0"/>
              <a:t>August 2014 Severe Weather TTX</a:t>
            </a:r>
            <a:endParaRPr lang="en-US"/>
          </a:p>
        </p:txBody>
      </p:sp>
      <p:sp>
        <p:nvSpPr>
          <p:cNvPr id="9" name="Slide Number Placeholder 8"/>
          <p:cNvSpPr>
            <a:spLocks noGrp="1"/>
          </p:cNvSpPr>
          <p:nvPr>
            <p:ph type="sldNum" sz="quarter" idx="12"/>
          </p:nvPr>
        </p:nvSpPr>
        <p:spPr/>
        <p:txBody>
          <a:bodyPr/>
          <a:lstStyle/>
          <a:p>
            <a:fld id="{45690DA8-F505-4970-8EAF-DD0140C3E02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E358826-379A-469F-A07B-7183C11C033D}" type="datetime1">
              <a:rPr lang="en-US" smtClean="0"/>
              <a:pPr/>
              <a:t>8/4/2014</a:t>
            </a:fld>
            <a:endParaRPr lang="en-US"/>
          </a:p>
        </p:txBody>
      </p:sp>
      <p:sp>
        <p:nvSpPr>
          <p:cNvPr id="4" name="Footer Placeholder 3"/>
          <p:cNvSpPr>
            <a:spLocks noGrp="1"/>
          </p:cNvSpPr>
          <p:nvPr>
            <p:ph type="ftr" sz="quarter" idx="11"/>
          </p:nvPr>
        </p:nvSpPr>
        <p:spPr/>
        <p:txBody>
          <a:bodyPr/>
          <a:lstStyle/>
          <a:p>
            <a:r>
              <a:rPr lang="en-US" smtClean="0"/>
              <a:t>August 2014 Severe Weather TTX</a:t>
            </a:r>
            <a:endParaRPr lang="en-US"/>
          </a:p>
        </p:txBody>
      </p:sp>
      <p:sp>
        <p:nvSpPr>
          <p:cNvPr id="5" name="Slide Number Placeholder 4"/>
          <p:cNvSpPr>
            <a:spLocks noGrp="1"/>
          </p:cNvSpPr>
          <p:nvPr>
            <p:ph type="sldNum" sz="quarter" idx="12"/>
          </p:nvPr>
        </p:nvSpPr>
        <p:spPr/>
        <p:txBody>
          <a:bodyPr/>
          <a:lstStyle/>
          <a:p>
            <a:fld id="{45690DA8-F505-4970-8EAF-DD0140C3E02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2FC1A16-1F30-4417-864A-02945CB99B6D}" type="datetime1">
              <a:rPr lang="en-US" smtClean="0"/>
              <a:pPr/>
              <a:t>8/4/2014</a:t>
            </a:fld>
            <a:endParaRPr lang="en-US"/>
          </a:p>
        </p:txBody>
      </p:sp>
      <p:sp>
        <p:nvSpPr>
          <p:cNvPr id="3" name="Footer Placeholder 2"/>
          <p:cNvSpPr>
            <a:spLocks noGrp="1"/>
          </p:cNvSpPr>
          <p:nvPr>
            <p:ph type="ftr" sz="quarter" idx="11"/>
          </p:nvPr>
        </p:nvSpPr>
        <p:spPr/>
        <p:txBody>
          <a:bodyPr/>
          <a:lstStyle/>
          <a:p>
            <a:r>
              <a:rPr lang="en-US" smtClean="0"/>
              <a:t>August 2014 Severe Weather TTX</a:t>
            </a:r>
            <a:endParaRPr lang="en-US"/>
          </a:p>
        </p:txBody>
      </p:sp>
      <p:sp>
        <p:nvSpPr>
          <p:cNvPr id="4" name="Slide Number Placeholder 3"/>
          <p:cNvSpPr>
            <a:spLocks noGrp="1"/>
          </p:cNvSpPr>
          <p:nvPr>
            <p:ph type="sldNum" sz="quarter" idx="12"/>
          </p:nvPr>
        </p:nvSpPr>
        <p:spPr/>
        <p:txBody>
          <a:bodyPr/>
          <a:lstStyle/>
          <a:p>
            <a:fld id="{45690DA8-F505-4970-8EAF-DD0140C3E02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7DE5714-E3BD-47C2-98CC-D4ABA11C936C}" type="datetime1">
              <a:rPr lang="en-US" smtClean="0"/>
              <a:pPr/>
              <a:t>8/4/2014</a:t>
            </a:fld>
            <a:endParaRPr lang="en-US"/>
          </a:p>
        </p:txBody>
      </p:sp>
      <p:sp>
        <p:nvSpPr>
          <p:cNvPr id="6" name="Footer Placeholder 5"/>
          <p:cNvSpPr>
            <a:spLocks noGrp="1"/>
          </p:cNvSpPr>
          <p:nvPr>
            <p:ph type="ftr" sz="quarter" idx="11"/>
          </p:nvPr>
        </p:nvSpPr>
        <p:spPr/>
        <p:txBody>
          <a:bodyPr/>
          <a:lstStyle/>
          <a:p>
            <a:r>
              <a:rPr lang="en-US" smtClean="0"/>
              <a:t>August 2014 Severe Weather TTX</a:t>
            </a:r>
            <a:endParaRPr lang="en-US"/>
          </a:p>
        </p:txBody>
      </p:sp>
      <p:sp>
        <p:nvSpPr>
          <p:cNvPr id="7" name="Slide Number Placeholder 6"/>
          <p:cNvSpPr>
            <a:spLocks noGrp="1"/>
          </p:cNvSpPr>
          <p:nvPr>
            <p:ph type="sldNum" sz="quarter" idx="12"/>
          </p:nvPr>
        </p:nvSpPr>
        <p:spPr/>
        <p:txBody>
          <a:bodyPr/>
          <a:lstStyle/>
          <a:p>
            <a:fld id="{45690DA8-F505-4970-8EAF-DD0140C3E02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39C932D-2A7D-478E-B4EA-5B51107ACEFA}" type="datetime1">
              <a:rPr lang="en-US" smtClean="0"/>
              <a:pPr/>
              <a:t>8/4/2014</a:t>
            </a:fld>
            <a:endParaRPr lang="en-US"/>
          </a:p>
        </p:txBody>
      </p:sp>
      <p:sp>
        <p:nvSpPr>
          <p:cNvPr id="6" name="Footer Placeholder 5"/>
          <p:cNvSpPr>
            <a:spLocks noGrp="1"/>
          </p:cNvSpPr>
          <p:nvPr>
            <p:ph type="ftr" sz="quarter" idx="11"/>
          </p:nvPr>
        </p:nvSpPr>
        <p:spPr/>
        <p:txBody>
          <a:bodyPr/>
          <a:lstStyle/>
          <a:p>
            <a:r>
              <a:rPr lang="en-US" smtClean="0"/>
              <a:t>August 2014 Severe Weather TTX</a:t>
            </a:r>
            <a:endParaRPr lang="en-US"/>
          </a:p>
        </p:txBody>
      </p:sp>
      <p:sp>
        <p:nvSpPr>
          <p:cNvPr id="7" name="Slide Number Placeholder 6"/>
          <p:cNvSpPr>
            <a:spLocks noGrp="1"/>
          </p:cNvSpPr>
          <p:nvPr>
            <p:ph type="sldNum" sz="quarter" idx="12"/>
          </p:nvPr>
        </p:nvSpPr>
        <p:spPr/>
        <p:txBody>
          <a:bodyPr/>
          <a:lstStyle/>
          <a:p>
            <a:fld id="{45690DA8-F505-4970-8EAF-DD0140C3E02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BFB88C-7A54-4D25-A582-A887728B4BC7}" type="datetime1">
              <a:rPr lang="en-US" smtClean="0"/>
              <a:pPr/>
              <a:t>8/4/2014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August 2014 Severe Weather TTX</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690DA8-F505-4970-8EAF-DD0140C3E02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6.xml"/><Relationship Id="rId5" Type="http://schemas.openxmlformats.org/officeDocument/2006/relationships/image" Target="../media/image7.jpeg"/><Relationship Id="rId4" Type="http://schemas.openxmlformats.org/officeDocument/2006/relationships/image" Target="../media/image6.jpeg"/></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image" Target="../media/image10.png"/><Relationship Id="rId4" Type="http://schemas.openxmlformats.org/officeDocument/2006/relationships/image" Target="../media/image9.jpeg"/></Relationships>
</file>

<file path=ppt/slides/_rels/slide1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3.xml"/><Relationship Id="rId1" Type="http://schemas.openxmlformats.org/officeDocument/2006/relationships/slideLayout" Target="../slideLayouts/slideLayout1.xml"/><Relationship Id="rId5" Type="http://schemas.openxmlformats.org/officeDocument/2006/relationships/image" Target="../media/image10.png"/><Relationship Id="rId4" Type="http://schemas.openxmlformats.org/officeDocument/2006/relationships/image" Target="../media/image9.jpeg"/></Relationships>
</file>

<file path=ppt/slides/_rels/slide16.xml.rels><?xml version="1.0" encoding="UTF-8" standalone="yes"?>
<Relationships xmlns="http://schemas.openxmlformats.org/package/2006/relationships"><Relationship Id="rId8" Type="http://schemas.openxmlformats.org/officeDocument/2006/relationships/image" Target="../media/image13.png"/><Relationship Id="rId3" Type="http://schemas.openxmlformats.org/officeDocument/2006/relationships/image" Target="../media/image8.png"/><Relationship Id="rId7" Type="http://schemas.openxmlformats.org/officeDocument/2006/relationships/image" Target="../media/image12.jpeg"/><Relationship Id="rId2" Type="http://schemas.openxmlformats.org/officeDocument/2006/relationships/notesSlide" Target="../notesSlides/notesSlide14.xml"/><Relationship Id="rId1" Type="http://schemas.openxmlformats.org/officeDocument/2006/relationships/slideLayout" Target="../slideLayouts/slideLayout1.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jpeg"/><Relationship Id="rId9" Type="http://schemas.openxmlformats.org/officeDocument/2006/relationships/image" Target="../media/image14.png"/></Relationships>
</file>

<file path=ppt/slides/_rels/slide17.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15.xml"/><Relationship Id="rId1" Type="http://schemas.openxmlformats.org/officeDocument/2006/relationships/slideLayout" Target="../slideLayouts/slideLayout1.xml"/><Relationship Id="rId4" Type="http://schemas.openxmlformats.org/officeDocument/2006/relationships/image" Target="../media/image8.png"/></Relationships>
</file>

<file path=ppt/slides/_rels/slide18.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16.xml"/><Relationship Id="rId1" Type="http://schemas.openxmlformats.org/officeDocument/2006/relationships/slideLayout" Target="../slideLayouts/slideLayout1.xml"/><Relationship Id="rId4" Type="http://schemas.openxmlformats.org/officeDocument/2006/relationships/image" Target="../media/image8.png"/></Relationships>
</file>

<file path=ppt/slides/_rels/slide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8.xml"/><Relationship Id="rId1" Type="http://schemas.openxmlformats.org/officeDocument/2006/relationships/slideLayout" Target="../slideLayouts/slideLayout6.xml"/><Relationship Id="rId4" Type="http://schemas.openxmlformats.org/officeDocument/2006/relationships/image" Target="../media/image7.jpeg"/></Relationships>
</file>

<file path=ppt/slides/_rels/slide2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2.xml"/><Relationship Id="rId1" Type="http://schemas.openxmlformats.org/officeDocument/2006/relationships/slideLayout" Target="../slideLayouts/slideLayout6.xml"/><Relationship Id="rId4" Type="http://schemas.openxmlformats.org/officeDocument/2006/relationships/image" Target="../media/image7.jpeg"/></Relationships>
</file>

<file path=ppt/slides/_rels/slide2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3.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4.xml"/><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5.xml"/><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6.xml"/><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18.jpeg"/><Relationship Id="rId2" Type="http://schemas.openxmlformats.org/officeDocument/2006/relationships/notesSlide" Target="../notesSlides/notesSlide27.xml"/><Relationship Id="rId1" Type="http://schemas.openxmlformats.org/officeDocument/2006/relationships/slideLayout" Target="../slideLayouts/slideLayout6.xml"/><Relationship Id="rId6" Type="http://schemas.openxmlformats.org/officeDocument/2006/relationships/image" Target="../media/image17.png"/><Relationship Id="rId5" Type="http://schemas.openxmlformats.org/officeDocument/2006/relationships/image" Target="../media/image3.jpeg"/><Relationship Id="rId4" Type="http://schemas.openxmlformats.org/officeDocument/2006/relationships/image" Target="../media/image2.jpeg"/></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6.xml"/><Relationship Id="rId4" Type="http://schemas.openxmlformats.org/officeDocument/2006/relationships/image" Target="../media/image5.jpeg"/></Relationships>
</file>

<file path=ppt/slides/_rels/slide30.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28.xml"/><Relationship Id="rId1" Type="http://schemas.openxmlformats.org/officeDocument/2006/relationships/slideLayout" Target="../slideLayouts/slideLayout6.xml"/><Relationship Id="rId5" Type="http://schemas.openxmlformats.org/officeDocument/2006/relationships/image" Target="../media/image2.jpeg"/><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0"/>
            <a:ext cx="9144000" cy="6858000"/>
          </a:xfrm>
          <a:prstGeom prst="rect">
            <a:avLst/>
          </a:prstGeom>
          <a:gradFill>
            <a:gsLst>
              <a:gs pos="0">
                <a:srgbClr val="94B6D2"/>
              </a:gs>
              <a:gs pos="50000">
                <a:schemeClr val="accent1">
                  <a:tint val="44500"/>
                  <a:satMod val="160000"/>
                </a:schemeClr>
              </a:gs>
              <a:gs pos="100000">
                <a:schemeClr val="accent1">
                  <a:tint val="23500"/>
                  <a:satMod val="160000"/>
                </a:schemeClr>
              </a:gs>
            </a:gsLst>
            <a:lin ang="5400000" scaled="0"/>
          </a:gradFill>
          <a:ln w="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pic>
        <p:nvPicPr>
          <p:cNvPr id="2051" name="Picture 9" descr="KyEM_logo_mlfbgh_nobckgrd.gif"/>
          <p:cNvPicPr>
            <a:picLocks noChangeAspect="1"/>
          </p:cNvPicPr>
          <p:nvPr/>
        </p:nvPicPr>
        <p:blipFill>
          <a:blip r:embed="rId2" cstate="print">
            <a:clrChange>
              <a:clrFrom>
                <a:srgbClr val="FFFFFF"/>
              </a:clrFrom>
              <a:clrTo>
                <a:srgbClr val="FFFFFF">
                  <a:alpha val="0"/>
                </a:srgbClr>
              </a:clrTo>
            </a:clrChange>
          </a:blip>
          <a:srcRect l="13333" t="10796" r="24167"/>
          <a:stretch>
            <a:fillRect/>
          </a:stretch>
        </p:blipFill>
        <p:spPr bwMode="auto">
          <a:xfrm>
            <a:off x="1143000" y="2590800"/>
            <a:ext cx="6907212" cy="3352800"/>
          </a:xfrm>
          <a:prstGeom prst="rect">
            <a:avLst/>
          </a:prstGeom>
          <a:noFill/>
          <a:ln w="9525">
            <a:noFill/>
            <a:miter lim="800000"/>
            <a:headEnd/>
            <a:tailEnd/>
          </a:ln>
        </p:spPr>
      </p:pic>
      <p:sp>
        <p:nvSpPr>
          <p:cNvPr id="2052" name="TextBox 8"/>
          <p:cNvSpPr txBox="1">
            <a:spLocks noChangeArrowheads="1"/>
          </p:cNvSpPr>
          <p:nvPr/>
        </p:nvSpPr>
        <p:spPr bwMode="auto">
          <a:xfrm>
            <a:off x="415925" y="673100"/>
            <a:ext cx="8305800" cy="1384300"/>
          </a:xfrm>
          <a:prstGeom prst="rect">
            <a:avLst/>
          </a:prstGeom>
          <a:noFill/>
          <a:ln w="9525">
            <a:noFill/>
            <a:miter lim="800000"/>
            <a:headEnd/>
            <a:tailEnd/>
          </a:ln>
        </p:spPr>
        <p:txBody>
          <a:bodyPr>
            <a:spAutoFit/>
          </a:bodyPr>
          <a:lstStyle/>
          <a:p>
            <a:pPr algn="ctr">
              <a:lnSpc>
                <a:spcPct val="150000"/>
              </a:lnSpc>
            </a:pPr>
            <a:r>
              <a:rPr lang="en-US" sz="2800" b="1" dirty="0">
                <a:latin typeface="Arial Black" pitchFamily="34" charset="0"/>
              </a:rPr>
              <a:t>A Team of Teams – With One Mission:</a:t>
            </a:r>
          </a:p>
          <a:p>
            <a:pPr algn="ctr">
              <a:lnSpc>
                <a:spcPct val="150000"/>
              </a:lnSpc>
            </a:pPr>
            <a:r>
              <a:rPr lang="en-US" sz="2800" b="1" i="1" dirty="0">
                <a:latin typeface="Arial Black" pitchFamily="34" charset="0"/>
              </a:rPr>
              <a:t>“Protecting Our Commonwealth”</a:t>
            </a:r>
          </a:p>
        </p:txBody>
      </p:sp>
      <p:sp>
        <p:nvSpPr>
          <p:cNvPr id="7" name="Footer Placeholder 6"/>
          <p:cNvSpPr>
            <a:spLocks noGrp="1"/>
          </p:cNvSpPr>
          <p:nvPr>
            <p:ph type="ftr" sz="quarter" idx="11"/>
          </p:nvPr>
        </p:nvSpPr>
        <p:spPr/>
        <p:txBody>
          <a:bodyPr/>
          <a:lstStyle/>
          <a:p>
            <a:r>
              <a:rPr lang="en-US" dirty="0" smtClean="0"/>
              <a:t>August 2014 Severe Weather TTX</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6477000"/>
            <a:ext cx="9144000" cy="381000"/>
          </a:xfrm>
          <a:prstGeom prst="rect">
            <a:avLst/>
          </a:prstGeom>
          <a:gradFill flip="none" rotWithShape="1">
            <a:gsLst>
              <a:gs pos="0">
                <a:srgbClr val="94B6D2"/>
              </a:gs>
              <a:gs pos="50000">
                <a:schemeClr val="accent1">
                  <a:tint val="44500"/>
                  <a:satMod val="160000"/>
                </a:schemeClr>
              </a:gs>
              <a:gs pos="100000">
                <a:schemeClr val="accent1">
                  <a:tint val="23500"/>
                  <a:satMod val="160000"/>
                </a:schemeClr>
              </a:gs>
            </a:gsLst>
            <a:lin ang="5400000" scaled="0"/>
            <a:tileRect/>
          </a:gradFill>
          <a:ln w="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6" name="Rectangle 5"/>
          <p:cNvSpPr/>
          <p:nvPr/>
        </p:nvSpPr>
        <p:spPr>
          <a:xfrm>
            <a:off x="0" y="0"/>
            <a:ext cx="9144000" cy="1447800"/>
          </a:xfrm>
          <a:prstGeom prst="rect">
            <a:avLst/>
          </a:prstGeom>
          <a:gradFill flip="none" rotWithShape="1">
            <a:gsLst>
              <a:gs pos="0">
                <a:srgbClr val="94B6D2"/>
              </a:gs>
              <a:gs pos="50000">
                <a:schemeClr val="accent1">
                  <a:tint val="44500"/>
                  <a:satMod val="160000"/>
                </a:schemeClr>
              </a:gs>
              <a:gs pos="100000">
                <a:schemeClr val="accent1">
                  <a:tint val="23500"/>
                  <a:satMod val="160000"/>
                </a:schemeClr>
              </a:gs>
            </a:gsLst>
            <a:lin ang="5400000" scaled="0"/>
            <a:tileRect/>
          </a:gradFill>
          <a:ln w="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9220" name="Title 1"/>
          <p:cNvSpPr>
            <a:spLocks noGrp="1"/>
          </p:cNvSpPr>
          <p:nvPr>
            <p:ph type="title"/>
          </p:nvPr>
        </p:nvSpPr>
        <p:spPr>
          <a:xfrm>
            <a:off x="2667000" y="76200"/>
            <a:ext cx="6324600" cy="1066800"/>
          </a:xfrm>
        </p:spPr>
        <p:txBody>
          <a:bodyPr>
            <a:normAutofit/>
          </a:bodyPr>
          <a:lstStyle/>
          <a:p>
            <a:pPr eaLnBrk="1" hangingPunct="1">
              <a:lnSpc>
                <a:spcPct val="150000"/>
              </a:lnSpc>
            </a:pPr>
            <a:r>
              <a:rPr lang="en-US" sz="4000" b="1" dirty="0" smtClean="0">
                <a:cs typeface="Arial" charset="0"/>
              </a:rPr>
              <a:t>Exercise Guidelines</a:t>
            </a:r>
          </a:p>
        </p:txBody>
      </p:sp>
      <p:cxnSp>
        <p:nvCxnSpPr>
          <p:cNvPr id="11" name="Straight Connector 10"/>
          <p:cNvCxnSpPr/>
          <p:nvPr/>
        </p:nvCxnSpPr>
        <p:spPr>
          <a:xfrm>
            <a:off x="685800" y="1600200"/>
            <a:ext cx="7696200" cy="0"/>
          </a:xfrm>
          <a:prstGeom prst="line">
            <a:avLst/>
          </a:prstGeom>
          <a:ln w="41275" cap="rnd">
            <a:solidFill>
              <a:schemeClr val="bg1"/>
            </a:solidFill>
          </a:ln>
        </p:spPr>
        <p:style>
          <a:lnRef idx="1">
            <a:schemeClr val="accent1"/>
          </a:lnRef>
          <a:fillRef idx="0">
            <a:schemeClr val="accent1"/>
          </a:fillRef>
          <a:effectRef idx="0">
            <a:schemeClr val="accent1"/>
          </a:effectRef>
          <a:fontRef idx="minor">
            <a:schemeClr val="tx1"/>
          </a:fontRef>
        </p:style>
      </p:cxnSp>
      <p:sp>
        <p:nvSpPr>
          <p:cNvPr id="9222" name="TextBox 8"/>
          <p:cNvSpPr txBox="1">
            <a:spLocks noChangeArrowheads="1"/>
          </p:cNvSpPr>
          <p:nvPr/>
        </p:nvSpPr>
        <p:spPr bwMode="auto">
          <a:xfrm>
            <a:off x="0" y="6526213"/>
            <a:ext cx="9144000" cy="277812"/>
          </a:xfrm>
          <a:prstGeom prst="rect">
            <a:avLst/>
          </a:prstGeom>
          <a:noFill/>
          <a:ln w="9525">
            <a:noFill/>
            <a:miter lim="800000"/>
            <a:headEnd/>
            <a:tailEnd/>
          </a:ln>
        </p:spPr>
        <p:txBody>
          <a:bodyPr>
            <a:spAutoFit/>
          </a:bodyPr>
          <a:lstStyle/>
          <a:p>
            <a:pPr algn="ctr"/>
            <a:r>
              <a:rPr lang="en-US" sz="1200" b="1" i="1">
                <a:solidFill>
                  <a:srgbClr val="FF0000"/>
                </a:solidFill>
                <a:latin typeface="Calibri" pitchFamily="34" charset="0"/>
              </a:rPr>
              <a:t>Unbridled Pursuit of Excellence</a:t>
            </a:r>
          </a:p>
        </p:txBody>
      </p:sp>
      <p:pic>
        <p:nvPicPr>
          <p:cNvPr id="9223" name="Picture 14" descr="KyEM_logo_mlfbgh_nobckgrdv2.gif"/>
          <p:cNvPicPr>
            <a:picLocks noChangeAspect="1"/>
          </p:cNvPicPr>
          <p:nvPr/>
        </p:nvPicPr>
        <p:blipFill>
          <a:blip r:embed="rId3" cstate="print">
            <a:clrChange>
              <a:clrFrom>
                <a:srgbClr val="FFFFFF"/>
              </a:clrFrom>
              <a:clrTo>
                <a:srgbClr val="FFFFFF">
                  <a:alpha val="0"/>
                </a:srgbClr>
              </a:clrTo>
            </a:clrChange>
          </a:blip>
          <a:srcRect l="15833" r="25833"/>
          <a:stretch>
            <a:fillRect/>
          </a:stretch>
        </p:blipFill>
        <p:spPr bwMode="auto">
          <a:xfrm>
            <a:off x="76200" y="-74613"/>
            <a:ext cx="2743200" cy="1598613"/>
          </a:xfrm>
          <a:prstGeom prst="rect">
            <a:avLst/>
          </a:prstGeom>
          <a:noFill/>
          <a:ln w="9525">
            <a:noFill/>
            <a:miter lim="800000"/>
            <a:headEnd/>
            <a:tailEnd/>
          </a:ln>
        </p:spPr>
      </p:pic>
      <p:sp>
        <p:nvSpPr>
          <p:cNvPr id="16" name="TextBox 15"/>
          <p:cNvSpPr txBox="1"/>
          <p:nvPr/>
        </p:nvSpPr>
        <p:spPr>
          <a:xfrm>
            <a:off x="0" y="1171575"/>
            <a:ext cx="9144000" cy="276225"/>
          </a:xfrm>
          <a:prstGeom prst="rect">
            <a:avLst/>
          </a:prstGeom>
          <a:solidFill>
            <a:schemeClr val="accent1">
              <a:lumMod val="75000"/>
            </a:schemeClr>
          </a:solidFill>
        </p:spPr>
        <p:txBody>
          <a:bodyPr>
            <a:spAutoFit/>
          </a:bodyPr>
          <a:lstStyle/>
          <a:p>
            <a:pPr algn="ctr" fontAlgn="auto">
              <a:spcBef>
                <a:spcPts val="0"/>
              </a:spcBef>
              <a:spcAft>
                <a:spcPts val="0"/>
              </a:spcAft>
              <a:defRPr/>
            </a:pPr>
            <a:r>
              <a:rPr lang="en-US" sz="1200" b="1" i="1" dirty="0">
                <a:solidFill>
                  <a:schemeClr val="bg1"/>
                </a:solidFill>
                <a:latin typeface="+mn-lt"/>
                <a:cs typeface="+mn-cs"/>
              </a:rPr>
              <a:t>“A Team of Teams – With One Mission:  Protecting our Commonwealth”</a:t>
            </a:r>
          </a:p>
        </p:txBody>
      </p:sp>
      <p:sp>
        <p:nvSpPr>
          <p:cNvPr id="9225" name="Text Placeholder 2"/>
          <p:cNvSpPr txBox="1">
            <a:spLocks/>
          </p:cNvSpPr>
          <p:nvPr/>
        </p:nvSpPr>
        <p:spPr bwMode="auto">
          <a:xfrm>
            <a:off x="457200" y="1600200"/>
            <a:ext cx="8229600" cy="4525963"/>
          </a:xfrm>
          <a:prstGeom prst="rect">
            <a:avLst/>
          </a:prstGeom>
          <a:noFill/>
          <a:ln w="9525">
            <a:noFill/>
            <a:miter lim="800000"/>
            <a:headEnd/>
            <a:tailEnd/>
          </a:ln>
        </p:spPr>
        <p:txBody>
          <a:bodyPr/>
          <a:lstStyle/>
          <a:p>
            <a:pPr marL="457200" indent="-457200">
              <a:spcBef>
                <a:spcPct val="20000"/>
              </a:spcBef>
            </a:pPr>
            <a:endParaRPr lang="en-US" sz="2000">
              <a:latin typeface="Calibri" pitchFamily="34" charset="0"/>
            </a:endParaRPr>
          </a:p>
        </p:txBody>
      </p:sp>
      <p:sp>
        <p:nvSpPr>
          <p:cNvPr id="13" name="TextBox 12"/>
          <p:cNvSpPr txBox="1"/>
          <p:nvPr/>
        </p:nvSpPr>
        <p:spPr>
          <a:xfrm>
            <a:off x="228600" y="1447800"/>
            <a:ext cx="8610600" cy="3231654"/>
          </a:xfrm>
          <a:prstGeom prst="rect">
            <a:avLst/>
          </a:prstGeom>
          <a:noFill/>
        </p:spPr>
        <p:txBody>
          <a:bodyPr>
            <a:spAutoFit/>
          </a:bodyPr>
          <a:lstStyle/>
          <a:p>
            <a:pPr marL="342900" indent="-342900" fontAlgn="auto">
              <a:spcBef>
                <a:spcPts val="0"/>
              </a:spcBef>
              <a:spcAft>
                <a:spcPts val="0"/>
              </a:spcAft>
              <a:defRPr/>
            </a:pPr>
            <a:endParaRPr lang="en-US" sz="2400" b="1" dirty="0">
              <a:latin typeface="+mn-lt"/>
              <a:cs typeface="+mn-cs"/>
            </a:endParaRPr>
          </a:p>
          <a:p>
            <a:pPr marL="342900" indent="-342900" fontAlgn="auto">
              <a:spcBef>
                <a:spcPts val="0"/>
              </a:spcBef>
              <a:spcAft>
                <a:spcPts val="0"/>
              </a:spcAft>
              <a:buFont typeface="+mj-lt"/>
              <a:buAutoNum type="arabicPeriod"/>
              <a:defRPr/>
            </a:pPr>
            <a:endParaRPr lang="en-US" b="1" dirty="0">
              <a:latin typeface="+mn-lt"/>
              <a:cs typeface="+mn-cs"/>
            </a:endParaRPr>
          </a:p>
          <a:p>
            <a:pPr marL="342900" indent="-342900" fontAlgn="auto">
              <a:spcBef>
                <a:spcPts val="0"/>
              </a:spcBef>
              <a:spcAft>
                <a:spcPts val="0"/>
              </a:spcAft>
              <a:buFont typeface="+mj-lt"/>
              <a:buAutoNum type="arabicPeriod"/>
              <a:defRPr/>
            </a:pPr>
            <a:endParaRPr lang="en-US" dirty="0">
              <a:latin typeface="+mn-lt"/>
              <a:cs typeface="+mn-cs"/>
            </a:endParaRPr>
          </a:p>
          <a:p>
            <a:pPr fontAlgn="auto">
              <a:spcBef>
                <a:spcPts val="0"/>
              </a:spcBef>
              <a:spcAft>
                <a:spcPts val="0"/>
              </a:spcAft>
              <a:defRPr/>
            </a:pPr>
            <a:endParaRPr lang="en-US" dirty="0">
              <a:latin typeface="+mn-lt"/>
              <a:cs typeface="+mn-cs"/>
            </a:endParaRPr>
          </a:p>
          <a:p>
            <a:pPr fontAlgn="auto">
              <a:spcBef>
                <a:spcPts val="0"/>
              </a:spcBef>
              <a:spcAft>
                <a:spcPts val="0"/>
              </a:spcAft>
              <a:defRPr/>
            </a:pPr>
            <a:endParaRPr lang="en-US" dirty="0">
              <a:latin typeface="+mn-lt"/>
              <a:cs typeface="+mn-cs"/>
            </a:endParaRPr>
          </a:p>
          <a:p>
            <a:pPr fontAlgn="auto">
              <a:spcBef>
                <a:spcPts val="0"/>
              </a:spcBef>
              <a:spcAft>
                <a:spcPts val="0"/>
              </a:spcAft>
              <a:defRPr/>
            </a:pPr>
            <a:endParaRPr lang="en-US" dirty="0">
              <a:latin typeface="+mn-lt"/>
              <a:cs typeface="+mn-cs"/>
            </a:endParaRPr>
          </a:p>
          <a:p>
            <a:pPr fontAlgn="auto">
              <a:spcBef>
                <a:spcPts val="0"/>
              </a:spcBef>
              <a:spcAft>
                <a:spcPts val="0"/>
              </a:spcAft>
              <a:defRPr/>
            </a:pPr>
            <a:endParaRPr lang="en-US" dirty="0">
              <a:latin typeface="+mn-lt"/>
              <a:cs typeface="+mn-cs"/>
            </a:endParaRPr>
          </a:p>
          <a:p>
            <a:pPr fontAlgn="auto">
              <a:spcBef>
                <a:spcPts val="0"/>
              </a:spcBef>
              <a:spcAft>
                <a:spcPts val="0"/>
              </a:spcAft>
              <a:defRPr/>
            </a:pPr>
            <a:endParaRPr lang="en-US" dirty="0">
              <a:latin typeface="+mn-lt"/>
              <a:cs typeface="+mn-cs"/>
            </a:endParaRPr>
          </a:p>
          <a:p>
            <a:pPr fontAlgn="auto">
              <a:spcBef>
                <a:spcPts val="0"/>
              </a:spcBef>
              <a:spcAft>
                <a:spcPts val="0"/>
              </a:spcAft>
              <a:defRPr/>
            </a:pPr>
            <a:endParaRPr lang="en-US" dirty="0">
              <a:latin typeface="+mn-lt"/>
              <a:cs typeface="+mn-cs"/>
            </a:endParaRPr>
          </a:p>
          <a:p>
            <a:pPr fontAlgn="auto">
              <a:spcBef>
                <a:spcPts val="0"/>
              </a:spcBef>
              <a:spcAft>
                <a:spcPts val="0"/>
              </a:spcAft>
              <a:defRPr/>
            </a:pPr>
            <a:endParaRPr lang="en-US" dirty="0">
              <a:latin typeface="+mn-lt"/>
              <a:cs typeface="+mn-cs"/>
            </a:endParaRPr>
          </a:p>
          <a:p>
            <a:pPr fontAlgn="auto">
              <a:spcBef>
                <a:spcPts val="0"/>
              </a:spcBef>
              <a:spcAft>
                <a:spcPts val="0"/>
              </a:spcAft>
              <a:defRPr/>
            </a:pPr>
            <a:endParaRPr lang="en-US" dirty="0">
              <a:latin typeface="+mn-lt"/>
              <a:cs typeface="+mn-cs"/>
            </a:endParaRPr>
          </a:p>
        </p:txBody>
      </p:sp>
      <p:sp>
        <p:nvSpPr>
          <p:cNvPr id="14" name="Footer Placeholder 13"/>
          <p:cNvSpPr>
            <a:spLocks noGrp="1"/>
          </p:cNvSpPr>
          <p:nvPr>
            <p:ph type="ftr" sz="quarter" idx="11"/>
          </p:nvPr>
        </p:nvSpPr>
        <p:spPr/>
        <p:txBody>
          <a:bodyPr/>
          <a:lstStyle/>
          <a:p>
            <a:pPr>
              <a:defRPr/>
            </a:pPr>
            <a:r>
              <a:rPr lang="en-US" smtClean="0"/>
              <a:t>August 2014 Severe Weather TTX</a:t>
            </a:r>
            <a:endParaRPr lang="en-US" dirty="0"/>
          </a:p>
        </p:txBody>
      </p:sp>
      <p:sp>
        <p:nvSpPr>
          <p:cNvPr id="12289" name="Rectangle 1"/>
          <p:cNvSpPr>
            <a:spLocks noChangeArrowheads="1"/>
          </p:cNvSpPr>
          <p:nvPr/>
        </p:nvSpPr>
        <p:spPr bwMode="auto">
          <a:xfrm>
            <a:off x="76200" y="1639077"/>
            <a:ext cx="8991600" cy="501675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342900" marR="0" lvl="0" indent="-342900" algn="l" defTabSz="914400" rtl="0" eaLnBrk="1" fontAlgn="base" latinLnBrk="0" hangingPunct="1">
              <a:lnSpc>
                <a:spcPct val="100000"/>
              </a:lnSpc>
              <a:spcBef>
                <a:spcPct val="0"/>
              </a:spcBef>
              <a:spcAft>
                <a:spcPct val="0"/>
              </a:spcAft>
              <a:buClrTx/>
              <a:buSzTx/>
              <a:buFont typeface="Arial" pitchFamily="34" charset="0"/>
              <a:buChar char="•"/>
              <a:tabLst>
                <a:tab pos="457200" algn="l"/>
              </a:tabLst>
            </a:pPr>
            <a:r>
              <a:rPr kumimoji="0" lang="en-US" sz="2000" b="0" i="0" u="none" strike="noStrike" cap="none" normalizeH="0" baseline="0" dirty="0" smtClean="0">
                <a:ln>
                  <a:noFill/>
                </a:ln>
                <a:solidFill>
                  <a:schemeClr val="tx1"/>
                </a:solidFill>
                <a:effectLst/>
                <a:ea typeface="Times New Roman" pitchFamily="18" charset="0"/>
                <a:cs typeface="Arial" pitchFamily="34" charset="0"/>
              </a:rPr>
              <a:t>This exercise will be held in an open, low-stress, no-fault environment.  Varying viewpoints, even disagreements, are expected.  </a:t>
            </a:r>
          </a:p>
          <a:p>
            <a:pPr marL="342900" marR="0" lvl="0" indent="-342900" algn="l" defTabSz="914400" rtl="0" eaLnBrk="1" fontAlgn="base" latinLnBrk="0" hangingPunct="1">
              <a:lnSpc>
                <a:spcPct val="100000"/>
              </a:lnSpc>
              <a:spcBef>
                <a:spcPct val="0"/>
              </a:spcBef>
              <a:spcAft>
                <a:spcPct val="0"/>
              </a:spcAft>
              <a:buClrTx/>
              <a:buSzTx/>
              <a:buFont typeface="Arial" pitchFamily="34" charset="0"/>
              <a:buChar char="•"/>
              <a:tabLst>
                <a:tab pos="457200" algn="l"/>
              </a:tabLst>
            </a:pPr>
            <a:endParaRPr lang="en-US" sz="2000" dirty="0">
              <a:ea typeface="Times New Roman" pitchFamily="18" charset="0"/>
              <a:cs typeface="Arial" pitchFamily="34" charset="0"/>
            </a:endParaRPr>
          </a:p>
          <a:p>
            <a:pPr marL="342900" marR="0" lvl="0" indent="-342900" algn="l" defTabSz="914400" rtl="0" eaLnBrk="1" fontAlgn="base" latinLnBrk="0" hangingPunct="1">
              <a:lnSpc>
                <a:spcPct val="100000"/>
              </a:lnSpc>
              <a:spcBef>
                <a:spcPct val="0"/>
              </a:spcBef>
              <a:spcAft>
                <a:spcPct val="0"/>
              </a:spcAft>
              <a:buClrTx/>
              <a:buSzTx/>
              <a:buFont typeface="Arial" pitchFamily="34" charset="0"/>
              <a:buChar char="•"/>
              <a:tabLst>
                <a:tab pos="457200" algn="l"/>
              </a:tabLst>
            </a:pPr>
            <a:r>
              <a:rPr kumimoji="0" lang="en-US" sz="2000" b="0" i="0" u="none" strike="noStrike" cap="none" normalizeH="0" baseline="0" dirty="0" smtClean="0">
                <a:ln>
                  <a:noFill/>
                </a:ln>
                <a:solidFill>
                  <a:schemeClr val="tx1"/>
                </a:solidFill>
                <a:effectLst/>
                <a:ea typeface="Times New Roman" pitchFamily="18" charset="0"/>
                <a:cs typeface="Arial" pitchFamily="34" charset="0"/>
              </a:rPr>
              <a:t>Respond to the scenario using your knowledge of current plans and capabilities (i.e., you may use only existing assets) and insights derived from your training.</a:t>
            </a:r>
          </a:p>
          <a:p>
            <a:pPr marL="342900" marR="0" lvl="0" indent="-342900" algn="l" defTabSz="914400" rtl="0" eaLnBrk="1" fontAlgn="base" latinLnBrk="0" hangingPunct="1">
              <a:lnSpc>
                <a:spcPct val="100000"/>
              </a:lnSpc>
              <a:spcBef>
                <a:spcPct val="0"/>
              </a:spcBef>
              <a:spcAft>
                <a:spcPct val="0"/>
              </a:spcAft>
              <a:buClrTx/>
              <a:buSzTx/>
              <a:buFont typeface="Arial" pitchFamily="34" charset="0"/>
              <a:buChar char="•"/>
              <a:tabLst>
                <a:tab pos="457200" algn="l"/>
              </a:tabLst>
            </a:pPr>
            <a:endParaRPr lang="en-US" sz="2000" dirty="0">
              <a:ea typeface="Times New Roman" pitchFamily="18" charset="0"/>
              <a:cs typeface="Arial" pitchFamily="34" charset="0"/>
            </a:endParaRPr>
          </a:p>
          <a:p>
            <a:pPr marL="342900" marR="0" lvl="0" indent="-342900" algn="l" defTabSz="914400" rtl="0" eaLnBrk="1" fontAlgn="base" latinLnBrk="0" hangingPunct="1">
              <a:lnSpc>
                <a:spcPct val="100000"/>
              </a:lnSpc>
              <a:spcBef>
                <a:spcPct val="0"/>
              </a:spcBef>
              <a:spcAft>
                <a:spcPct val="0"/>
              </a:spcAft>
              <a:buClrTx/>
              <a:buSzTx/>
              <a:buFont typeface="Arial" pitchFamily="34" charset="0"/>
              <a:buChar char="•"/>
              <a:tabLst>
                <a:tab pos="457200" algn="l"/>
              </a:tabLst>
            </a:pPr>
            <a:r>
              <a:rPr kumimoji="0" lang="en-US" sz="2000" b="0" i="0" u="none" strike="noStrike" cap="none" normalizeH="0" baseline="0" dirty="0" smtClean="0">
                <a:ln>
                  <a:noFill/>
                </a:ln>
                <a:solidFill>
                  <a:schemeClr val="tx1"/>
                </a:solidFill>
                <a:effectLst/>
                <a:ea typeface="Times New Roman" pitchFamily="18" charset="0"/>
                <a:cs typeface="Arial" pitchFamily="34" charset="0"/>
              </a:rPr>
              <a:t>Decisions are not precedent setting and may not reflect your organization’s final position on a given issue.  This exercise is an opportunity to discuss and present multiple options and possible solutions.</a:t>
            </a:r>
          </a:p>
          <a:p>
            <a:pPr marR="0" lvl="0" algn="l" defTabSz="914400" rtl="0" eaLnBrk="1" fontAlgn="base" latinLnBrk="0" hangingPunct="1">
              <a:lnSpc>
                <a:spcPct val="100000"/>
              </a:lnSpc>
              <a:spcBef>
                <a:spcPct val="0"/>
              </a:spcBef>
              <a:spcAft>
                <a:spcPct val="0"/>
              </a:spcAft>
              <a:buClrTx/>
              <a:buSzTx/>
              <a:tabLst>
                <a:tab pos="457200" algn="l"/>
              </a:tabLst>
            </a:pPr>
            <a:endParaRPr kumimoji="0" lang="en-US" sz="2000" b="0" i="0" u="none" strike="noStrike" cap="none" normalizeH="0" baseline="0" dirty="0" smtClean="0">
              <a:ln>
                <a:noFill/>
              </a:ln>
              <a:solidFill>
                <a:schemeClr val="tx1"/>
              </a:solidFill>
              <a:effectLst/>
              <a:ea typeface="Times New Roman" pitchFamily="18" charset="0"/>
              <a:cs typeface="Arial" pitchFamily="34" charset="0"/>
            </a:endParaRPr>
          </a:p>
          <a:p>
            <a:pPr marL="342900" marR="0" lvl="0" indent="-342900" algn="l" defTabSz="914400" rtl="0" eaLnBrk="1" fontAlgn="base" latinLnBrk="0" hangingPunct="1">
              <a:lnSpc>
                <a:spcPct val="100000"/>
              </a:lnSpc>
              <a:spcBef>
                <a:spcPct val="0"/>
              </a:spcBef>
              <a:spcAft>
                <a:spcPct val="0"/>
              </a:spcAft>
              <a:buClrTx/>
              <a:buSzTx/>
              <a:buFont typeface="Arial" pitchFamily="34" charset="0"/>
              <a:buChar char="•"/>
              <a:tabLst>
                <a:tab pos="457200" algn="l"/>
              </a:tabLst>
            </a:pPr>
            <a:r>
              <a:rPr kumimoji="0" lang="en-US" sz="2000" b="0" i="0" u="none" strike="noStrike" cap="none" normalizeH="0" baseline="0" dirty="0" smtClean="0">
                <a:ln>
                  <a:noFill/>
                </a:ln>
                <a:solidFill>
                  <a:schemeClr val="tx1"/>
                </a:solidFill>
                <a:effectLst/>
                <a:ea typeface="Times New Roman" pitchFamily="18" charset="0"/>
                <a:cs typeface="Arial" pitchFamily="34" charset="0"/>
              </a:rPr>
              <a:t>Issue identification is not as valuable as suggestions and recommended actions that could improve response and protection efforts.  Problem-solving efforts should be the focus.</a:t>
            </a: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endParaRPr lang="en-US" sz="2000" dirty="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endParaRPr kumimoji="0" lang="en-US" sz="2000" b="0" i="0" u="none" strike="noStrike" cap="none" normalizeH="0" baseline="0" dirty="0" smtClean="0">
              <a:ln>
                <a:noFill/>
              </a:ln>
              <a:solidFill>
                <a:schemeClr val="tx1"/>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tabLst>
                <a:tab pos="457200" algn="l"/>
              </a:tabLst>
            </a:pPr>
            <a:endParaRPr kumimoji="0" lang="en-US" sz="2000" b="0" i="0" u="none" strike="noStrike" cap="none" normalizeH="0" baseline="0" dirty="0" smtClean="0">
              <a:ln>
                <a:noFill/>
              </a:ln>
              <a:solidFill>
                <a:schemeClr val="tx1"/>
              </a:solidFill>
              <a:effectLst/>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2289">
                                            <p:txEl>
                                              <p:pRg st="0" end="0"/>
                                            </p:txEl>
                                          </p:spTgt>
                                        </p:tgtEl>
                                        <p:attrNameLst>
                                          <p:attrName>style.visibility</p:attrName>
                                        </p:attrNameLst>
                                      </p:cBhvr>
                                      <p:to>
                                        <p:strVal val="visible"/>
                                      </p:to>
                                    </p:set>
                                    <p:anim calcmode="lin" valueType="num">
                                      <p:cBhvr additive="base">
                                        <p:cTn id="7" dur="500" fill="hold"/>
                                        <p:tgtEl>
                                          <p:spTgt spid="1228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2289">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2289">
                                            <p:txEl>
                                              <p:pRg st="2" end="2"/>
                                            </p:txEl>
                                          </p:spTgt>
                                        </p:tgtEl>
                                        <p:attrNameLst>
                                          <p:attrName>style.visibility</p:attrName>
                                        </p:attrNameLst>
                                      </p:cBhvr>
                                      <p:to>
                                        <p:strVal val="visible"/>
                                      </p:to>
                                    </p:set>
                                    <p:anim calcmode="lin" valueType="num">
                                      <p:cBhvr additive="base">
                                        <p:cTn id="11" dur="500" fill="hold"/>
                                        <p:tgtEl>
                                          <p:spTgt spid="12289">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12289">
                                            <p:txEl>
                                              <p:pRg st="2" end="2"/>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12289">
                                            <p:txEl>
                                              <p:pRg st="4" end="4"/>
                                            </p:txEl>
                                          </p:spTgt>
                                        </p:tgtEl>
                                        <p:attrNameLst>
                                          <p:attrName>style.visibility</p:attrName>
                                        </p:attrNameLst>
                                      </p:cBhvr>
                                      <p:to>
                                        <p:strVal val="visible"/>
                                      </p:to>
                                    </p:set>
                                    <p:anim calcmode="lin" valueType="num">
                                      <p:cBhvr additive="base">
                                        <p:cTn id="15" dur="500" fill="hold"/>
                                        <p:tgtEl>
                                          <p:spTgt spid="12289">
                                            <p:txEl>
                                              <p:pRg st="4" end="4"/>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12289">
                                            <p:txEl>
                                              <p:pRg st="4" end="4"/>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12289">
                                            <p:txEl>
                                              <p:pRg st="6" end="6"/>
                                            </p:txEl>
                                          </p:spTgt>
                                        </p:tgtEl>
                                        <p:attrNameLst>
                                          <p:attrName>style.visibility</p:attrName>
                                        </p:attrNameLst>
                                      </p:cBhvr>
                                      <p:to>
                                        <p:strVal val="visible"/>
                                      </p:to>
                                    </p:set>
                                    <p:anim calcmode="lin" valueType="num">
                                      <p:cBhvr additive="base">
                                        <p:cTn id="19" dur="500" fill="hold"/>
                                        <p:tgtEl>
                                          <p:spTgt spid="12289">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2289">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89" grpId="0" build="allAtOnce"/>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6477000"/>
            <a:ext cx="9144000" cy="381000"/>
          </a:xfrm>
          <a:prstGeom prst="rect">
            <a:avLst/>
          </a:prstGeom>
          <a:gradFill flip="none" rotWithShape="1">
            <a:gsLst>
              <a:gs pos="0">
                <a:srgbClr val="94B6D2"/>
              </a:gs>
              <a:gs pos="50000">
                <a:schemeClr val="accent1">
                  <a:tint val="44500"/>
                  <a:satMod val="160000"/>
                </a:schemeClr>
              </a:gs>
              <a:gs pos="100000">
                <a:schemeClr val="accent1">
                  <a:tint val="23500"/>
                  <a:satMod val="160000"/>
                </a:schemeClr>
              </a:gs>
            </a:gsLst>
            <a:lin ang="5400000" scaled="0"/>
            <a:tileRect/>
          </a:gradFill>
          <a:ln w="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6" name="Rectangle 5"/>
          <p:cNvSpPr/>
          <p:nvPr/>
        </p:nvSpPr>
        <p:spPr>
          <a:xfrm>
            <a:off x="0" y="0"/>
            <a:ext cx="9144000" cy="1447800"/>
          </a:xfrm>
          <a:prstGeom prst="rect">
            <a:avLst/>
          </a:prstGeom>
          <a:gradFill flip="none" rotWithShape="1">
            <a:gsLst>
              <a:gs pos="0">
                <a:srgbClr val="94B6D2"/>
              </a:gs>
              <a:gs pos="50000">
                <a:schemeClr val="accent1">
                  <a:tint val="44500"/>
                  <a:satMod val="160000"/>
                </a:schemeClr>
              </a:gs>
              <a:gs pos="100000">
                <a:schemeClr val="accent1">
                  <a:tint val="23500"/>
                  <a:satMod val="160000"/>
                </a:schemeClr>
              </a:gs>
            </a:gsLst>
            <a:lin ang="5400000" scaled="0"/>
            <a:tileRect/>
          </a:gradFill>
          <a:ln w="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9220" name="Title 1"/>
          <p:cNvSpPr>
            <a:spLocks noGrp="1"/>
          </p:cNvSpPr>
          <p:nvPr>
            <p:ph type="title"/>
          </p:nvPr>
        </p:nvSpPr>
        <p:spPr>
          <a:xfrm>
            <a:off x="2667000" y="76200"/>
            <a:ext cx="6324600" cy="1066800"/>
          </a:xfrm>
        </p:spPr>
        <p:txBody>
          <a:bodyPr>
            <a:normAutofit/>
          </a:bodyPr>
          <a:lstStyle/>
          <a:p>
            <a:pPr eaLnBrk="1" hangingPunct="1">
              <a:lnSpc>
                <a:spcPct val="150000"/>
              </a:lnSpc>
            </a:pPr>
            <a:r>
              <a:rPr lang="en-US" sz="3600" b="1" dirty="0" smtClean="0">
                <a:cs typeface="Arial" charset="0"/>
              </a:rPr>
              <a:t>Assumptions and Artificialities</a:t>
            </a:r>
          </a:p>
        </p:txBody>
      </p:sp>
      <p:cxnSp>
        <p:nvCxnSpPr>
          <p:cNvPr id="11" name="Straight Connector 10"/>
          <p:cNvCxnSpPr/>
          <p:nvPr/>
        </p:nvCxnSpPr>
        <p:spPr>
          <a:xfrm>
            <a:off x="685800" y="1600200"/>
            <a:ext cx="7696200" cy="0"/>
          </a:xfrm>
          <a:prstGeom prst="line">
            <a:avLst/>
          </a:prstGeom>
          <a:ln w="41275" cap="rnd">
            <a:solidFill>
              <a:schemeClr val="bg1"/>
            </a:solidFill>
          </a:ln>
        </p:spPr>
        <p:style>
          <a:lnRef idx="1">
            <a:schemeClr val="accent1"/>
          </a:lnRef>
          <a:fillRef idx="0">
            <a:schemeClr val="accent1"/>
          </a:fillRef>
          <a:effectRef idx="0">
            <a:schemeClr val="accent1"/>
          </a:effectRef>
          <a:fontRef idx="minor">
            <a:schemeClr val="tx1"/>
          </a:fontRef>
        </p:style>
      </p:cxnSp>
      <p:sp>
        <p:nvSpPr>
          <p:cNvPr id="9222" name="TextBox 8"/>
          <p:cNvSpPr txBox="1">
            <a:spLocks noChangeArrowheads="1"/>
          </p:cNvSpPr>
          <p:nvPr/>
        </p:nvSpPr>
        <p:spPr bwMode="auto">
          <a:xfrm>
            <a:off x="0" y="6526213"/>
            <a:ext cx="9144000" cy="277812"/>
          </a:xfrm>
          <a:prstGeom prst="rect">
            <a:avLst/>
          </a:prstGeom>
          <a:noFill/>
          <a:ln w="9525">
            <a:noFill/>
            <a:miter lim="800000"/>
            <a:headEnd/>
            <a:tailEnd/>
          </a:ln>
        </p:spPr>
        <p:txBody>
          <a:bodyPr>
            <a:spAutoFit/>
          </a:bodyPr>
          <a:lstStyle/>
          <a:p>
            <a:pPr algn="ctr"/>
            <a:r>
              <a:rPr lang="en-US" sz="1200" b="1" i="1">
                <a:solidFill>
                  <a:srgbClr val="FF0000"/>
                </a:solidFill>
                <a:latin typeface="Calibri" pitchFamily="34" charset="0"/>
              </a:rPr>
              <a:t>Unbridled Pursuit of Excellence</a:t>
            </a:r>
          </a:p>
        </p:txBody>
      </p:sp>
      <p:pic>
        <p:nvPicPr>
          <p:cNvPr id="9223" name="Picture 14" descr="KyEM_logo_mlfbgh_nobckgrdv2.gif"/>
          <p:cNvPicPr>
            <a:picLocks noChangeAspect="1"/>
          </p:cNvPicPr>
          <p:nvPr/>
        </p:nvPicPr>
        <p:blipFill>
          <a:blip r:embed="rId3" cstate="print">
            <a:clrChange>
              <a:clrFrom>
                <a:srgbClr val="FFFFFF"/>
              </a:clrFrom>
              <a:clrTo>
                <a:srgbClr val="FFFFFF">
                  <a:alpha val="0"/>
                </a:srgbClr>
              </a:clrTo>
            </a:clrChange>
          </a:blip>
          <a:srcRect l="15833" r="25833"/>
          <a:stretch>
            <a:fillRect/>
          </a:stretch>
        </p:blipFill>
        <p:spPr bwMode="auto">
          <a:xfrm>
            <a:off x="76200" y="-74613"/>
            <a:ext cx="2743200" cy="1598613"/>
          </a:xfrm>
          <a:prstGeom prst="rect">
            <a:avLst/>
          </a:prstGeom>
          <a:noFill/>
          <a:ln w="9525">
            <a:noFill/>
            <a:miter lim="800000"/>
            <a:headEnd/>
            <a:tailEnd/>
          </a:ln>
        </p:spPr>
      </p:pic>
      <p:sp>
        <p:nvSpPr>
          <p:cNvPr id="16" name="TextBox 15"/>
          <p:cNvSpPr txBox="1"/>
          <p:nvPr/>
        </p:nvSpPr>
        <p:spPr>
          <a:xfrm>
            <a:off x="0" y="1171575"/>
            <a:ext cx="9144000" cy="276225"/>
          </a:xfrm>
          <a:prstGeom prst="rect">
            <a:avLst/>
          </a:prstGeom>
          <a:solidFill>
            <a:schemeClr val="accent1">
              <a:lumMod val="75000"/>
            </a:schemeClr>
          </a:solidFill>
        </p:spPr>
        <p:txBody>
          <a:bodyPr>
            <a:spAutoFit/>
          </a:bodyPr>
          <a:lstStyle/>
          <a:p>
            <a:pPr algn="ctr" fontAlgn="auto">
              <a:spcBef>
                <a:spcPts val="0"/>
              </a:spcBef>
              <a:spcAft>
                <a:spcPts val="0"/>
              </a:spcAft>
              <a:defRPr/>
            </a:pPr>
            <a:r>
              <a:rPr lang="en-US" sz="1200" b="1" i="1" dirty="0">
                <a:solidFill>
                  <a:schemeClr val="bg1"/>
                </a:solidFill>
                <a:latin typeface="+mn-lt"/>
                <a:cs typeface="+mn-cs"/>
              </a:rPr>
              <a:t>“A Team of Teams – With One Mission:  Protecting our Commonwealth”</a:t>
            </a:r>
          </a:p>
        </p:txBody>
      </p:sp>
      <p:sp>
        <p:nvSpPr>
          <p:cNvPr id="9225" name="Text Placeholder 2"/>
          <p:cNvSpPr txBox="1">
            <a:spLocks/>
          </p:cNvSpPr>
          <p:nvPr/>
        </p:nvSpPr>
        <p:spPr bwMode="auto">
          <a:xfrm>
            <a:off x="457200" y="1600200"/>
            <a:ext cx="8229600" cy="4525963"/>
          </a:xfrm>
          <a:prstGeom prst="rect">
            <a:avLst/>
          </a:prstGeom>
          <a:noFill/>
          <a:ln w="9525">
            <a:noFill/>
            <a:miter lim="800000"/>
            <a:headEnd/>
            <a:tailEnd/>
          </a:ln>
        </p:spPr>
        <p:txBody>
          <a:bodyPr/>
          <a:lstStyle/>
          <a:p>
            <a:pPr marL="457200" indent="-457200">
              <a:spcBef>
                <a:spcPct val="20000"/>
              </a:spcBef>
            </a:pPr>
            <a:endParaRPr lang="en-US">
              <a:latin typeface="Calibri" pitchFamily="34" charset="0"/>
            </a:endParaRPr>
          </a:p>
        </p:txBody>
      </p:sp>
      <p:sp>
        <p:nvSpPr>
          <p:cNvPr id="13" name="TextBox 12"/>
          <p:cNvSpPr txBox="1"/>
          <p:nvPr/>
        </p:nvSpPr>
        <p:spPr>
          <a:xfrm>
            <a:off x="228600" y="1447800"/>
            <a:ext cx="8610600" cy="3231654"/>
          </a:xfrm>
          <a:prstGeom prst="rect">
            <a:avLst/>
          </a:prstGeom>
          <a:noFill/>
        </p:spPr>
        <p:txBody>
          <a:bodyPr>
            <a:spAutoFit/>
          </a:bodyPr>
          <a:lstStyle/>
          <a:p>
            <a:pPr marL="342900" indent="-342900" fontAlgn="auto">
              <a:spcBef>
                <a:spcPts val="0"/>
              </a:spcBef>
              <a:spcAft>
                <a:spcPts val="0"/>
              </a:spcAft>
              <a:defRPr/>
            </a:pPr>
            <a:endParaRPr lang="en-US" sz="2400" b="1" dirty="0">
              <a:latin typeface="+mn-lt"/>
              <a:cs typeface="+mn-cs"/>
            </a:endParaRPr>
          </a:p>
          <a:p>
            <a:pPr marL="342900" indent="-342900" fontAlgn="auto">
              <a:spcBef>
                <a:spcPts val="0"/>
              </a:spcBef>
              <a:spcAft>
                <a:spcPts val="0"/>
              </a:spcAft>
              <a:buFont typeface="+mj-lt"/>
              <a:buAutoNum type="arabicPeriod"/>
              <a:defRPr/>
            </a:pPr>
            <a:endParaRPr lang="en-US" b="1" dirty="0">
              <a:latin typeface="+mn-lt"/>
              <a:cs typeface="+mn-cs"/>
            </a:endParaRPr>
          </a:p>
          <a:p>
            <a:pPr marL="342900" indent="-342900" fontAlgn="auto">
              <a:spcBef>
                <a:spcPts val="0"/>
              </a:spcBef>
              <a:spcAft>
                <a:spcPts val="0"/>
              </a:spcAft>
              <a:buFont typeface="+mj-lt"/>
              <a:buAutoNum type="arabicPeriod"/>
              <a:defRPr/>
            </a:pPr>
            <a:endParaRPr lang="en-US" dirty="0">
              <a:latin typeface="+mn-lt"/>
              <a:cs typeface="+mn-cs"/>
            </a:endParaRPr>
          </a:p>
          <a:p>
            <a:pPr fontAlgn="auto">
              <a:spcBef>
                <a:spcPts val="0"/>
              </a:spcBef>
              <a:spcAft>
                <a:spcPts val="0"/>
              </a:spcAft>
              <a:defRPr/>
            </a:pPr>
            <a:endParaRPr lang="en-US" dirty="0">
              <a:latin typeface="+mn-lt"/>
              <a:cs typeface="+mn-cs"/>
            </a:endParaRPr>
          </a:p>
          <a:p>
            <a:pPr fontAlgn="auto">
              <a:spcBef>
                <a:spcPts val="0"/>
              </a:spcBef>
              <a:spcAft>
                <a:spcPts val="0"/>
              </a:spcAft>
              <a:defRPr/>
            </a:pPr>
            <a:endParaRPr lang="en-US" dirty="0">
              <a:latin typeface="+mn-lt"/>
              <a:cs typeface="+mn-cs"/>
            </a:endParaRPr>
          </a:p>
          <a:p>
            <a:pPr fontAlgn="auto">
              <a:spcBef>
                <a:spcPts val="0"/>
              </a:spcBef>
              <a:spcAft>
                <a:spcPts val="0"/>
              </a:spcAft>
              <a:defRPr/>
            </a:pPr>
            <a:endParaRPr lang="en-US" dirty="0">
              <a:latin typeface="+mn-lt"/>
              <a:cs typeface="+mn-cs"/>
            </a:endParaRPr>
          </a:p>
          <a:p>
            <a:pPr fontAlgn="auto">
              <a:spcBef>
                <a:spcPts val="0"/>
              </a:spcBef>
              <a:spcAft>
                <a:spcPts val="0"/>
              </a:spcAft>
              <a:defRPr/>
            </a:pPr>
            <a:endParaRPr lang="en-US" dirty="0">
              <a:latin typeface="+mn-lt"/>
              <a:cs typeface="+mn-cs"/>
            </a:endParaRPr>
          </a:p>
          <a:p>
            <a:pPr fontAlgn="auto">
              <a:spcBef>
                <a:spcPts val="0"/>
              </a:spcBef>
              <a:spcAft>
                <a:spcPts val="0"/>
              </a:spcAft>
              <a:defRPr/>
            </a:pPr>
            <a:endParaRPr lang="en-US" dirty="0">
              <a:latin typeface="+mn-lt"/>
              <a:cs typeface="+mn-cs"/>
            </a:endParaRPr>
          </a:p>
          <a:p>
            <a:pPr fontAlgn="auto">
              <a:spcBef>
                <a:spcPts val="0"/>
              </a:spcBef>
              <a:spcAft>
                <a:spcPts val="0"/>
              </a:spcAft>
              <a:defRPr/>
            </a:pPr>
            <a:endParaRPr lang="en-US" dirty="0">
              <a:latin typeface="+mn-lt"/>
              <a:cs typeface="+mn-cs"/>
            </a:endParaRPr>
          </a:p>
          <a:p>
            <a:pPr fontAlgn="auto">
              <a:spcBef>
                <a:spcPts val="0"/>
              </a:spcBef>
              <a:spcAft>
                <a:spcPts val="0"/>
              </a:spcAft>
              <a:defRPr/>
            </a:pPr>
            <a:endParaRPr lang="en-US" dirty="0">
              <a:latin typeface="+mn-lt"/>
              <a:cs typeface="+mn-cs"/>
            </a:endParaRPr>
          </a:p>
          <a:p>
            <a:pPr fontAlgn="auto">
              <a:spcBef>
                <a:spcPts val="0"/>
              </a:spcBef>
              <a:spcAft>
                <a:spcPts val="0"/>
              </a:spcAft>
              <a:defRPr/>
            </a:pPr>
            <a:endParaRPr lang="en-US" dirty="0">
              <a:latin typeface="+mn-lt"/>
              <a:cs typeface="+mn-cs"/>
            </a:endParaRPr>
          </a:p>
        </p:txBody>
      </p:sp>
      <p:sp>
        <p:nvSpPr>
          <p:cNvPr id="14" name="Footer Placeholder 13"/>
          <p:cNvSpPr>
            <a:spLocks noGrp="1"/>
          </p:cNvSpPr>
          <p:nvPr>
            <p:ph type="ftr" sz="quarter" idx="11"/>
          </p:nvPr>
        </p:nvSpPr>
        <p:spPr/>
        <p:txBody>
          <a:bodyPr/>
          <a:lstStyle/>
          <a:p>
            <a:pPr>
              <a:defRPr/>
            </a:pPr>
            <a:r>
              <a:rPr lang="en-US" smtClean="0"/>
              <a:t>August 2014 Severe Weather TTX</a:t>
            </a:r>
            <a:endParaRPr lang="en-US" dirty="0"/>
          </a:p>
        </p:txBody>
      </p:sp>
      <p:sp>
        <p:nvSpPr>
          <p:cNvPr id="15" name="TextBox 14"/>
          <p:cNvSpPr txBox="1"/>
          <p:nvPr/>
        </p:nvSpPr>
        <p:spPr>
          <a:xfrm>
            <a:off x="381000" y="1905000"/>
            <a:ext cx="8382000" cy="369332"/>
          </a:xfrm>
          <a:prstGeom prst="rect">
            <a:avLst/>
          </a:prstGeom>
          <a:noFill/>
        </p:spPr>
        <p:txBody>
          <a:bodyPr wrap="square" rtlCol="0">
            <a:spAutoFit/>
          </a:bodyPr>
          <a:lstStyle/>
          <a:p>
            <a:endParaRPr lang="en-US" dirty="0"/>
          </a:p>
        </p:txBody>
      </p:sp>
      <p:sp>
        <p:nvSpPr>
          <p:cNvPr id="14337" name="Rectangle 1"/>
          <p:cNvSpPr>
            <a:spLocks noChangeArrowheads="1"/>
          </p:cNvSpPr>
          <p:nvPr/>
        </p:nvSpPr>
        <p:spPr bwMode="auto">
          <a:xfrm>
            <a:off x="0" y="1458896"/>
            <a:ext cx="9144000" cy="45243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342900" marR="0" lvl="0" indent="-342900" algn="l" defTabSz="914400" rtl="0" eaLnBrk="1" fontAlgn="base" latinLnBrk="0" hangingPunct="1">
              <a:lnSpc>
                <a:spcPct val="100000"/>
              </a:lnSpc>
              <a:spcBef>
                <a:spcPct val="0"/>
              </a:spcBef>
              <a:spcAft>
                <a:spcPct val="0"/>
              </a:spcAft>
              <a:buClrTx/>
              <a:buSzTx/>
              <a:buFont typeface="Arial" pitchFamily="34" charset="0"/>
              <a:buChar char="•"/>
              <a:tabLst>
                <a:tab pos="457200" algn="l"/>
              </a:tabLst>
            </a:pPr>
            <a:r>
              <a:rPr kumimoji="0" lang="en-US" sz="2400" b="0" i="0" u="none" strike="noStrike" cap="none" normalizeH="0" baseline="0" dirty="0" smtClean="0">
                <a:ln>
                  <a:noFill/>
                </a:ln>
                <a:solidFill>
                  <a:schemeClr val="tx1"/>
                </a:solidFill>
                <a:effectLst/>
                <a:ea typeface="Times New Roman" pitchFamily="18" charset="0"/>
                <a:cs typeface="Arial" pitchFamily="34" charset="0"/>
              </a:rPr>
              <a:t>The exercise is conducted in a no-fault learning environment wherein capabilities, plans, systems, and processes will be evaluated.</a:t>
            </a:r>
          </a:p>
          <a:p>
            <a:pPr marL="342900" marR="0" lvl="0" indent="-342900" algn="l" defTabSz="914400" rtl="0" eaLnBrk="1" fontAlgn="base" latinLnBrk="0" hangingPunct="1">
              <a:lnSpc>
                <a:spcPct val="100000"/>
              </a:lnSpc>
              <a:spcBef>
                <a:spcPct val="0"/>
              </a:spcBef>
              <a:spcAft>
                <a:spcPct val="0"/>
              </a:spcAft>
              <a:buClrTx/>
              <a:buSzTx/>
              <a:buFont typeface="Arial" pitchFamily="34" charset="0"/>
              <a:buChar char="•"/>
              <a:tabLst>
                <a:tab pos="457200" algn="l"/>
              </a:tabLst>
            </a:pPr>
            <a:endParaRPr lang="en-US" sz="2400" dirty="0">
              <a:ea typeface="Times New Roman" pitchFamily="18" charset="0"/>
              <a:cs typeface="Arial" pitchFamily="34" charset="0"/>
            </a:endParaRPr>
          </a:p>
          <a:p>
            <a:pPr marL="342900" marR="0" lvl="0" indent="-342900" algn="l" defTabSz="914400" rtl="0" eaLnBrk="1" fontAlgn="base" latinLnBrk="0" hangingPunct="1">
              <a:lnSpc>
                <a:spcPct val="100000"/>
              </a:lnSpc>
              <a:spcBef>
                <a:spcPct val="0"/>
              </a:spcBef>
              <a:spcAft>
                <a:spcPct val="0"/>
              </a:spcAft>
              <a:buClrTx/>
              <a:buSzTx/>
              <a:buFont typeface="Arial" pitchFamily="34" charset="0"/>
              <a:buChar char="•"/>
              <a:tabLst>
                <a:tab pos="457200" algn="l"/>
              </a:tabLst>
            </a:pPr>
            <a:r>
              <a:rPr kumimoji="0" lang="en-US" sz="2400" b="0" i="0" u="none" strike="noStrike" cap="none" normalizeH="0" baseline="0" dirty="0" smtClean="0">
                <a:ln>
                  <a:noFill/>
                </a:ln>
                <a:solidFill>
                  <a:schemeClr val="tx1"/>
                </a:solidFill>
                <a:effectLst/>
                <a:ea typeface="Times New Roman" pitchFamily="18" charset="0"/>
                <a:cs typeface="Arial" pitchFamily="34" charset="0"/>
              </a:rPr>
              <a:t>The exercise scenario is plausible, and events occur as they are presented.</a:t>
            </a:r>
          </a:p>
          <a:p>
            <a:pPr marL="342900" marR="0" lvl="0" indent="-342900" algn="l" defTabSz="914400" rtl="0" eaLnBrk="1" fontAlgn="base" latinLnBrk="0" hangingPunct="1">
              <a:lnSpc>
                <a:spcPct val="100000"/>
              </a:lnSpc>
              <a:spcBef>
                <a:spcPct val="0"/>
              </a:spcBef>
              <a:spcAft>
                <a:spcPct val="0"/>
              </a:spcAft>
              <a:buClrTx/>
              <a:buSzTx/>
              <a:buFont typeface="Arial" pitchFamily="34" charset="0"/>
              <a:buChar char="•"/>
              <a:tabLst>
                <a:tab pos="457200" algn="l"/>
              </a:tabLst>
            </a:pPr>
            <a:endParaRPr lang="en-US" sz="2400" dirty="0">
              <a:ea typeface="Times New Roman" pitchFamily="18" charset="0"/>
              <a:cs typeface="Arial" pitchFamily="34" charset="0"/>
            </a:endParaRPr>
          </a:p>
          <a:p>
            <a:pPr marL="342900" marR="0" lvl="0" indent="-342900" algn="l" defTabSz="914400" rtl="0" eaLnBrk="1" fontAlgn="base" latinLnBrk="0" hangingPunct="1">
              <a:lnSpc>
                <a:spcPct val="100000"/>
              </a:lnSpc>
              <a:spcBef>
                <a:spcPct val="0"/>
              </a:spcBef>
              <a:spcAft>
                <a:spcPct val="0"/>
              </a:spcAft>
              <a:buClrTx/>
              <a:buSzTx/>
              <a:buFont typeface="Arial" pitchFamily="34" charset="0"/>
              <a:buChar char="•"/>
              <a:tabLst>
                <a:tab pos="457200" algn="l"/>
              </a:tabLst>
            </a:pPr>
            <a:r>
              <a:rPr kumimoji="0" lang="en-US" sz="2400" b="0" i="0" u="none" strike="noStrike" cap="none" normalizeH="0" baseline="0" dirty="0" smtClean="0">
                <a:ln>
                  <a:noFill/>
                </a:ln>
                <a:solidFill>
                  <a:schemeClr val="tx1"/>
                </a:solidFill>
                <a:effectLst/>
                <a:ea typeface="Times New Roman" pitchFamily="18" charset="0"/>
                <a:cs typeface="Arial" pitchFamily="34" charset="0"/>
              </a:rPr>
              <a:t>All players receive information at the same time.</a:t>
            </a:r>
          </a:p>
          <a:p>
            <a:pPr marL="342900" marR="0" lvl="0" indent="-342900" algn="l" defTabSz="914400" rtl="0" eaLnBrk="1" fontAlgn="base" latinLnBrk="0" hangingPunct="1">
              <a:lnSpc>
                <a:spcPct val="100000"/>
              </a:lnSpc>
              <a:spcBef>
                <a:spcPct val="0"/>
              </a:spcBef>
              <a:spcAft>
                <a:spcPct val="0"/>
              </a:spcAft>
              <a:buClrTx/>
              <a:buSzTx/>
              <a:buFont typeface="Arial" pitchFamily="34" charset="0"/>
              <a:buChar char="•"/>
              <a:tabLst>
                <a:tab pos="457200" algn="l"/>
              </a:tabLst>
            </a:pPr>
            <a:endParaRPr lang="en-US" sz="2400" dirty="0">
              <a:ea typeface="Times New Roman" pitchFamily="18" charset="0"/>
              <a:cs typeface="Arial" pitchFamily="34" charset="0"/>
            </a:endParaRPr>
          </a:p>
          <a:p>
            <a:pPr marL="342900" marR="0" lvl="0" indent="-342900" algn="l" defTabSz="914400" rtl="0" eaLnBrk="1" fontAlgn="base" latinLnBrk="0" hangingPunct="1">
              <a:lnSpc>
                <a:spcPct val="100000"/>
              </a:lnSpc>
              <a:spcBef>
                <a:spcPct val="0"/>
              </a:spcBef>
              <a:spcAft>
                <a:spcPct val="0"/>
              </a:spcAft>
              <a:buClrTx/>
              <a:buSzTx/>
              <a:buFont typeface="Arial" pitchFamily="34" charset="0"/>
              <a:buChar char="•"/>
              <a:tabLst>
                <a:tab pos="457200" algn="l"/>
              </a:tabLst>
            </a:pPr>
            <a:r>
              <a:rPr kumimoji="0" lang="en-US" sz="2400" b="0" i="0" u="none" strike="noStrike" cap="none" normalizeH="0" baseline="0" dirty="0" smtClean="0">
                <a:ln>
                  <a:noFill/>
                </a:ln>
                <a:solidFill>
                  <a:schemeClr val="tx1"/>
                </a:solidFill>
                <a:effectLst/>
                <a:ea typeface="Times New Roman" pitchFamily="18" charset="0"/>
                <a:cs typeface="Arial" pitchFamily="34" charset="0"/>
              </a:rPr>
              <a:t>In order to answer some of the discussion questions in this exercise, it is assumed that the weather incident has evolved and time has moved forward.  Facilitators will explain the evolution of the scenario to their participants.</a:t>
            </a:r>
            <a:endParaRPr kumimoji="0" lang="en-US" sz="2400" b="0" i="0" u="none" strike="noStrike" cap="none" normalizeH="0" baseline="0" dirty="0" smtClean="0">
              <a:ln>
                <a:noFill/>
              </a:ln>
              <a:solidFill>
                <a:schemeClr val="tx1"/>
              </a:solidFill>
              <a:effectLst/>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4337">
                                            <p:txEl>
                                              <p:pRg st="0" end="0"/>
                                            </p:txEl>
                                          </p:spTgt>
                                        </p:tgtEl>
                                        <p:attrNameLst>
                                          <p:attrName>style.visibility</p:attrName>
                                        </p:attrNameLst>
                                      </p:cBhvr>
                                      <p:to>
                                        <p:strVal val="visible"/>
                                      </p:to>
                                    </p:set>
                                    <p:animEffect transition="in" filter="wipe(down)">
                                      <p:cBhvr>
                                        <p:cTn id="7" dur="500"/>
                                        <p:tgtEl>
                                          <p:spTgt spid="14337">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14337">
                                            <p:txEl>
                                              <p:pRg st="2" end="2"/>
                                            </p:txEl>
                                          </p:spTgt>
                                        </p:tgtEl>
                                        <p:attrNameLst>
                                          <p:attrName>style.visibility</p:attrName>
                                        </p:attrNameLst>
                                      </p:cBhvr>
                                      <p:to>
                                        <p:strVal val="visible"/>
                                      </p:to>
                                    </p:set>
                                    <p:animEffect transition="in" filter="wipe(down)">
                                      <p:cBhvr>
                                        <p:cTn id="10" dur="500"/>
                                        <p:tgtEl>
                                          <p:spTgt spid="14337">
                                            <p:txEl>
                                              <p:pRg st="2" end="2"/>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14337">
                                            <p:txEl>
                                              <p:pRg st="4" end="4"/>
                                            </p:txEl>
                                          </p:spTgt>
                                        </p:tgtEl>
                                        <p:attrNameLst>
                                          <p:attrName>style.visibility</p:attrName>
                                        </p:attrNameLst>
                                      </p:cBhvr>
                                      <p:to>
                                        <p:strVal val="visible"/>
                                      </p:to>
                                    </p:set>
                                    <p:animEffect transition="in" filter="wipe(down)">
                                      <p:cBhvr>
                                        <p:cTn id="13" dur="500"/>
                                        <p:tgtEl>
                                          <p:spTgt spid="14337">
                                            <p:txEl>
                                              <p:pRg st="4" end="4"/>
                                            </p:txEl>
                                          </p:spTgt>
                                        </p:tgtEl>
                                      </p:cBhvr>
                                    </p:animEffect>
                                  </p:childTnLst>
                                </p:cTn>
                              </p:par>
                              <p:par>
                                <p:cTn id="14" presetID="22" presetClass="entr" presetSubtype="4" fill="hold" grpId="0" nodeType="withEffect">
                                  <p:stCondLst>
                                    <p:cond delay="0"/>
                                  </p:stCondLst>
                                  <p:childTnLst>
                                    <p:set>
                                      <p:cBhvr>
                                        <p:cTn id="15" dur="1" fill="hold">
                                          <p:stCondLst>
                                            <p:cond delay="0"/>
                                          </p:stCondLst>
                                        </p:cTn>
                                        <p:tgtEl>
                                          <p:spTgt spid="14337">
                                            <p:txEl>
                                              <p:pRg st="6" end="6"/>
                                            </p:txEl>
                                          </p:spTgt>
                                        </p:tgtEl>
                                        <p:attrNameLst>
                                          <p:attrName>style.visibility</p:attrName>
                                        </p:attrNameLst>
                                      </p:cBhvr>
                                      <p:to>
                                        <p:strVal val="visible"/>
                                      </p:to>
                                    </p:set>
                                    <p:animEffect transition="in" filter="wipe(down)">
                                      <p:cBhvr>
                                        <p:cTn id="16" dur="500"/>
                                        <p:tgtEl>
                                          <p:spTgt spid="14337">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7" grpId="0" build="allAtOnce"/>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6477000"/>
            <a:ext cx="9144000" cy="381000"/>
          </a:xfrm>
          <a:prstGeom prst="rect">
            <a:avLst/>
          </a:prstGeom>
          <a:gradFill flip="none" rotWithShape="1">
            <a:gsLst>
              <a:gs pos="0">
                <a:srgbClr val="94B6D2"/>
              </a:gs>
              <a:gs pos="50000">
                <a:schemeClr val="accent1">
                  <a:tint val="44500"/>
                  <a:satMod val="160000"/>
                </a:schemeClr>
              </a:gs>
              <a:gs pos="100000">
                <a:schemeClr val="accent1">
                  <a:tint val="23500"/>
                  <a:satMod val="160000"/>
                </a:schemeClr>
              </a:gs>
            </a:gsLst>
            <a:lin ang="5400000" scaled="0"/>
            <a:tileRect/>
          </a:gradFill>
          <a:ln w="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6" name="Rectangle 5"/>
          <p:cNvSpPr/>
          <p:nvPr/>
        </p:nvSpPr>
        <p:spPr>
          <a:xfrm>
            <a:off x="0" y="0"/>
            <a:ext cx="9144000" cy="1143000"/>
          </a:xfrm>
          <a:prstGeom prst="rect">
            <a:avLst/>
          </a:prstGeom>
          <a:gradFill flip="none" rotWithShape="1">
            <a:gsLst>
              <a:gs pos="0">
                <a:srgbClr val="94B6D2"/>
              </a:gs>
              <a:gs pos="50000">
                <a:schemeClr val="accent1">
                  <a:tint val="44500"/>
                  <a:satMod val="160000"/>
                </a:schemeClr>
              </a:gs>
              <a:gs pos="100000">
                <a:schemeClr val="accent1">
                  <a:tint val="23500"/>
                  <a:satMod val="160000"/>
                </a:schemeClr>
              </a:gs>
            </a:gsLst>
            <a:lin ang="5400000" scaled="0"/>
            <a:tileRect/>
          </a:gradFill>
          <a:ln w="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b="1" dirty="0" smtClean="0">
                <a:latin typeface="Arial" charset="0"/>
                <a:cs typeface="Arial" charset="0"/>
              </a:rPr>
              <a:t>                            </a:t>
            </a:r>
            <a:r>
              <a:rPr lang="en-US" sz="2400" b="1" dirty="0" smtClean="0">
                <a:solidFill>
                  <a:schemeClr val="tx1"/>
                </a:solidFill>
                <a:latin typeface="Arial" charset="0"/>
                <a:cs typeface="Arial" charset="0"/>
              </a:rPr>
              <a:t>Module One </a:t>
            </a:r>
            <a:r>
              <a:rPr lang="en-US" b="1" dirty="0" smtClean="0">
                <a:solidFill>
                  <a:schemeClr val="tx1"/>
                </a:solidFill>
                <a:latin typeface="Arial" charset="0"/>
                <a:cs typeface="Arial" charset="0"/>
              </a:rPr>
              <a:t/>
            </a:r>
            <a:br>
              <a:rPr lang="en-US" b="1" dirty="0" smtClean="0">
                <a:solidFill>
                  <a:schemeClr val="tx1"/>
                </a:solidFill>
                <a:latin typeface="Arial" charset="0"/>
                <a:cs typeface="Arial" charset="0"/>
              </a:rPr>
            </a:br>
            <a:r>
              <a:rPr lang="en-US" b="1" dirty="0" smtClean="0">
                <a:solidFill>
                  <a:schemeClr val="tx1"/>
                </a:solidFill>
                <a:latin typeface="Arial" charset="0"/>
                <a:cs typeface="Arial" charset="0"/>
              </a:rPr>
              <a:t>                                  </a:t>
            </a:r>
            <a:endParaRPr lang="en-US" dirty="0">
              <a:solidFill>
                <a:schemeClr val="tx1"/>
              </a:solidFill>
            </a:endParaRPr>
          </a:p>
        </p:txBody>
      </p:sp>
      <p:cxnSp>
        <p:nvCxnSpPr>
          <p:cNvPr id="11" name="Straight Connector 10"/>
          <p:cNvCxnSpPr/>
          <p:nvPr/>
        </p:nvCxnSpPr>
        <p:spPr>
          <a:xfrm>
            <a:off x="685800" y="1600200"/>
            <a:ext cx="7696200" cy="0"/>
          </a:xfrm>
          <a:prstGeom prst="line">
            <a:avLst/>
          </a:prstGeom>
          <a:ln w="41275" cap="rnd">
            <a:solidFill>
              <a:schemeClr val="bg1"/>
            </a:solidFill>
          </a:ln>
        </p:spPr>
        <p:style>
          <a:lnRef idx="1">
            <a:schemeClr val="accent1"/>
          </a:lnRef>
          <a:fillRef idx="0">
            <a:schemeClr val="accent1"/>
          </a:fillRef>
          <a:effectRef idx="0">
            <a:schemeClr val="accent1"/>
          </a:effectRef>
          <a:fontRef idx="minor">
            <a:schemeClr val="tx1"/>
          </a:fontRef>
        </p:style>
      </p:cxnSp>
      <p:sp>
        <p:nvSpPr>
          <p:cNvPr id="9222" name="TextBox 8"/>
          <p:cNvSpPr txBox="1">
            <a:spLocks noChangeArrowheads="1"/>
          </p:cNvSpPr>
          <p:nvPr/>
        </p:nvSpPr>
        <p:spPr bwMode="auto">
          <a:xfrm>
            <a:off x="0" y="6526213"/>
            <a:ext cx="9144000" cy="277812"/>
          </a:xfrm>
          <a:prstGeom prst="rect">
            <a:avLst/>
          </a:prstGeom>
          <a:noFill/>
          <a:ln w="9525">
            <a:noFill/>
            <a:miter lim="800000"/>
            <a:headEnd/>
            <a:tailEnd/>
          </a:ln>
        </p:spPr>
        <p:txBody>
          <a:bodyPr>
            <a:spAutoFit/>
          </a:bodyPr>
          <a:lstStyle/>
          <a:p>
            <a:pPr algn="ctr"/>
            <a:r>
              <a:rPr lang="en-US" sz="1200" b="1" i="1">
                <a:solidFill>
                  <a:srgbClr val="FF0000"/>
                </a:solidFill>
                <a:latin typeface="Calibri" pitchFamily="34" charset="0"/>
              </a:rPr>
              <a:t>Unbridled Pursuit of Excellence</a:t>
            </a:r>
          </a:p>
        </p:txBody>
      </p:sp>
      <p:pic>
        <p:nvPicPr>
          <p:cNvPr id="9223" name="Picture 14" descr="KyEM_logo_mlfbgh_nobckgrdv2.gif"/>
          <p:cNvPicPr>
            <a:picLocks noChangeAspect="1"/>
          </p:cNvPicPr>
          <p:nvPr/>
        </p:nvPicPr>
        <p:blipFill>
          <a:blip r:embed="rId3" cstate="print">
            <a:clrChange>
              <a:clrFrom>
                <a:srgbClr val="FFFFFF"/>
              </a:clrFrom>
              <a:clrTo>
                <a:srgbClr val="FFFFFF">
                  <a:alpha val="0"/>
                </a:srgbClr>
              </a:clrTo>
            </a:clrChange>
          </a:blip>
          <a:srcRect l="15833" r="25833"/>
          <a:stretch>
            <a:fillRect/>
          </a:stretch>
        </p:blipFill>
        <p:spPr bwMode="auto">
          <a:xfrm>
            <a:off x="76200" y="-74613"/>
            <a:ext cx="2667000" cy="1598613"/>
          </a:xfrm>
          <a:prstGeom prst="rect">
            <a:avLst/>
          </a:prstGeom>
          <a:noFill/>
          <a:ln w="9525">
            <a:noFill/>
            <a:miter lim="800000"/>
            <a:headEnd/>
            <a:tailEnd/>
          </a:ln>
        </p:spPr>
      </p:pic>
      <p:sp>
        <p:nvSpPr>
          <p:cNvPr id="16" name="TextBox 15"/>
          <p:cNvSpPr txBox="1"/>
          <p:nvPr/>
        </p:nvSpPr>
        <p:spPr>
          <a:xfrm>
            <a:off x="0" y="1171575"/>
            <a:ext cx="9144000" cy="276225"/>
          </a:xfrm>
          <a:prstGeom prst="rect">
            <a:avLst/>
          </a:prstGeom>
          <a:solidFill>
            <a:schemeClr val="accent1">
              <a:lumMod val="75000"/>
            </a:schemeClr>
          </a:solidFill>
        </p:spPr>
        <p:txBody>
          <a:bodyPr>
            <a:spAutoFit/>
          </a:bodyPr>
          <a:lstStyle/>
          <a:p>
            <a:pPr algn="ctr" fontAlgn="auto">
              <a:spcBef>
                <a:spcPts val="0"/>
              </a:spcBef>
              <a:spcAft>
                <a:spcPts val="0"/>
              </a:spcAft>
              <a:defRPr/>
            </a:pPr>
            <a:r>
              <a:rPr lang="en-US" sz="1200" b="1" i="1" dirty="0">
                <a:solidFill>
                  <a:schemeClr val="bg1"/>
                </a:solidFill>
                <a:latin typeface="+mn-lt"/>
                <a:cs typeface="+mn-cs"/>
              </a:rPr>
              <a:t>“A Team of Teams – With One Mission:  Protecting our Commonwealth”</a:t>
            </a:r>
          </a:p>
        </p:txBody>
      </p:sp>
      <p:sp>
        <p:nvSpPr>
          <p:cNvPr id="9225" name="Text Placeholder 2"/>
          <p:cNvSpPr txBox="1">
            <a:spLocks/>
          </p:cNvSpPr>
          <p:nvPr/>
        </p:nvSpPr>
        <p:spPr bwMode="auto">
          <a:xfrm>
            <a:off x="457200" y="1600200"/>
            <a:ext cx="8229600" cy="4525963"/>
          </a:xfrm>
          <a:prstGeom prst="rect">
            <a:avLst/>
          </a:prstGeom>
          <a:noFill/>
          <a:ln w="9525">
            <a:noFill/>
            <a:miter lim="800000"/>
            <a:headEnd/>
            <a:tailEnd/>
          </a:ln>
        </p:spPr>
        <p:txBody>
          <a:bodyPr/>
          <a:lstStyle/>
          <a:p>
            <a:pPr marL="457200" indent="-457200">
              <a:spcBef>
                <a:spcPct val="20000"/>
              </a:spcBef>
            </a:pPr>
            <a:endParaRPr lang="en-US" sz="2000">
              <a:latin typeface="Calibri" pitchFamily="34" charset="0"/>
            </a:endParaRPr>
          </a:p>
        </p:txBody>
      </p:sp>
      <p:sp>
        <p:nvSpPr>
          <p:cNvPr id="13" name="TextBox 12"/>
          <p:cNvSpPr txBox="1"/>
          <p:nvPr/>
        </p:nvSpPr>
        <p:spPr>
          <a:xfrm>
            <a:off x="228600" y="1447800"/>
            <a:ext cx="8610600" cy="3231654"/>
          </a:xfrm>
          <a:prstGeom prst="rect">
            <a:avLst/>
          </a:prstGeom>
          <a:noFill/>
        </p:spPr>
        <p:txBody>
          <a:bodyPr>
            <a:spAutoFit/>
          </a:bodyPr>
          <a:lstStyle/>
          <a:p>
            <a:pPr marL="342900" indent="-342900" fontAlgn="auto">
              <a:spcBef>
                <a:spcPts val="0"/>
              </a:spcBef>
              <a:spcAft>
                <a:spcPts val="0"/>
              </a:spcAft>
              <a:defRPr/>
            </a:pPr>
            <a:endParaRPr lang="en-US" sz="2400" b="1" dirty="0">
              <a:latin typeface="+mn-lt"/>
              <a:cs typeface="+mn-cs"/>
            </a:endParaRPr>
          </a:p>
          <a:p>
            <a:pPr marL="342900" indent="-342900" fontAlgn="auto">
              <a:spcBef>
                <a:spcPts val="0"/>
              </a:spcBef>
              <a:spcAft>
                <a:spcPts val="0"/>
              </a:spcAft>
              <a:buFont typeface="+mj-lt"/>
              <a:buAutoNum type="arabicPeriod"/>
              <a:defRPr/>
            </a:pPr>
            <a:endParaRPr lang="en-US" b="1" dirty="0">
              <a:latin typeface="+mn-lt"/>
              <a:cs typeface="+mn-cs"/>
            </a:endParaRPr>
          </a:p>
          <a:p>
            <a:pPr marL="342900" indent="-342900" fontAlgn="auto">
              <a:spcBef>
                <a:spcPts val="0"/>
              </a:spcBef>
              <a:spcAft>
                <a:spcPts val="0"/>
              </a:spcAft>
              <a:buFont typeface="+mj-lt"/>
              <a:buAutoNum type="arabicPeriod"/>
              <a:defRPr/>
            </a:pPr>
            <a:endParaRPr lang="en-US" dirty="0">
              <a:latin typeface="+mn-lt"/>
              <a:cs typeface="+mn-cs"/>
            </a:endParaRPr>
          </a:p>
          <a:p>
            <a:pPr fontAlgn="auto">
              <a:spcBef>
                <a:spcPts val="0"/>
              </a:spcBef>
              <a:spcAft>
                <a:spcPts val="0"/>
              </a:spcAft>
              <a:defRPr/>
            </a:pPr>
            <a:endParaRPr lang="en-US" dirty="0">
              <a:latin typeface="+mn-lt"/>
              <a:cs typeface="+mn-cs"/>
            </a:endParaRPr>
          </a:p>
          <a:p>
            <a:pPr fontAlgn="auto">
              <a:spcBef>
                <a:spcPts val="0"/>
              </a:spcBef>
              <a:spcAft>
                <a:spcPts val="0"/>
              </a:spcAft>
              <a:defRPr/>
            </a:pPr>
            <a:endParaRPr lang="en-US" dirty="0">
              <a:latin typeface="+mn-lt"/>
              <a:cs typeface="+mn-cs"/>
            </a:endParaRPr>
          </a:p>
          <a:p>
            <a:pPr fontAlgn="auto">
              <a:spcBef>
                <a:spcPts val="0"/>
              </a:spcBef>
              <a:spcAft>
                <a:spcPts val="0"/>
              </a:spcAft>
              <a:defRPr/>
            </a:pPr>
            <a:endParaRPr lang="en-US" dirty="0">
              <a:latin typeface="+mn-lt"/>
              <a:cs typeface="+mn-cs"/>
            </a:endParaRPr>
          </a:p>
          <a:p>
            <a:pPr fontAlgn="auto">
              <a:spcBef>
                <a:spcPts val="0"/>
              </a:spcBef>
              <a:spcAft>
                <a:spcPts val="0"/>
              </a:spcAft>
              <a:defRPr/>
            </a:pPr>
            <a:endParaRPr lang="en-US" dirty="0">
              <a:latin typeface="+mn-lt"/>
              <a:cs typeface="+mn-cs"/>
            </a:endParaRPr>
          </a:p>
          <a:p>
            <a:pPr fontAlgn="auto">
              <a:spcBef>
                <a:spcPts val="0"/>
              </a:spcBef>
              <a:spcAft>
                <a:spcPts val="0"/>
              </a:spcAft>
              <a:defRPr/>
            </a:pPr>
            <a:endParaRPr lang="en-US" dirty="0">
              <a:latin typeface="+mn-lt"/>
              <a:cs typeface="+mn-cs"/>
            </a:endParaRPr>
          </a:p>
          <a:p>
            <a:pPr fontAlgn="auto">
              <a:spcBef>
                <a:spcPts val="0"/>
              </a:spcBef>
              <a:spcAft>
                <a:spcPts val="0"/>
              </a:spcAft>
              <a:defRPr/>
            </a:pPr>
            <a:endParaRPr lang="en-US" dirty="0">
              <a:latin typeface="+mn-lt"/>
              <a:cs typeface="+mn-cs"/>
            </a:endParaRPr>
          </a:p>
          <a:p>
            <a:pPr fontAlgn="auto">
              <a:spcBef>
                <a:spcPts val="0"/>
              </a:spcBef>
              <a:spcAft>
                <a:spcPts val="0"/>
              </a:spcAft>
              <a:defRPr/>
            </a:pPr>
            <a:endParaRPr lang="en-US" dirty="0">
              <a:latin typeface="+mn-lt"/>
              <a:cs typeface="+mn-cs"/>
            </a:endParaRPr>
          </a:p>
          <a:p>
            <a:pPr fontAlgn="auto">
              <a:spcBef>
                <a:spcPts val="0"/>
              </a:spcBef>
              <a:spcAft>
                <a:spcPts val="0"/>
              </a:spcAft>
              <a:defRPr/>
            </a:pPr>
            <a:endParaRPr lang="en-US" dirty="0">
              <a:latin typeface="+mn-lt"/>
              <a:cs typeface="+mn-cs"/>
            </a:endParaRPr>
          </a:p>
        </p:txBody>
      </p:sp>
      <p:sp>
        <p:nvSpPr>
          <p:cNvPr id="14" name="Footer Placeholder 13"/>
          <p:cNvSpPr>
            <a:spLocks noGrp="1"/>
          </p:cNvSpPr>
          <p:nvPr>
            <p:ph type="ftr" sz="quarter" idx="11"/>
          </p:nvPr>
        </p:nvSpPr>
        <p:spPr/>
        <p:txBody>
          <a:bodyPr/>
          <a:lstStyle/>
          <a:p>
            <a:pPr>
              <a:defRPr/>
            </a:pPr>
            <a:r>
              <a:rPr lang="en-US" smtClean="0"/>
              <a:t>August 2014 Severe Weather TTX</a:t>
            </a:r>
            <a:endParaRPr lang="en-US" dirty="0"/>
          </a:p>
        </p:txBody>
      </p:sp>
      <p:pic>
        <p:nvPicPr>
          <p:cNvPr id="18" name="Picture 5" descr="080716-monsoon-thunderstorm-02"/>
          <p:cNvPicPr>
            <a:picLocks noChangeAspect="1" noChangeArrowheads="1"/>
          </p:cNvPicPr>
          <p:nvPr/>
        </p:nvPicPr>
        <p:blipFill>
          <a:blip r:embed="rId4" cstate="print"/>
          <a:srcRect/>
          <a:stretch>
            <a:fillRect/>
          </a:stretch>
        </p:blipFill>
        <p:spPr bwMode="auto">
          <a:xfrm>
            <a:off x="0" y="1447800"/>
            <a:ext cx="9144000" cy="5410200"/>
          </a:xfrm>
          <a:prstGeom prst="rect">
            <a:avLst/>
          </a:prstGeom>
          <a:noFill/>
        </p:spPr>
      </p:pic>
      <p:sp>
        <p:nvSpPr>
          <p:cNvPr id="15" name="TextBox 14"/>
          <p:cNvSpPr txBox="1"/>
          <p:nvPr/>
        </p:nvSpPr>
        <p:spPr>
          <a:xfrm>
            <a:off x="3505200" y="3124200"/>
            <a:ext cx="2362200" cy="369332"/>
          </a:xfrm>
          <a:prstGeom prst="rect">
            <a:avLst/>
          </a:prstGeom>
          <a:noFill/>
        </p:spPr>
        <p:txBody>
          <a:bodyPr wrap="square" rtlCol="0">
            <a:spAutoFit/>
          </a:bodyPr>
          <a:lstStyle/>
          <a:p>
            <a:r>
              <a:rPr lang="en-US" dirty="0" smtClean="0">
                <a:solidFill>
                  <a:srgbClr val="FF0000"/>
                </a:solidFill>
              </a:rPr>
              <a:t>UPDATE</a:t>
            </a:r>
            <a:endParaRPr lang="en-US" dirty="0">
              <a:solidFill>
                <a:srgbClr val="FF0000"/>
              </a:solidFill>
            </a:endParaRPr>
          </a:p>
        </p:txBody>
      </p:sp>
      <p:pic>
        <p:nvPicPr>
          <p:cNvPr id="17" name="Picture 5" descr="080716-monsoon-thunderstorm-02"/>
          <p:cNvPicPr>
            <a:picLocks noChangeAspect="1" noChangeArrowheads="1"/>
          </p:cNvPicPr>
          <p:nvPr/>
        </p:nvPicPr>
        <p:blipFill>
          <a:blip r:embed="rId5" cstate="print"/>
          <a:stretch>
            <a:fillRect/>
          </a:stretch>
        </p:blipFill>
        <p:spPr bwMode="auto">
          <a:xfrm>
            <a:off x="1" y="1143000"/>
            <a:ext cx="9143999" cy="5715000"/>
          </a:xfrm>
          <a:prstGeom prst="rect">
            <a:avLst/>
          </a:prstGeom>
          <a:noFill/>
        </p:spPr>
      </p:pic>
      <p:sp>
        <p:nvSpPr>
          <p:cNvPr id="20" name="Title 19"/>
          <p:cNvSpPr>
            <a:spLocks noGrp="1"/>
          </p:cNvSpPr>
          <p:nvPr>
            <p:ph type="title"/>
          </p:nvPr>
        </p:nvSpPr>
        <p:spPr/>
        <p:txBody>
          <a:bodyPr>
            <a:normAutofit fontScale="90000"/>
          </a:bodyPr>
          <a:lstStyle/>
          <a:p>
            <a:r>
              <a:rPr lang="en-US" dirty="0" smtClean="0"/>
              <a:t/>
            </a:r>
            <a:br>
              <a:rPr lang="en-US" dirty="0" smtClean="0"/>
            </a:b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6477000"/>
            <a:ext cx="9144000" cy="381000"/>
          </a:xfrm>
          <a:prstGeom prst="rect">
            <a:avLst/>
          </a:prstGeom>
          <a:gradFill flip="none" rotWithShape="1">
            <a:gsLst>
              <a:gs pos="0">
                <a:srgbClr val="94B6D2"/>
              </a:gs>
              <a:gs pos="50000">
                <a:schemeClr val="accent1">
                  <a:tint val="44500"/>
                  <a:satMod val="160000"/>
                </a:schemeClr>
              </a:gs>
              <a:gs pos="100000">
                <a:schemeClr val="accent1">
                  <a:tint val="23500"/>
                  <a:satMod val="160000"/>
                </a:schemeClr>
              </a:gs>
            </a:gsLst>
            <a:lin ang="5400000" scaled="0"/>
            <a:tileRect/>
          </a:gradFill>
          <a:ln w="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6" name="Rectangle 5"/>
          <p:cNvSpPr/>
          <p:nvPr/>
        </p:nvSpPr>
        <p:spPr>
          <a:xfrm>
            <a:off x="0" y="0"/>
            <a:ext cx="9144000" cy="1447800"/>
          </a:xfrm>
          <a:prstGeom prst="rect">
            <a:avLst/>
          </a:prstGeom>
          <a:gradFill flip="none" rotWithShape="1">
            <a:gsLst>
              <a:gs pos="0">
                <a:srgbClr val="94B6D2"/>
              </a:gs>
              <a:gs pos="50000">
                <a:schemeClr val="accent1">
                  <a:tint val="44500"/>
                  <a:satMod val="160000"/>
                </a:schemeClr>
              </a:gs>
              <a:gs pos="100000">
                <a:schemeClr val="accent1">
                  <a:tint val="23500"/>
                  <a:satMod val="160000"/>
                </a:schemeClr>
              </a:gs>
            </a:gsLst>
            <a:lin ang="5400000" scaled="0"/>
            <a:tileRect/>
          </a:gradFill>
          <a:ln w="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9220" name="Title 1"/>
          <p:cNvSpPr>
            <a:spLocks noGrp="1"/>
          </p:cNvSpPr>
          <p:nvPr>
            <p:ph type="title"/>
          </p:nvPr>
        </p:nvSpPr>
        <p:spPr>
          <a:xfrm>
            <a:off x="2667000" y="76200"/>
            <a:ext cx="6324600" cy="1066800"/>
          </a:xfrm>
        </p:spPr>
        <p:txBody>
          <a:bodyPr>
            <a:normAutofit/>
          </a:bodyPr>
          <a:lstStyle/>
          <a:p>
            <a:pPr eaLnBrk="1" hangingPunct="1">
              <a:lnSpc>
                <a:spcPct val="150000"/>
              </a:lnSpc>
            </a:pPr>
            <a:r>
              <a:rPr lang="en-US" sz="3200" b="1" dirty="0" smtClean="0">
                <a:cs typeface="Arial" charset="0"/>
              </a:rPr>
              <a:t>Scenario</a:t>
            </a:r>
          </a:p>
        </p:txBody>
      </p:sp>
      <p:cxnSp>
        <p:nvCxnSpPr>
          <p:cNvPr id="11" name="Straight Connector 10"/>
          <p:cNvCxnSpPr/>
          <p:nvPr/>
        </p:nvCxnSpPr>
        <p:spPr>
          <a:xfrm>
            <a:off x="685800" y="1600200"/>
            <a:ext cx="7696200" cy="0"/>
          </a:xfrm>
          <a:prstGeom prst="line">
            <a:avLst/>
          </a:prstGeom>
          <a:ln w="41275" cap="rnd">
            <a:solidFill>
              <a:schemeClr val="bg1"/>
            </a:solidFill>
          </a:ln>
        </p:spPr>
        <p:style>
          <a:lnRef idx="1">
            <a:schemeClr val="accent1"/>
          </a:lnRef>
          <a:fillRef idx="0">
            <a:schemeClr val="accent1"/>
          </a:fillRef>
          <a:effectRef idx="0">
            <a:schemeClr val="accent1"/>
          </a:effectRef>
          <a:fontRef idx="minor">
            <a:schemeClr val="tx1"/>
          </a:fontRef>
        </p:style>
      </p:cxnSp>
      <p:sp>
        <p:nvSpPr>
          <p:cNvPr id="9222" name="TextBox 8"/>
          <p:cNvSpPr txBox="1">
            <a:spLocks noChangeArrowheads="1"/>
          </p:cNvSpPr>
          <p:nvPr/>
        </p:nvSpPr>
        <p:spPr bwMode="auto">
          <a:xfrm>
            <a:off x="0" y="6526213"/>
            <a:ext cx="9144000" cy="277812"/>
          </a:xfrm>
          <a:prstGeom prst="rect">
            <a:avLst/>
          </a:prstGeom>
          <a:noFill/>
          <a:ln w="9525">
            <a:noFill/>
            <a:miter lim="800000"/>
            <a:headEnd/>
            <a:tailEnd/>
          </a:ln>
        </p:spPr>
        <p:txBody>
          <a:bodyPr>
            <a:spAutoFit/>
          </a:bodyPr>
          <a:lstStyle/>
          <a:p>
            <a:pPr algn="ctr"/>
            <a:r>
              <a:rPr lang="en-US" sz="1200" b="1" i="1">
                <a:solidFill>
                  <a:srgbClr val="FF0000"/>
                </a:solidFill>
                <a:latin typeface="Calibri" pitchFamily="34" charset="0"/>
              </a:rPr>
              <a:t>Unbridled Pursuit of Excellence</a:t>
            </a:r>
          </a:p>
        </p:txBody>
      </p:sp>
      <p:pic>
        <p:nvPicPr>
          <p:cNvPr id="9223" name="Picture 14" descr="KyEM_logo_mlfbgh_nobckgrdv2.gif"/>
          <p:cNvPicPr>
            <a:picLocks noChangeAspect="1"/>
          </p:cNvPicPr>
          <p:nvPr/>
        </p:nvPicPr>
        <p:blipFill>
          <a:blip r:embed="rId3" cstate="print">
            <a:clrChange>
              <a:clrFrom>
                <a:srgbClr val="FFFFFF"/>
              </a:clrFrom>
              <a:clrTo>
                <a:srgbClr val="FFFFFF">
                  <a:alpha val="0"/>
                </a:srgbClr>
              </a:clrTo>
            </a:clrChange>
          </a:blip>
          <a:srcRect l="15833" r="25833"/>
          <a:stretch>
            <a:fillRect/>
          </a:stretch>
        </p:blipFill>
        <p:spPr bwMode="auto">
          <a:xfrm>
            <a:off x="76200" y="-74613"/>
            <a:ext cx="2743200" cy="1598613"/>
          </a:xfrm>
          <a:prstGeom prst="rect">
            <a:avLst/>
          </a:prstGeom>
          <a:noFill/>
          <a:ln w="9525">
            <a:noFill/>
            <a:miter lim="800000"/>
            <a:headEnd/>
            <a:tailEnd/>
          </a:ln>
        </p:spPr>
      </p:pic>
      <p:sp>
        <p:nvSpPr>
          <p:cNvPr id="16" name="TextBox 15"/>
          <p:cNvSpPr txBox="1"/>
          <p:nvPr/>
        </p:nvSpPr>
        <p:spPr>
          <a:xfrm>
            <a:off x="0" y="1171575"/>
            <a:ext cx="9144000" cy="276225"/>
          </a:xfrm>
          <a:prstGeom prst="rect">
            <a:avLst/>
          </a:prstGeom>
          <a:solidFill>
            <a:schemeClr val="accent1">
              <a:lumMod val="75000"/>
            </a:schemeClr>
          </a:solidFill>
        </p:spPr>
        <p:txBody>
          <a:bodyPr>
            <a:spAutoFit/>
          </a:bodyPr>
          <a:lstStyle/>
          <a:p>
            <a:pPr algn="ctr" fontAlgn="auto">
              <a:spcBef>
                <a:spcPts val="0"/>
              </a:spcBef>
              <a:spcAft>
                <a:spcPts val="0"/>
              </a:spcAft>
              <a:defRPr/>
            </a:pPr>
            <a:r>
              <a:rPr lang="en-US" sz="1200" b="1" i="1" dirty="0">
                <a:solidFill>
                  <a:schemeClr val="bg1"/>
                </a:solidFill>
                <a:latin typeface="+mn-lt"/>
                <a:cs typeface="+mn-cs"/>
              </a:rPr>
              <a:t>“A Team of Teams – With One Mission:  Protecting our Commonwealth”</a:t>
            </a:r>
          </a:p>
        </p:txBody>
      </p:sp>
      <p:sp>
        <p:nvSpPr>
          <p:cNvPr id="9225" name="Text Placeholder 2"/>
          <p:cNvSpPr txBox="1">
            <a:spLocks/>
          </p:cNvSpPr>
          <p:nvPr/>
        </p:nvSpPr>
        <p:spPr bwMode="auto">
          <a:xfrm>
            <a:off x="457200" y="1600200"/>
            <a:ext cx="8229600" cy="4525963"/>
          </a:xfrm>
          <a:prstGeom prst="rect">
            <a:avLst/>
          </a:prstGeom>
          <a:noFill/>
          <a:ln w="9525">
            <a:noFill/>
            <a:miter lim="800000"/>
            <a:headEnd/>
            <a:tailEnd/>
          </a:ln>
        </p:spPr>
        <p:txBody>
          <a:bodyPr/>
          <a:lstStyle/>
          <a:p>
            <a:pPr marL="457200" indent="-457200">
              <a:spcBef>
                <a:spcPct val="20000"/>
              </a:spcBef>
            </a:pPr>
            <a:endParaRPr lang="en-US" sz="2000">
              <a:latin typeface="Calibri" pitchFamily="34" charset="0"/>
            </a:endParaRPr>
          </a:p>
        </p:txBody>
      </p:sp>
      <p:sp>
        <p:nvSpPr>
          <p:cNvPr id="13" name="TextBox 12"/>
          <p:cNvSpPr txBox="1"/>
          <p:nvPr/>
        </p:nvSpPr>
        <p:spPr>
          <a:xfrm>
            <a:off x="228600" y="1447800"/>
            <a:ext cx="8610600" cy="3231654"/>
          </a:xfrm>
          <a:prstGeom prst="rect">
            <a:avLst/>
          </a:prstGeom>
          <a:noFill/>
        </p:spPr>
        <p:txBody>
          <a:bodyPr>
            <a:spAutoFit/>
          </a:bodyPr>
          <a:lstStyle/>
          <a:p>
            <a:pPr marL="342900" indent="-342900" fontAlgn="auto">
              <a:spcBef>
                <a:spcPts val="0"/>
              </a:spcBef>
              <a:spcAft>
                <a:spcPts val="0"/>
              </a:spcAft>
              <a:defRPr/>
            </a:pPr>
            <a:endParaRPr lang="en-US" sz="2400" b="1" dirty="0">
              <a:latin typeface="+mn-lt"/>
              <a:cs typeface="+mn-cs"/>
            </a:endParaRPr>
          </a:p>
          <a:p>
            <a:pPr marL="342900" indent="-342900" fontAlgn="auto">
              <a:spcBef>
                <a:spcPts val="0"/>
              </a:spcBef>
              <a:spcAft>
                <a:spcPts val="0"/>
              </a:spcAft>
              <a:buFont typeface="+mj-lt"/>
              <a:buAutoNum type="arabicPeriod"/>
              <a:defRPr/>
            </a:pPr>
            <a:endParaRPr lang="en-US" b="1" dirty="0">
              <a:latin typeface="+mn-lt"/>
              <a:cs typeface="+mn-cs"/>
            </a:endParaRPr>
          </a:p>
          <a:p>
            <a:pPr marL="342900" indent="-342900" fontAlgn="auto">
              <a:spcBef>
                <a:spcPts val="0"/>
              </a:spcBef>
              <a:spcAft>
                <a:spcPts val="0"/>
              </a:spcAft>
              <a:buFont typeface="+mj-lt"/>
              <a:buAutoNum type="arabicPeriod"/>
              <a:defRPr/>
            </a:pPr>
            <a:endParaRPr lang="en-US" dirty="0">
              <a:latin typeface="+mn-lt"/>
              <a:cs typeface="+mn-cs"/>
            </a:endParaRPr>
          </a:p>
          <a:p>
            <a:pPr fontAlgn="auto">
              <a:spcBef>
                <a:spcPts val="0"/>
              </a:spcBef>
              <a:spcAft>
                <a:spcPts val="0"/>
              </a:spcAft>
              <a:defRPr/>
            </a:pPr>
            <a:endParaRPr lang="en-US" dirty="0">
              <a:latin typeface="+mn-lt"/>
              <a:cs typeface="+mn-cs"/>
            </a:endParaRPr>
          </a:p>
          <a:p>
            <a:pPr fontAlgn="auto">
              <a:spcBef>
                <a:spcPts val="0"/>
              </a:spcBef>
              <a:spcAft>
                <a:spcPts val="0"/>
              </a:spcAft>
              <a:defRPr/>
            </a:pPr>
            <a:endParaRPr lang="en-US" dirty="0">
              <a:latin typeface="+mn-lt"/>
              <a:cs typeface="+mn-cs"/>
            </a:endParaRPr>
          </a:p>
          <a:p>
            <a:pPr fontAlgn="auto">
              <a:spcBef>
                <a:spcPts val="0"/>
              </a:spcBef>
              <a:spcAft>
                <a:spcPts val="0"/>
              </a:spcAft>
              <a:defRPr/>
            </a:pPr>
            <a:endParaRPr lang="en-US" dirty="0">
              <a:latin typeface="+mn-lt"/>
              <a:cs typeface="+mn-cs"/>
            </a:endParaRPr>
          </a:p>
          <a:p>
            <a:pPr fontAlgn="auto">
              <a:spcBef>
                <a:spcPts val="0"/>
              </a:spcBef>
              <a:spcAft>
                <a:spcPts val="0"/>
              </a:spcAft>
              <a:defRPr/>
            </a:pPr>
            <a:endParaRPr lang="en-US" dirty="0">
              <a:latin typeface="+mn-lt"/>
              <a:cs typeface="+mn-cs"/>
            </a:endParaRPr>
          </a:p>
          <a:p>
            <a:pPr fontAlgn="auto">
              <a:spcBef>
                <a:spcPts val="0"/>
              </a:spcBef>
              <a:spcAft>
                <a:spcPts val="0"/>
              </a:spcAft>
              <a:defRPr/>
            </a:pPr>
            <a:endParaRPr lang="en-US" dirty="0">
              <a:latin typeface="+mn-lt"/>
              <a:cs typeface="+mn-cs"/>
            </a:endParaRPr>
          </a:p>
          <a:p>
            <a:pPr fontAlgn="auto">
              <a:spcBef>
                <a:spcPts val="0"/>
              </a:spcBef>
              <a:spcAft>
                <a:spcPts val="0"/>
              </a:spcAft>
              <a:defRPr/>
            </a:pPr>
            <a:endParaRPr lang="en-US" dirty="0">
              <a:latin typeface="+mn-lt"/>
              <a:cs typeface="+mn-cs"/>
            </a:endParaRPr>
          </a:p>
          <a:p>
            <a:pPr fontAlgn="auto">
              <a:spcBef>
                <a:spcPts val="0"/>
              </a:spcBef>
              <a:spcAft>
                <a:spcPts val="0"/>
              </a:spcAft>
              <a:defRPr/>
            </a:pPr>
            <a:endParaRPr lang="en-US" dirty="0">
              <a:latin typeface="+mn-lt"/>
              <a:cs typeface="+mn-cs"/>
            </a:endParaRPr>
          </a:p>
          <a:p>
            <a:pPr fontAlgn="auto">
              <a:spcBef>
                <a:spcPts val="0"/>
              </a:spcBef>
              <a:spcAft>
                <a:spcPts val="0"/>
              </a:spcAft>
              <a:defRPr/>
            </a:pPr>
            <a:endParaRPr lang="en-US" dirty="0">
              <a:latin typeface="+mn-lt"/>
              <a:cs typeface="+mn-cs"/>
            </a:endParaRPr>
          </a:p>
        </p:txBody>
      </p:sp>
      <p:sp>
        <p:nvSpPr>
          <p:cNvPr id="14" name="Footer Placeholder 13"/>
          <p:cNvSpPr>
            <a:spLocks noGrp="1"/>
          </p:cNvSpPr>
          <p:nvPr>
            <p:ph type="ftr" sz="quarter" idx="11"/>
          </p:nvPr>
        </p:nvSpPr>
        <p:spPr/>
        <p:txBody>
          <a:bodyPr/>
          <a:lstStyle/>
          <a:p>
            <a:pPr>
              <a:defRPr/>
            </a:pPr>
            <a:r>
              <a:rPr lang="en-US" smtClean="0"/>
              <a:t>August 2014 Severe Weather TTX</a:t>
            </a:r>
            <a:endParaRPr lang="en-US" dirty="0"/>
          </a:p>
        </p:txBody>
      </p:sp>
      <p:sp>
        <p:nvSpPr>
          <p:cNvPr id="15" name="TextBox 14"/>
          <p:cNvSpPr txBox="1"/>
          <p:nvPr/>
        </p:nvSpPr>
        <p:spPr>
          <a:xfrm>
            <a:off x="0" y="1447800"/>
            <a:ext cx="9144000" cy="5109091"/>
          </a:xfrm>
          <a:prstGeom prst="rect">
            <a:avLst/>
          </a:prstGeom>
          <a:noFill/>
        </p:spPr>
        <p:txBody>
          <a:bodyPr wrap="square" rtlCol="0">
            <a:spAutoFit/>
          </a:bodyPr>
          <a:lstStyle/>
          <a:p>
            <a:pPr algn="ctr"/>
            <a:r>
              <a:rPr lang="en-US" sz="2800" dirty="0" smtClean="0"/>
              <a:t>Wednesday August  20, 2014 – 7:30 am EST : Day One</a:t>
            </a:r>
            <a:br>
              <a:rPr lang="en-US" sz="2800" dirty="0" smtClean="0"/>
            </a:br>
            <a:endParaRPr lang="en-US" sz="2800" dirty="0" smtClean="0"/>
          </a:p>
          <a:p>
            <a:pPr>
              <a:buFont typeface="Arial" pitchFamily="34" charset="0"/>
              <a:buChar char="•"/>
            </a:pPr>
            <a:r>
              <a:rPr lang="en-US" dirty="0" smtClean="0"/>
              <a:t>August 20</a:t>
            </a:r>
            <a:r>
              <a:rPr lang="en-US" baseline="30000" dirty="0" smtClean="0"/>
              <a:t>th</a:t>
            </a:r>
            <a:r>
              <a:rPr lang="en-US" dirty="0" smtClean="0"/>
              <a:t>, 2014 at approximately 7:30am EST a train derailed in Fayette County .46 miles South of the Bryan Station and Briar Hill Road interchange.  The derailed train consists of 57 rail cars, but only 13 have derailed. The train originated in Western, KY and was en route to Eastern, KY.  The following agencies are onsite: Local Fire, EMS, and Police.  Access control has been established.</a:t>
            </a:r>
          </a:p>
          <a:p>
            <a:endParaRPr lang="en-US" dirty="0" smtClean="0"/>
          </a:p>
          <a:p>
            <a:pPr>
              <a:buFont typeface="Arial" pitchFamily="34" charset="0"/>
              <a:buChar char="•"/>
            </a:pPr>
            <a:r>
              <a:rPr lang="en-US" dirty="0" smtClean="0"/>
              <a:t>Locals have called State Duty Officers and the following agencies are en route: Law Enforcement, Local EM, Regional Hazmat Team, Railroad Response Team, KYEM Regional RRM, KYTC, DEP, KSP, EPA.  This will be a 24-48 hour operation. IC to UC has determined the Operational Period to be 12 hours.</a:t>
            </a:r>
          </a:p>
          <a:p>
            <a:endParaRPr lang="en-US" dirty="0" smtClean="0"/>
          </a:p>
          <a:p>
            <a:pPr>
              <a:buFont typeface="Arial" pitchFamily="34" charset="0"/>
              <a:buChar char="•"/>
            </a:pPr>
            <a:r>
              <a:rPr lang="en-US" dirty="0" smtClean="0"/>
              <a:t>An initial assessment by local responders shows that there is a leaking chemical. The chemical is determined to be HF.  Hazmat team has made initial entry and confirmed HF is the leaking tank.  The 2</a:t>
            </a:r>
            <a:r>
              <a:rPr lang="en-US" baseline="30000" dirty="0" smtClean="0"/>
              <a:t>nd</a:t>
            </a:r>
            <a:r>
              <a:rPr lang="en-US" dirty="0" smtClean="0"/>
              <a:t> Hazmat team has attempted plugging operations which failed due to poor structural integrity of the tank.  </a:t>
            </a:r>
            <a:endParaRPr lang="en-US" sz="2000"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20040" y="228600"/>
            <a:ext cx="6842760" cy="990600"/>
          </a:xfrm>
        </p:spPr>
        <p:txBody>
          <a:bodyPr>
            <a:normAutofit/>
          </a:bodyPr>
          <a:lstStyle/>
          <a:p>
            <a:r>
              <a:rPr lang="en-US" dirty="0" smtClean="0">
                <a:solidFill>
                  <a:srgbClr val="FF0000"/>
                </a:solidFill>
              </a:rPr>
              <a:t>           Toxic Threat Zone </a:t>
            </a:r>
            <a:endParaRPr lang="en-US" dirty="0">
              <a:solidFill>
                <a:srgbClr val="FF0000"/>
              </a:solidFill>
            </a:endParaRPr>
          </a:p>
        </p:txBody>
      </p:sp>
      <p:cxnSp>
        <p:nvCxnSpPr>
          <p:cNvPr id="5" name="Straight Connector 4"/>
          <p:cNvCxnSpPr/>
          <p:nvPr/>
        </p:nvCxnSpPr>
        <p:spPr>
          <a:xfrm>
            <a:off x="381000" y="1143000"/>
            <a:ext cx="8229600" cy="0"/>
          </a:xfrm>
          <a:prstGeom prst="line">
            <a:avLst/>
          </a:prstGeom>
          <a:ln w="12700">
            <a:solidFill>
              <a:srgbClr val="002F80"/>
            </a:solidFill>
          </a:ln>
        </p:spPr>
        <p:style>
          <a:lnRef idx="1">
            <a:schemeClr val="accent1"/>
          </a:lnRef>
          <a:fillRef idx="0">
            <a:schemeClr val="accent1"/>
          </a:fillRef>
          <a:effectRef idx="0">
            <a:schemeClr val="accent1"/>
          </a:effectRef>
          <a:fontRef idx="minor">
            <a:schemeClr val="tx1"/>
          </a:fontRef>
        </p:style>
      </p:cxnSp>
      <p:pic>
        <p:nvPicPr>
          <p:cNvPr id="7" name="Picture 6" descr="KYEM Logo.png"/>
          <p:cNvPicPr>
            <a:picLocks noChangeAspect="1"/>
          </p:cNvPicPr>
          <p:nvPr/>
        </p:nvPicPr>
        <p:blipFill>
          <a:blip r:embed="rId3" cstate="print"/>
          <a:stretch>
            <a:fillRect/>
          </a:stretch>
        </p:blipFill>
        <p:spPr>
          <a:xfrm>
            <a:off x="990600" y="228600"/>
            <a:ext cx="990600" cy="849086"/>
          </a:xfrm>
          <a:prstGeom prst="rect">
            <a:avLst/>
          </a:prstGeom>
        </p:spPr>
      </p:pic>
      <p:sp>
        <p:nvSpPr>
          <p:cNvPr id="8" name="Subtitle 3"/>
          <p:cNvSpPr txBox="1">
            <a:spLocks/>
          </p:cNvSpPr>
          <p:nvPr/>
        </p:nvSpPr>
        <p:spPr>
          <a:xfrm>
            <a:off x="2286000" y="1447800"/>
            <a:ext cx="5791200" cy="4356547"/>
          </a:xfrm>
          <a:prstGeom prst="rect">
            <a:avLst/>
          </a:prstGeom>
          <a:solidFill>
            <a:schemeClr val="bg1"/>
          </a:solidFill>
          <a:ln>
            <a:solidFill>
              <a:schemeClr val="tx1"/>
            </a:solidFill>
          </a:ln>
        </p:spPr>
        <p:txBody>
          <a:bodyPr vert="horz" lIns="91440" tIns="45720" rIns="91440" bIns="45720" rtlCol="0">
            <a:noAutofit/>
          </a:bodyPr>
          <a:lstStyle>
            <a:lvl1pPr marL="0" indent="0" algn="l" defTabSz="914400" rtl="0" eaLnBrk="1" latinLnBrk="0" hangingPunct="1">
              <a:spcBef>
                <a:spcPct val="20000"/>
              </a:spcBef>
              <a:buFont typeface="Wingdings" pitchFamily="2" charset="2"/>
              <a:buNone/>
              <a:defRPr sz="2500" kern="1200">
                <a:solidFill>
                  <a:srgbClr val="333333"/>
                </a:solidFill>
                <a:latin typeface="Arial" pitchFamily="34" charset="0"/>
                <a:ea typeface="+mn-ea"/>
                <a:cs typeface="Arial" pitchFamily="34" charset="0"/>
              </a:defRPr>
            </a:lvl1pPr>
            <a:lvl2pPr marL="457200" indent="0" algn="ctr" defTabSz="914400" rtl="0" eaLnBrk="1" latinLnBrk="0" hangingPunct="1">
              <a:spcBef>
                <a:spcPct val="20000"/>
              </a:spcBef>
              <a:buFont typeface="Arial" pitchFamily="34" charset="0"/>
              <a:buNone/>
              <a:defRPr sz="2200" kern="1200">
                <a:solidFill>
                  <a:schemeClr val="tx1">
                    <a:tint val="75000"/>
                  </a:schemeClr>
                </a:solidFill>
                <a:latin typeface="Arial" pitchFamily="34" charset="0"/>
                <a:ea typeface="+mn-ea"/>
                <a:cs typeface="Arial" pitchFamily="34" charset="0"/>
              </a:defRPr>
            </a:lvl2pPr>
            <a:lvl3pPr marL="914400" indent="0" algn="ctr" defTabSz="914400" rtl="0" eaLnBrk="1" latinLnBrk="0" hangingPunct="1">
              <a:spcBef>
                <a:spcPct val="20000"/>
              </a:spcBef>
              <a:buFont typeface="Wingdings" pitchFamily="2" charset="2"/>
              <a:buNone/>
              <a:defRPr sz="2200" kern="1200">
                <a:solidFill>
                  <a:schemeClr val="tx1">
                    <a:tint val="75000"/>
                  </a:schemeClr>
                </a:solidFill>
                <a:latin typeface="Arial" pitchFamily="34" charset="0"/>
                <a:ea typeface="+mn-ea"/>
                <a:cs typeface="Arial" pitchFamily="34" charset="0"/>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Arial" pitchFamily="34" charset="0"/>
                <a:ea typeface="+mn-ea"/>
                <a:cs typeface="Arial" pitchFamily="34" charset="0"/>
              </a:defRPr>
            </a:lvl4pPr>
            <a:lvl5pPr marL="1828800" indent="0" algn="ctr" defTabSz="914400" rtl="0" eaLnBrk="1" latinLnBrk="0" hangingPunct="1">
              <a:spcBef>
                <a:spcPct val="20000"/>
              </a:spcBef>
              <a:buFont typeface="Wingdings" pitchFamily="2" charset="2"/>
              <a:buNone/>
              <a:defRPr sz="2000" kern="1200">
                <a:solidFill>
                  <a:schemeClr val="tx1">
                    <a:tint val="75000"/>
                  </a:schemeClr>
                </a:solidFill>
                <a:latin typeface="Arial" pitchFamily="34" charset="0"/>
                <a:ea typeface="+mn-ea"/>
                <a:cs typeface="Arial" pitchFamily="34" charset="0"/>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ctr">
              <a:spcBef>
                <a:spcPts val="0"/>
              </a:spcBef>
            </a:pPr>
            <a:r>
              <a:rPr lang="en-US" sz="1600" dirty="0" smtClean="0"/>
              <a:t>August 20, 2014 0730 hours EDT </a:t>
            </a:r>
          </a:p>
          <a:p>
            <a:pPr algn="ctr">
              <a:spcBef>
                <a:spcPts val="0"/>
              </a:spcBef>
            </a:pPr>
            <a:endParaRPr lang="en-US" sz="1600" dirty="0" smtClean="0"/>
          </a:p>
          <a:p>
            <a:pPr>
              <a:spcBef>
                <a:spcPts val="0"/>
              </a:spcBef>
            </a:pPr>
            <a:r>
              <a:rPr lang="en-US" sz="1600" dirty="0" smtClean="0"/>
              <a:t/>
            </a:r>
            <a:br>
              <a:rPr lang="en-US" sz="1600" dirty="0" smtClean="0"/>
            </a:br>
            <a:r>
              <a:rPr lang="en-US" sz="1600" dirty="0" smtClean="0"/>
              <a:t>Chemical Name:	Hydrofluoric Acid (HF)</a:t>
            </a:r>
          </a:p>
          <a:p>
            <a:pPr>
              <a:spcBef>
                <a:spcPts val="0"/>
              </a:spcBef>
            </a:pPr>
            <a:r>
              <a:rPr lang="en-US" sz="1600" dirty="0" smtClean="0"/>
              <a:t>WARNING:	Can react with water and or vapor. </a:t>
            </a:r>
            <a:br>
              <a:rPr lang="en-US" sz="1600" dirty="0" smtClean="0"/>
            </a:br>
            <a:r>
              <a:rPr lang="en-US" sz="1600" dirty="0" smtClean="0"/>
              <a:t>		This can affect the evaporation rate 			and downward dispersion.  </a:t>
            </a:r>
          </a:p>
          <a:p>
            <a:pPr>
              <a:spcBef>
                <a:spcPts val="0"/>
              </a:spcBef>
            </a:pPr>
            <a:r>
              <a:rPr lang="en-US" sz="1600" dirty="0" smtClean="0"/>
              <a:t>Wind:		5 Miles/hours E  at  3 meters</a:t>
            </a:r>
          </a:p>
          <a:p>
            <a:pPr>
              <a:spcBef>
                <a:spcPts val="0"/>
              </a:spcBef>
            </a:pPr>
            <a:r>
              <a:rPr lang="en-US" sz="1600" dirty="0" smtClean="0"/>
              <a:t>Air Temperature:	95 Fahrenheit and 35Celsius </a:t>
            </a:r>
          </a:p>
          <a:p>
            <a:pPr>
              <a:spcBef>
                <a:spcPts val="0"/>
              </a:spcBef>
            </a:pPr>
            <a:r>
              <a:rPr lang="en-US" sz="1600" dirty="0" smtClean="0"/>
              <a:t>Cass Number:	7664-39-3  Liquid  		</a:t>
            </a:r>
          </a:p>
          <a:p>
            <a:pPr>
              <a:spcBef>
                <a:spcPts val="0"/>
              </a:spcBef>
            </a:pPr>
            <a:endParaRPr lang="en-US" sz="1600" dirty="0" smtClean="0"/>
          </a:p>
          <a:p>
            <a:pPr>
              <a:spcBef>
                <a:spcPts val="0"/>
              </a:spcBef>
            </a:pPr>
            <a:r>
              <a:rPr lang="en-US" sz="1600" dirty="0" smtClean="0"/>
              <a:t>THREAT ZONE </a:t>
            </a:r>
          </a:p>
          <a:p>
            <a:pPr>
              <a:spcBef>
                <a:spcPts val="0"/>
              </a:spcBef>
            </a:pPr>
            <a:r>
              <a:rPr lang="en-US" sz="1600" dirty="0" smtClean="0"/>
              <a:t>AEGL:	3 (red)	greater than 44 </a:t>
            </a:r>
            <a:r>
              <a:rPr lang="en-US" sz="1600" dirty="0" err="1" smtClean="0"/>
              <a:t>ppm</a:t>
            </a:r>
            <a:r>
              <a:rPr lang="en-US" sz="1600" dirty="0" smtClean="0"/>
              <a:t> [60 min]</a:t>
            </a:r>
          </a:p>
          <a:p>
            <a:pPr>
              <a:spcBef>
                <a:spcPts val="0"/>
              </a:spcBef>
            </a:pPr>
            <a:r>
              <a:rPr lang="en-US" sz="1600" dirty="0" smtClean="0"/>
              <a:t>AEGL:	2 (</a:t>
            </a:r>
            <a:r>
              <a:rPr lang="en-US" sz="1600" dirty="0" err="1" smtClean="0"/>
              <a:t>orng</a:t>
            </a:r>
            <a:r>
              <a:rPr lang="en-US" sz="1600" dirty="0" smtClean="0"/>
              <a:t>)	greater than 24 </a:t>
            </a:r>
            <a:r>
              <a:rPr lang="en-US" sz="1600" dirty="0" err="1" smtClean="0"/>
              <a:t>ppm</a:t>
            </a:r>
            <a:r>
              <a:rPr lang="en-US" sz="1600" dirty="0" smtClean="0"/>
              <a:t> [60 min]</a:t>
            </a:r>
          </a:p>
          <a:p>
            <a:pPr>
              <a:spcBef>
                <a:spcPts val="0"/>
              </a:spcBef>
            </a:pPr>
            <a:r>
              <a:rPr lang="en-US" sz="1600" dirty="0" smtClean="0"/>
              <a:t>AEGL:	1 (</a:t>
            </a:r>
            <a:r>
              <a:rPr lang="en-US" sz="1600" dirty="0" err="1" smtClean="0"/>
              <a:t>blk</a:t>
            </a:r>
            <a:r>
              <a:rPr lang="en-US" sz="1600" dirty="0" smtClean="0"/>
              <a:t>)	greater than 01 </a:t>
            </a:r>
            <a:r>
              <a:rPr lang="en-US" sz="1600" dirty="0" err="1" smtClean="0"/>
              <a:t>ppm</a:t>
            </a:r>
            <a:r>
              <a:rPr lang="en-US" sz="1600" dirty="0" smtClean="0"/>
              <a:t> [60 min]</a:t>
            </a:r>
          </a:p>
          <a:p>
            <a:pPr>
              <a:spcBef>
                <a:spcPts val="0"/>
              </a:spcBef>
            </a:pPr>
            <a:endParaRPr lang="en-US" sz="1600" dirty="0"/>
          </a:p>
        </p:txBody>
      </p:sp>
      <p:sp>
        <p:nvSpPr>
          <p:cNvPr id="10" name="Footer Placeholder 9"/>
          <p:cNvSpPr>
            <a:spLocks noGrp="1"/>
          </p:cNvSpPr>
          <p:nvPr>
            <p:ph type="ftr" sz="quarter" idx="11"/>
          </p:nvPr>
        </p:nvSpPr>
        <p:spPr/>
        <p:txBody>
          <a:bodyPr/>
          <a:lstStyle/>
          <a:p>
            <a:r>
              <a:rPr lang="en-US" smtClean="0"/>
              <a:t>August 2014 Severe Weather TTX</a:t>
            </a:r>
            <a:endParaRPr lang="en-US" dirty="0"/>
          </a:p>
        </p:txBody>
      </p:sp>
      <p:pic>
        <p:nvPicPr>
          <p:cNvPr id="11" name="Picture 10" descr="aloha.jpg"/>
          <p:cNvPicPr>
            <a:picLocks noChangeAspect="1"/>
          </p:cNvPicPr>
          <p:nvPr/>
        </p:nvPicPr>
        <p:blipFill>
          <a:blip r:embed="rId4" cstate="print"/>
          <a:stretch>
            <a:fillRect/>
          </a:stretch>
        </p:blipFill>
        <p:spPr>
          <a:xfrm>
            <a:off x="7315200" y="533400"/>
            <a:ext cx="609600" cy="609600"/>
          </a:xfrm>
          <a:prstGeom prst="rect">
            <a:avLst/>
          </a:prstGeom>
        </p:spPr>
      </p:pic>
      <p:pic>
        <p:nvPicPr>
          <p:cNvPr id="12" name="Picture 11" descr="r.png"/>
          <p:cNvPicPr>
            <a:picLocks noChangeAspect="1"/>
          </p:cNvPicPr>
          <p:nvPr/>
        </p:nvPicPr>
        <p:blipFill>
          <a:blip r:embed="rId5" cstate="print"/>
          <a:stretch>
            <a:fillRect/>
          </a:stretch>
        </p:blipFill>
        <p:spPr>
          <a:xfrm>
            <a:off x="7924800" y="990600"/>
            <a:ext cx="171450" cy="171450"/>
          </a:xfrm>
          <a:prstGeom prst="rect">
            <a:avLst/>
          </a:prstGeom>
        </p:spPr>
      </p:pic>
    </p:spTree>
    <p:extLst>
      <p:ext uri="{BB962C8B-B14F-4D97-AF65-F5344CB8AC3E}">
        <p14:creationId xmlns="" xmlns:p14="http://schemas.microsoft.com/office/powerpoint/2010/main" val="404665662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20040" y="228600"/>
            <a:ext cx="6842760" cy="990600"/>
          </a:xfrm>
        </p:spPr>
        <p:txBody>
          <a:bodyPr>
            <a:normAutofit/>
          </a:bodyPr>
          <a:lstStyle/>
          <a:p>
            <a:r>
              <a:rPr lang="en-US" dirty="0" smtClean="0">
                <a:solidFill>
                  <a:srgbClr val="FF0000"/>
                </a:solidFill>
              </a:rPr>
              <a:t>           Toxic Threat Zone </a:t>
            </a:r>
            <a:endParaRPr lang="en-US" dirty="0">
              <a:solidFill>
                <a:srgbClr val="FF0000"/>
              </a:solidFill>
            </a:endParaRPr>
          </a:p>
        </p:txBody>
      </p:sp>
      <p:cxnSp>
        <p:nvCxnSpPr>
          <p:cNvPr id="5" name="Straight Connector 4"/>
          <p:cNvCxnSpPr/>
          <p:nvPr/>
        </p:nvCxnSpPr>
        <p:spPr>
          <a:xfrm>
            <a:off x="381000" y="1143000"/>
            <a:ext cx="8229600" cy="0"/>
          </a:xfrm>
          <a:prstGeom prst="line">
            <a:avLst/>
          </a:prstGeom>
          <a:ln w="12700">
            <a:solidFill>
              <a:srgbClr val="002F80"/>
            </a:solidFill>
          </a:ln>
        </p:spPr>
        <p:style>
          <a:lnRef idx="1">
            <a:schemeClr val="accent1"/>
          </a:lnRef>
          <a:fillRef idx="0">
            <a:schemeClr val="accent1"/>
          </a:fillRef>
          <a:effectRef idx="0">
            <a:schemeClr val="accent1"/>
          </a:effectRef>
          <a:fontRef idx="minor">
            <a:schemeClr val="tx1"/>
          </a:fontRef>
        </p:style>
      </p:cxnSp>
      <p:pic>
        <p:nvPicPr>
          <p:cNvPr id="7" name="Picture 6" descr="KYEM Logo.png"/>
          <p:cNvPicPr>
            <a:picLocks noChangeAspect="1"/>
          </p:cNvPicPr>
          <p:nvPr/>
        </p:nvPicPr>
        <p:blipFill>
          <a:blip r:embed="rId3" cstate="print"/>
          <a:stretch>
            <a:fillRect/>
          </a:stretch>
        </p:blipFill>
        <p:spPr>
          <a:xfrm>
            <a:off x="990600" y="228600"/>
            <a:ext cx="990600" cy="849086"/>
          </a:xfrm>
          <a:prstGeom prst="rect">
            <a:avLst/>
          </a:prstGeom>
        </p:spPr>
      </p:pic>
      <p:sp>
        <p:nvSpPr>
          <p:cNvPr id="8" name="Subtitle 3"/>
          <p:cNvSpPr txBox="1">
            <a:spLocks/>
          </p:cNvSpPr>
          <p:nvPr/>
        </p:nvSpPr>
        <p:spPr>
          <a:xfrm>
            <a:off x="2286000" y="1447800"/>
            <a:ext cx="5791200" cy="4356547"/>
          </a:xfrm>
          <a:prstGeom prst="rect">
            <a:avLst/>
          </a:prstGeom>
          <a:solidFill>
            <a:schemeClr val="bg1"/>
          </a:solidFill>
          <a:ln>
            <a:solidFill>
              <a:schemeClr val="tx1"/>
            </a:solidFill>
          </a:ln>
        </p:spPr>
        <p:txBody>
          <a:bodyPr vert="horz" lIns="91440" tIns="45720" rIns="91440" bIns="45720" rtlCol="0">
            <a:noAutofit/>
          </a:bodyPr>
          <a:lstStyle>
            <a:lvl1pPr marL="0" indent="0" algn="l" defTabSz="914400" rtl="0" eaLnBrk="1" latinLnBrk="0" hangingPunct="1">
              <a:spcBef>
                <a:spcPct val="20000"/>
              </a:spcBef>
              <a:buFont typeface="Wingdings" pitchFamily="2" charset="2"/>
              <a:buNone/>
              <a:defRPr sz="2500" kern="1200">
                <a:solidFill>
                  <a:srgbClr val="333333"/>
                </a:solidFill>
                <a:latin typeface="Arial" pitchFamily="34" charset="0"/>
                <a:ea typeface="+mn-ea"/>
                <a:cs typeface="Arial" pitchFamily="34" charset="0"/>
              </a:defRPr>
            </a:lvl1pPr>
            <a:lvl2pPr marL="457200" indent="0" algn="ctr" defTabSz="914400" rtl="0" eaLnBrk="1" latinLnBrk="0" hangingPunct="1">
              <a:spcBef>
                <a:spcPct val="20000"/>
              </a:spcBef>
              <a:buFont typeface="Arial" pitchFamily="34" charset="0"/>
              <a:buNone/>
              <a:defRPr sz="2200" kern="1200">
                <a:solidFill>
                  <a:schemeClr val="tx1">
                    <a:tint val="75000"/>
                  </a:schemeClr>
                </a:solidFill>
                <a:latin typeface="Arial" pitchFamily="34" charset="0"/>
                <a:ea typeface="+mn-ea"/>
                <a:cs typeface="Arial" pitchFamily="34" charset="0"/>
              </a:defRPr>
            </a:lvl2pPr>
            <a:lvl3pPr marL="914400" indent="0" algn="ctr" defTabSz="914400" rtl="0" eaLnBrk="1" latinLnBrk="0" hangingPunct="1">
              <a:spcBef>
                <a:spcPct val="20000"/>
              </a:spcBef>
              <a:buFont typeface="Wingdings" pitchFamily="2" charset="2"/>
              <a:buNone/>
              <a:defRPr sz="2200" kern="1200">
                <a:solidFill>
                  <a:schemeClr val="tx1">
                    <a:tint val="75000"/>
                  </a:schemeClr>
                </a:solidFill>
                <a:latin typeface="Arial" pitchFamily="34" charset="0"/>
                <a:ea typeface="+mn-ea"/>
                <a:cs typeface="Arial" pitchFamily="34" charset="0"/>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Arial" pitchFamily="34" charset="0"/>
                <a:ea typeface="+mn-ea"/>
                <a:cs typeface="Arial" pitchFamily="34" charset="0"/>
              </a:defRPr>
            </a:lvl4pPr>
            <a:lvl5pPr marL="1828800" indent="0" algn="ctr" defTabSz="914400" rtl="0" eaLnBrk="1" latinLnBrk="0" hangingPunct="1">
              <a:spcBef>
                <a:spcPct val="20000"/>
              </a:spcBef>
              <a:buFont typeface="Wingdings" pitchFamily="2" charset="2"/>
              <a:buNone/>
              <a:defRPr sz="2000" kern="1200">
                <a:solidFill>
                  <a:schemeClr val="tx1">
                    <a:tint val="75000"/>
                  </a:schemeClr>
                </a:solidFill>
                <a:latin typeface="Arial" pitchFamily="34" charset="0"/>
                <a:ea typeface="+mn-ea"/>
                <a:cs typeface="Arial" pitchFamily="34" charset="0"/>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ctr">
              <a:spcBef>
                <a:spcPts val="0"/>
              </a:spcBef>
            </a:pPr>
            <a:r>
              <a:rPr lang="en-US" sz="1600" dirty="0" smtClean="0"/>
              <a:t>August 20, 2014 0730 hours EDT </a:t>
            </a:r>
          </a:p>
          <a:p>
            <a:pPr algn="ctr">
              <a:spcBef>
                <a:spcPts val="0"/>
              </a:spcBef>
            </a:pPr>
            <a:endParaRPr lang="en-US" sz="1600" dirty="0" smtClean="0"/>
          </a:p>
          <a:p>
            <a:pPr>
              <a:spcBef>
                <a:spcPts val="0"/>
              </a:spcBef>
            </a:pPr>
            <a:r>
              <a:rPr lang="en-US" sz="1600" dirty="0" smtClean="0"/>
              <a:t/>
            </a:r>
            <a:br>
              <a:rPr lang="en-US" sz="1600" dirty="0" smtClean="0"/>
            </a:br>
            <a:r>
              <a:rPr lang="en-US" sz="1600" dirty="0" smtClean="0"/>
              <a:t>Chemical Name:	Hydrofluoric Acid (HF)</a:t>
            </a:r>
          </a:p>
          <a:p>
            <a:pPr>
              <a:spcBef>
                <a:spcPts val="0"/>
              </a:spcBef>
            </a:pPr>
            <a:r>
              <a:rPr lang="en-US" sz="1600" dirty="0" smtClean="0"/>
              <a:t>WARNING:	Can react with water and or vapor. 			This can affect the evaporation rate 			and downward dispersion.  </a:t>
            </a:r>
          </a:p>
          <a:p>
            <a:pPr>
              <a:spcBef>
                <a:spcPts val="0"/>
              </a:spcBef>
            </a:pPr>
            <a:endParaRPr lang="en-US" sz="1600" dirty="0" smtClean="0"/>
          </a:p>
          <a:p>
            <a:pPr>
              <a:spcBef>
                <a:spcPts val="0"/>
              </a:spcBef>
            </a:pPr>
            <a:r>
              <a:rPr lang="en-US" sz="1600" dirty="0" smtClean="0"/>
              <a:t>Source Strength: 	Tank is 100% Full</a:t>
            </a:r>
          </a:p>
          <a:p>
            <a:pPr>
              <a:spcBef>
                <a:spcPts val="0"/>
              </a:spcBef>
            </a:pPr>
            <a:r>
              <a:rPr lang="en-US" sz="1600" dirty="0" smtClean="0"/>
              <a:t>	</a:t>
            </a:r>
          </a:p>
          <a:p>
            <a:pPr>
              <a:spcBef>
                <a:spcPts val="0"/>
              </a:spcBef>
            </a:pPr>
            <a:r>
              <a:rPr lang="en-US" sz="1600" dirty="0" smtClean="0"/>
              <a:t>Tank Diameter:	8 feet</a:t>
            </a:r>
          </a:p>
          <a:p>
            <a:pPr>
              <a:spcBef>
                <a:spcPts val="0"/>
              </a:spcBef>
            </a:pPr>
            <a:r>
              <a:rPr lang="en-US" sz="1600" dirty="0" smtClean="0"/>
              <a:t>Tank Volume:	7,520 gallons</a:t>
            </a:r>
          </a:p>
          <a:p>
            <a:pPr>
              <a:spcBef>
                <a:spcPts val="0"/>
              </a:spcBef>
            </a:pPr>
            <a:r>
              <a:rPr lang="en-US" sz="1600" dirty="0" smtClean="0"/>
              <a:t>Chemical Mass:	28.7 tons</a:t>
            </a:r>
          </a:p>
          <a:p>
            <a:pPr>
              <a:spcBef>
                <a:spcPts val="0"/>
              </a:spcBef>
            </a:pPr>
            <a:r>
              <a:rPr lang="en-US" sz="1600" dirty="0" smtClean="0"/>
              <a:t>Opening Length:	15 inches</a:t>
            </a:r>
          </a:p>
          <a:p>
            <a:pPr>
              <a:spcBef>
                <a:spcPts val="0"/>
              </a:spcBef>
            </a:pPr>
            <a:r>
              <a:rPr lang="en-US" sz="1600" dirty="0" smtClean="0"/>
              <a:t>Opening:		2 feet from tank bottom</a:t>
            </a:r>
          </a:p>
          <a:p>
            <a:pPr>
              <a:spcBef>
                <a:spcPts val="0"/>
              </a:spcBef>
            </a:pPr>
            <a:r>
              <a:rPr lang="en-US" sz="1600" dirty="0" smtClean="0"/>
              <a:t>Release Duration:	3 minutes</a:t>
            </a:r>
          </a:p>
          <a:p>
            <a:pPr>
              <a:spcBef>
                <a:spcPts val="0"/>
              </a:spcBef>
            </a:pPr>
            <a:endParaRPr lang="en-US" sz="1600" dirty="0"/>
          </a:p>
        </p:txBody>
      </p:sp>
      <p:sp>
        <p:nvSpPr>
          <p:cNvPr id="10" name="Footer Placeholder 9"/>
          <p:cNvSpPr>
            <a:spLocks noGrp="1"/>
          </p:cNvSpPr>
          <p:nvPr>
            <p:ph type="ftr" sz="quarter" idx="11"/>
          </p:nvPr>
        </p:nvSpPr>
        <p:spPr/>
        <p:txBody>
          <a:bodyPr/>
          <a:lstStyle/>
          <a:p>
            <a:r>
              <a:rPr lang="en-US" smtClean="0"/>
              <a:t>August 2014 Severe Weather TTX</a:t>
            </a:r>
            <a:endParaRPr lang="en-US" dirty="0"/>
          </a:p>
        </p:txBody>
      </p:sp>
      <p:pic>
        <p:nvPicPr>
          <p:cNvPr id="11" name="Picture 10" descr="aloha.jpg"/>
          <p:cNvPicPr>
            <a:picLocks noChangeAspect="1"/>
          </p:cNvPicPr>
          <p:nvPr/>
        </p:nvPicPr>
        <p:blipFill>
          <a:blip r:embed="rId4" cstate="print"/>
          <a:stretch>
            <a:fillRect/>
          </a:stretch>
        </p:blipFill>
        <p:spPr>
          <a:xfrm>
            <a:off x="7315200" y="533400"/>
            <a:ext cx="609600" cy="609600"/>
          </a:xfrm>
          <a:prstGeom prst="rect">
            <a:avLst/>
          </a:prstGeom>
        </p:spPr>
      </p:pic>
      <p:pic>
        <p:nvPicPr>
          <p:cNvPr id="12" name="Picture 11" descr="r.png"/>
          <p:cNvPicPr>
            <a:picLocks noChangeAspect="1"/>
          </p:cNvPicPr>
          <p:nvPr/>
        </p:nvPicPr>
        <p:blipFill>
          <a:blip r:embed="rId5" cstate="print"/>
          <a:stretch>
            <a:fillRect/>
          </a:stretch>
        </p:blipFill>
        <p:spPr>
          <a:xfrm>
            <a:off x="7924800" y="990600"/>
            <a:ext cx="171450" cy="171450"/>
          </a:xfrm>
          <a:prstGeom prst="rect">
            <a:avLst/>
          </a:prstGeom>
        </p:spPr>
      </p:pic>
    </p:spTree>
    <p:extLst>
      <p:ext uri="{BB962C8B-B14F-4D97-AF65-F5344CB8AC3E}">
        <p14:creationId xmlns="" xmlns:p14="http://schemas.microsoft.com/office/powerpoint/2010/main" val="404665662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20040" y="228600"/>
            <a:ext cx="6842760" cy="990600"/>
          </a:xfrm>
        </p:spPr>
        <p:txBody>
          <a:bodyPr>
            <a:normAutofit/>
          </a:bodyPr>
          <a:lstStyle/>
          <a:p>
            <a:r>
              <a:rPr lang="en-US" dirty="0" smtClean="0">
                <a:solidFill>
                  <a:srgbClr val="FF0000"/>
                </a:solidFill>
              </a:rPr>
              <a:t>           Toxic Threat Zone </a:t>
            </a:r>
            <a:endParaRPr lang="en-US" dirty="0">
              <a:solidFill>
                <a:srgbClr val="FF0000"/>
              </a:solidFill>
            </a:endParaRPr>
          </a:p>
        </p:txBody>
      </p:sp>
      <p:cxnSp>
        <p:nvCxnSpPr>
          <p:cNvPr id="5" name="Straight Connector 4"/>
          <p:cNvCxnSpPr/>
          <p:nvPr/>
        </p:nvCxnSpPr>
        <p:spPr>
          <a:xfrm>
            <a:off x="381000" y="1143000"/>
            <a:ext cx="8229600" cy="0"/>
          </a:xfrm>
          <a:prstGeom prst="line">
            <a:avLst/>
          </a:prstGeom>
          <a:ln w="12700">
            <a:solidFill>
              <a:srgbClr val="002F80"/>
            </a:solidFill>
          </a:ln>
        </p:spPr>
        <p:style>
          <a:lnRef idx="1">
            <a:schemeClr val="accent1"/>
          </a:lnRef>
          <a:fillRef idx="0">
            <a:schemeClr val="accent1"/>
          </a:fillRef>
          <a:effectRef idx="0">
            <a:schemeClr val="accent1"/>
          </a:effectRef>
          <a:fontRef idx="minor">
            <a:schemeClr val="tx1"/>
          </a:fontRef>
        </p:style>
      </p:cxnSp>
      <p:pic>
        <p:nvPicPr>
          <p:cNvPr id="7" name="Picture 6" descr="KYEM Logo.png"/>
          <p:cNvPicPr>
            <a:picLocks noChangeAspect="1"/>
          </p:cNvPicPr>
          <p:nvPr/>
        </p:nvPicPr>
        <p:blipFill>
          <a:blip r:embed="rId3" cstate="print"/>
          <a:stretch>
            <a:fillRect/>
          </a:stretch>
        </p:blipFill>
        <p:spPr>
          <a:xfrm>
            <a:off x="990600" y="304800"/>
            <a:ext cx="990600" cy="849086"/>
          </a:xfrm>
          <a:prstGeom prst="rect">
            <a:avLst/>
          </a:prstGeom>
        </p:spPr>
      </p:pic>
      <p:sp>
        <p:nvSpPr>
          <p:cNvPr id="8" name="Subtitle 3"/>
          <p:cNvSpPr txBox="1">
            <a:spLocks/>
          </p:cNvSpPr>
          <p:nvPr/>
        </p:nvSpPr>
        <p:spPr>
          <a:xfrm>
            <a:off x="1295400" y="1066800"/>
            <a:ext cx="7086600" cy="5181600"/>
          </a:xfrm>
          <a:prstGeom prst="rect">
            <a:avLst/>
          </a:prstGeom>
          <a:solidFill>
            <a:schemeClr val="bg1"/>
          </a:solidFill>
          <a:ln>
            <a:solidFill>
              <a:schemeClr val="tx1"/>
            </a:solidFill>
          </a:ln>
        </p:spPr>
        <p:txBody>
          <a:bodyPr vert="horz" lIns="91440" tIns="45720" rIns="91440" bIns="45720" rtlCol="0">
            <a:noAutofit/>
          </a:bodyPr>
          <a:lstStyle>
            <a:lvl1pPr marL="0" indent="0" algn="l" defTabSz="914400" rtl="0" eaLnBrk="1" latinLnBrk="0" hangingPunct="1">
              <a:spcBef>
                <a:spcPct val="20000"/>
              </a:spcBef>
              <a:buFont typeface="Wingdings" pitchFamily="2" charset="2"/>
              <a:buNone/>
              <a:defRPr sz="2500" kern="1200">
                <a:solidFill>
                  <a:srgbClr val="333333"/>
                </a:solidFill>
                <a:latin typeface="Arial" pitchFamily="34" charset="0"/>
                <a:ea typeface="+mn-ea"/>
                <a:cs typeface="Arial" pitchFamily="34" charset="0"/>
              </a:defRPr>
            </a:lvl1pPr>
            <a:lvl2pPr marL="457200" indent="0" algn="ctr" defTabSz="914400" rtl="0" eaLnBrk="1" latinLnBrk="0" hangingPunct="1">
              <a:spcBef>
                <a:spcPct val="20000"/>
              </a:spcBef>
              <a:buFont typeface="Arial" pitchFamily="34" charset="0"/>
              <a:buNone/>
              <a:defRPr sz="2200" kern="1200">
                <a:solidFill>
                  <a:schemeClr val="tx1">
                    <a:tint val="75000"/>
                  </a:schemeClr>
                </a:solidFill>
                <a:latin typeface="Arial" pitchFamily="34" charset="0"/>
                <a:ea typeface="+mn-ea"/>
                <a:cs typeface="Arial" pitchFamily="34" charset="0"/>
              </a:defRPr>
            </a:lvl2pPr>
            <a:lvl3pPr marL="914400" indent="0" algn="ctr" defTabSz="914400" rtl="0" eaLnBrk="1" latinLnBrk="0" hangingPunct="1">
              <a:spcBef>
                <a:spcPct val="20000"/>
              </a:spcBef>
              <a:buFont typeface="Wingdings" pitchFamily="2" charset="2"/>
              <a:buNone/>
              <a:defRPr sz="2200" kern="1200">
                <a:solidFill>
                  <a:schemeClr val="tx1">
                    <a:tint val="75000"/>
                  </a:schemeClr>
                </a:solidFill>
                <a:latin typeface="Arial" pitchFamily="34" charset="0"/>
                <a:ea typeface="+mn-ea"/>
                <a:cs typeface="Arial" pitchFamily="34" charset="0"/>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Arial" pitchFamily="34" charset="0"/>
                <a:ea typeface="+mn-ea"/>
                <a:cs typeface="Arial" pitchFamily="34" charset="0"/>
              </a:defRPr>
            </a:lvl4pPr>
            <a:lvl5pPr marL="1828800" indent="0" algn="ctr" defTabSz="914400" rtl="0" eaLnBrk="1" latinLnBrk="0" hangingPunct="1">
              <a:spcBef>
                <a:spcPct val="20000"/>
              </a:spcBef>
              <a:buFont typeface="Wingdings" pitchFamily="2" charset="2"/>
              <a:buNone/>
              <a:defRPr sz="2000" kern="1200">
                <a:solidFill>
                  <a:schemeClr val="tx1">
                    <a:tint val="75000"/>
                  </a:schemeClr>
                </a:solidFill>
                <a:latin typeface="Arial" pitchFamily="34" charset="0"/>
                <a:ea typeface="+mn-ea"/>
                <a:cs typeface="Arial" pitchFamily="34" charset="0"/>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en-US" sz="1600" dirty="0" smtClean="0"/>
              <a:t>		         Hydrofluoric Acid       </a:t>
            </a:r>
            <a:br>
              <a:rPr lang="en-US" sz="1600" dirty="0" smtClean="0"/>
            </a:br>
            <a:r>
              <a:rPr lang="en-US" sz="1600" dirty="0" smtClean="0"/>
              <a:t>CAS No. 7664-39-3   UN/NA No. 1790	DOT Hazard Label	CHRIS Code			                Corrosive Poison	HFA	</a:t>
            </a:r>
            <a:r>
              <a:rPr lang="en-US" sz="1400" dirty="0" smtClean="0"/>
              <a:t/>
            </a:r>
            <a:br>
              <a:rPr lang="en-US" sz="1400" dirty="0" smtClean="0"/>
            </a:br>
            <a:r>
              <a:rPr lang="en-US" sz="1400" dirty="0" smtClean="0"/>
              <a:t>A colorless fuming mobile </a:t>
            </a:r>
            <a:r>
              <a:rPr lang="en-US" sz="1400" dirty="0" err="1" smtClean="0"/>
              <a:t>aquenos</a:t>
            </a:r>
            <a:r>
              <a:rPr lang="en-US" sz="1400" dirty="0" smtClean="0"/>
              <a:t> solution with a pungent odor. Corrosive to metals and tissue. Highly toxic by ingestion and inhalation. Exposure to fumes or very short contact with liquid may cause severe painful burns; penetrates skin to cause deep-seated ulceration that may lead to gangrene</a:t>
            </a:r>
            <a:r>
              <a:rPr lang="en-US" sz="1600" dirty="0" smtClean="0"/>
              <a:t>.</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t>
            </a:r>
          </a:p>
          <a:p>
            <a:pPr>
              <a:spcBef>
                <a:spcPts val="0"/>
              </a:spcBef>
            </a:pPr>
            <a:endParaRPr lang="en-US" sz="1600" dirty="0"/>
          </a:p>
        </p:txBody>
      </p:sp>
      <p:sp>
        <p:nvSpPr>
          <p:cNvPr id="10" name="Footer Placeholder 9"/>
          <p:cNvSpPr>
            <a:spLocks noGrp="1"/>
          </p:cNvSpPr>
          <p:nvPr>
            <p:ph type="ftr" sz="quarter" idx="11"/>
          </p:nvPr>
        </p:nvSpPr>
        <p:spPr/>
        <p:txBody>
          <a:bodyPr/>
          <a:lstStyle/>
          <a:p>
            <a:r>
              <a:rPr lang="en-US" dirty="0" smtClean="0"/>
              <a:t>August 2014 Severe Weather TTX</a:t>
            </a:r>
            <a:endParaRPr lang="en-US" dirty="0"/>
          </a:p>
        </p:txBody>
      </p:sp>
      <p:pic>
        <p:nvPicPr>
          <p:cNvPr id="11" name="Picture 10" descr="aloha.jpg"/>
          <p:cNvPicPr>
            <a:picLocks noChangeAspect="1"/>
          </p:cNvPicPr>
          <p:nvPr/>
        </p:nvPicPr>
        <p:blipFill>
          <a:blip r:embed="rId4" cstate="print"/>
          <a:stretch>
            <a:fillRect/>
          </a:stretch>
        </p:blipFill>
        <p:spPr>
          <a:xfrm>
            <a:off x="7315200" y="533400"/>
            <a:ext cx="609600" cy="609600"/>
          </a:xfrm>
          <a:prstGeom prst="rect">
            <a:avLst/>
          </a:prstGeom>
        </p:spPr>
      </p:pic>
      <p:pic>
        <p:nvPicPr>
          <p:cNvPr id="12" name="Picture 11" descr="r.png"/>
          <p:cNvPicPr>
            <a:picLocks noChangeAspect="1"/>
          </p:cNvPicPr>
          <p:nvPr/>
        </p:nvPicPr>
        <p:blipFill>
          <a:blip r:embed="rId5" cstate="print"/>
          <a:stretch>
            <a:fillRect/>
          </a:stretch>
        </p:blipFill>
        <p:spPr>
          <a:xfrm>
            <a:off x="7924800" y="990600"/>
            <a:ext cx="171450" cy="171450"/>
          </a:xfrm>
          <a:prstGeom prst="rect">
            <a:avLst/>
          </a:prstGeom>
        </p:spPr>
      </p:pic>
      <p:graphicFrame>
        <p:nvGraphicFramePr>
          <p:cNvPr id="14" name="Table 13"/>
          <p:cNvGraphicFramePr>
            <a:graphicFrameLocks noGrp="1"/>
          </p:cNvGraphicFramePr>
          <p:nvPr/>
        </p:nvGraphicFramePr>
        <p:xfrm>
          <a:off x="1371600" y="2819400"/>
          <a:ext cx="6781800" cy="3428999"/>
        </p:xfrm>
        <a:graphic>
          <a:graphicData uri="http://schemas.openxmlformats.org/drawingml/2006/table">
            <a:tbl>
              <a:tblPr/>
              <a:tblGrid>
                <a:gridCol w="1243584"/>
                <a:gridCol w="1243584"/>
                <a:gridCol w="1804416"/>
                <a:gridCol w="2490216"/>
              </a:tblGrid>
              <a:tr h="471876">
                <a:tc>
                  <a:txBody>
                    <a:bodyPr/>
                    <a:lstStyle/>
                    <a:p>
                      <a:pPr marL="0" marR="0" algn="ctr">
                        <a:lnSpc>
                          <a:spcPct val="115000"/>
                        </a:lnSpc>
                        <a:spcBef>
                          <a:spcPts val="0"/>
                        </a:spcBef>
                        <a:spcAft>
                          <a:spcPts val="0"/>
                        </a:spcAft>
                      </a:pPr>
                      <a:r>
                        <a:rPr lang="en-US" sz="1700" dirty="0">
                          <a:latin typeface="Calibri"/>
                          <a:ea typeface="Calibri"/>
                          <a:cs typeface="Times New Roman"/>
                        </a:rPr>
                        <a:t>Diamond</a:t>
                      </a:r>
                      <a:endParaRPr lang="en-US" sz="900" dirty="0">
                        <a:latin typeface="Calibri"/>
                        <a:ea typeface="Calibri"/>
                        <a:cs typeface="Times New Roman"/>
                      </a:endParaRPr>
                    </a:p>
                  </a:txBody>
                  <a:tcPr marL="58057" marR="580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a:latin typeface="Calibri"/>
                          <a:ea typeface="Calibri"/>
                          <a:cs typeface="Times New Roman"/>
                        </a:rPr>
                        <a:t>Hazard</a:t>
                      </a:r>
                      <a:endParaRPr lang="en-US" sz="900">
                        <a:latin typeface="Calibri"/>
                        <a:ea typeface="Calibri"/>
                        <a:cs typeface="Times New Roman"/>
                      </a:endParaRPr>
                    </a:p>
                  </a:txBody>
                  <a:tcPr marL="58057" marR="580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a:latin typeface="Calibri"/>
                          <a:ea typeface="Calibri"/>
                          <a:cs typeface="Times New Roman"/>
                        </a:rPr>
                        <a:t>Value</a:t>
                      </a:r>
                      <a:endParaRPr lang="en-US" sz="900">
                        <a:latin typeface="Calibri"/>
                        <a:ea typeface="Calibri"/>
                        <a:cs typeface="Times New Roman"/>
                      </a:endParaRPr>
                    </a:p>
                  </a:txBody>
                  <a:tcPr marL="58057" marR="580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a:latin typeface="Calibri"/>
                          <a:ea typeface="Calibri"/>
                          <a:cs typeface="Times New Roman"/>
                        </a:rPr>
                        <a:t>Description</a:t>
                      </a:r>
                      <a:endParaRPr lang="en-US" sz="900">
                        <a:latin typeface="Calibri"/>
                        <a:ea typeface="Calibri"/>
                        <a:cs typeface="Times New Roman"/>
                      </a:endParaRPr>
                    </a:p>
                  </a:txBody>
                  <a:tcPr marL="58057" marR="580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87042">
                <a:tc rowSpan="4">
                  <a:txBody>
                    <a:bodyPr/>
                    <a:lstStyle/>
                    <a:p>
                      <a:pPr marL="0" marR="0">
                        <a:lnSpc>
                          <a:spcPct val="115000"/>
                        </a:lnSpc>
                        <a:spcBef>
                          <a:spcPts val="0"/>
                        </a:spcBef>
                        <a:spcAft>
                          <a:spcPts val="0"/>
                        </a:spcAft>
                      </a:pPr>
                      <a:r>
                        <a:rPr lang="en-US" sz="1700" dirty="0">
                          <a:latin typeface="Calibri"/>
                          <a:ea typeface="Calibri"/>
                          <a:cs typeface="Times New Roman"/>
                        </a:rPr>
                        <a:t/>
                      </a:r>
                      <a:br>
                        <a:rPr lang="en-US" sz="1700" dirty="0">
                          <a:latin typeface="Calibri"/>
                          <a:ea typeface="Calibri"/>
                          <a:cs typeface="Times New Roman"/>
                        </a:rPr>
                      </a:br>
                      <a:r>
                        <a:rPr lang="en-US" sz="1700" dirty="0">
                          <a:latin typeface="Calibri"/>
                          <a:ea typeface="Calibri"/>
                          <a:cs typeface="Times New Roman"/>
                        </a:rPr>
                        <a:t>           0</a:t>
                      </a:r>
                      <a:br>
                        <a:rPr lang="en-US" sz="1700" dirty="0">
                          <a:latin typeface="Calibri"/>
                          <a:ea typeface="Calibri"/>
                          <a:cs typeface="Times New Roman"/>
                        </a:rPr>
                      </a:br>
                      <a:r>
                        <a:rPr lang="en-US" sz="1700" dirty="0">
                          <a:latin typeface="Calibri"/>
                          <a:ea typeface="Calibri"/>
                          <a:cs typeface="Times New Roman"/>
                        </a:rPr>
                        <a:t>      4        1</a:t>
                      </a:r>
                      <a:br>
                        <a:rPr lang="en-US" sz="1700" dirty="0">
                          <a:latin typeface="Calibri"/>
                          <a:ea typeface="Calibri"/>
                          <a:cs typeface="Times New Roman"/>
                        </a:rPr>
                      </a:br>
                      <a:endParaRPr lang="en-US" sz="900" dirty="0">
                        <a:latin typeface="Calibri"/>
                        <a:ea typeface="Calibri"/>
                        <a:cs typeface="Times New Roman"/>
                      </a:endParaRPr>
                    </a:p>
                  </a:txBody>
                  <a:tcPr marL="58057" marR="580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dirty="0">
                          <a:latin typeface="Calibri"/>
                          <a:ea typeface="Calibri"/>
                          <a:cs typeface="Times New Roman"/>
                        </a:rPr>
                        <a:t> </a:t>
                      </a:r>
                      <a:r>
                        <a:rPr lang="en-US" sz="900" dirty="0" smtClean="0">
                          <a:latin typeface="Calibri"/>
                          <a:ea typeface="Calibri"/>
                          <a:cs typeface="Times New Roman"/>
                        </a:rPr>
                        <a:t>                  </a:t>
                      </a:r>
                      <a:r>
                        <a:rPr lang="en-US" sz="1400" dirty="0" smtClean="0">
                          <a:latin typeface="Calibri"/>
                          <a:ea typeface="Calibri"/>
                          <a:cs typeface="Times New Roman"/>
                        </a:rPr>
                        <a:t>Health</a:t>
                      </a:r>
                      <a:endParaRPr lang="en-US" sz="1400" dirty="0">
                        <a:latin typeface="Calibri"/>
                        <a:ea typeface="Calibri"/>
                        <a:cs typeface="Times New Roman"/>
                      </a:endParaRPr>
                    </a:p>
                  </a:txBody>
                  <a:tcPr marL="58057" marR="580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a:latin typeface="Calibri"/>
                          <a:ea typeface="Calibri"/>
                          <a:cs typeface="Times New Roman"/>
                        </a:rPr>
                        <a:t/>
                      </a:r>
                      <a:br>
                        <a:rPr lang="en-US" sz="1400" dirty="0">
                          <a:latin typeface="Calibri"/>
                          <a:ea typeface="Calibri"/>
                          <a:cs typeface="Times New Roman"/>
                        </a:rPr>
                      </a:br>
                      <a:r>
                        <a:rPr lang="en-US" sz="1400" dirty="0">
                          <a:latin typeface="Calibri"/>
                          <a:ea typeface="Calibri"/>
                          <a:cs typeface="Times New Roman"/>
                        </a:rPr>
                        <a:t>4</a:t>
                      </a:r>
                    </a:p>
                  </a:txBody>
                  <a:tcPr marL="58057" marR="580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400" dirty="0">
                          <a:latin typeface="Calibri"/>
                          <a:ea typeface="Calibri"/>
                          <a:cs typeface="Times New Roman"/>
                        </a:rPr>
                        <a:t/>
                      </a:r>
                      <a:br>
                        <a:rPr lang="en-US" sz="1400" dirty="0">
                          <a:latin typeface="Calibri"/>
                          <a:ea typeface="Calibri"/>
                          <a:cs typeface="Times New Roman"/>
                        </a:rPr>
                      </a:br>
                      <a:r>
                        <a:rPr lang="en-US" sz="1400" dirty="0">
                          <a:latin typeface="Calibri"/>
                          <a:ea typeface="Calibri"/>
                          <a:cs typeface="Times New Roman"/>
                        </a:rPr>
                        <a:t>Can be lethal.</a:t>
                      </a:r>
                    </a:p>
                  </a:txBody>
                  <a:tcPr marL="58057" marR="580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20156">
                <a:tc vMerge="1">
                  <a:txBody>
                    <a:bodyPr/>
                    <a:lstStyle/>
                    <a:p>
                      <a:endParaRPr lang="en-US"/>
                    </a:p>
                  </a:txBody>
                  <a:tcPr/>
                </a:tc>
                <a:tc>
                  <a:txBody>
                    <a:bodyPr/>
                    <a:lstStyle/>
                    <a:p>
                      <a:pPr marL="0" marR="0">
                        <a:lnSpc>
                          <a:spcPct val="115000"/>
                        </a:lnSpc>
                        <a:spcBef>
                          <a:spcPts val="0"/>
                        </a:spcBef>
                        <a:spcAft>
                          <a:spcPts val="0"/>
                        </a:spcAft>
                      </a:pPr>
                      <a:r>
                        <a:rPr lang="en-US" sz="1500" dirty="0" smtClean="0">
                          <a:latin typeface="Calibri"/>
                          <a:ea typeface="Calibri"/>
                          <a:cs typeface="Times New Roman"/>
                        </a:rPr>
                        <a:t/>
                      </a:r>
                      <a:br>
                        <a:rPr lang="en-US" sz="1500" dirty="0" smtClean="0">
                          <a:latin typeface="Calibri"/>
                          <a:ea typeface="Calibri"/>
                          <a:cs typeface="Times New Roman"/>
                        </a:rPr>
                      </a:br>
                      <a:r>
                        <a:rPr lang="en-US" sz="1500" dirty="0" smtClean="0">
                          <a:latin typeface="Calibri"/>
                          <a:ea typeface="Calibri"/>
                          <a:cs typeface="Times New Roman"/>
                        </a:rPr>
                        <a:t/>
                      </a:r>
                      <a:br>
                        <a:rPr lang="en-US" sz="1500" dirty="0" smtClean="0">
                          <a:latin typeface="Calibri"/>
                          <a:ea typeface="Calibri"/>
                          <a:cs typeface="Times New Roman"/>
                        </a:rPr>
                      </a:br>
                      <a:r>
                        <a:rPr lang="en-US" sz="1500" dirty="0" smtClean="0">
                          <a:latin typeface="Calibri"/>
                          <a:ea typeface="Calibri"/>
                          <a:cs typeface="Times New Roman"/>
                        </a:rPr>
                        <a:t>    </a:t>
                      </a:r>
                      <a:r>
                        <a:rPr lang="en-US" sz="1400" dirty="0" smtClean="0">
                          <a:latin typeface="Calibri"/>
                          <a:ea typeface="Calibri"/>
                          <a:cs typeface="Times New Roman"/>
                        </a:rPr>
                        <a:t>Flammability</a:t>
                      </a:r>
                      <a:endParaRPr lang="en-US" sz="1400" dirty="0">
                        <a:latin typeface="Calibri"/>
                        <a:ea typeface="Calibri"/>
                        <a:cs typeface="Times New Roman"/>
                      </a:endParaRPr>
                    </a:p>
                  </a:txBody>
                  <a:tcPr marL="58057" marR="580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a:latin typeface="Calibri"/>
                          <a:ea typeface="Calibri"/>
                          <a:cs typeface="Times New Roman"/>
                        </a:rPr>
                        <a:t/>
                      </a:r>
                      <a:br>
                        <a:rPr lang="en-US" sz="1400" dirty="0">
                          <a:latin typeface="Calibri"/>
                          <a:ea typeface="Calibri"/>
                          <a:cs typeface="Times New Roman"/>
                        </a:rPr>
                      </a:br>
                      <a:r>
                        <a:rPr lang="en-US" sz="1400" dirty="0">
                          <a:latin typeface="Calibri"/>
                          <a:ea typeface="Calibri"/>
                          <a:cs typeface="Times New Roman"/>
                        </a:rPr>
                        <a:t>0</a:t>
                      </a:r>
                    </a:p>
                  </a:txBody>
                  <a:tcPr marL="58057" marR="580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400" dirty="0">
                          <a:latin typeface="Calibri"/>
                          <a:ea typeface="Calibri"/>
                          <a:cs typeface="Times New Roman"/>
                        </a:rPr>
                        <a:t/>
                      </a:r>
                      <a:br>
                        <a:rPr lang="en-US" sz="1400" dirty="0">
                          <a:latin typeface="Calibri"/>
                          <a:ea typeface="Calibri"/>
                          <a:cs typeface="Times New Roman"/>
                        </a:rPr>
                      </a:br>
                      <a:r>
                        <a:rPr lang="en-US" sz="1400" dirty="0">
                          <a:latin typeface="Calibri"/>
                          <a:ea typeface="Calibri"/>
                          <a:cs typeface="Times New Roman"/>
                        </a:rPr>
                        <a:t>Will not burn under typical fire conditions.</a:t>
                      </a:r>
                    </a:p>
                  </a:txBody>
                  <a:tcPr marL="58057" marR="580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96017">
                <a:tc vMerge="1">
                  <a:txBody>
                    <a:bodyPr/>
                    <a:lstStyle/>
                    <a:p>
                      <a:endParaRPr lang="en-US"/>
                    </a:p>
                  </a:txBody>
                  <a:tcPr/>
                </a:tc>
                <a:tc>
                  <a:txBody>
                    <a:bodyPr/>
                    <a:lstStyle/>
                    <a:p>
                      <a:pPr marL="0" marR="0">
                        <a:lnSpc>
                          <a:spcPct val="115000"/>
                        </a:lnSpc>
                        <a:spcBef>
                          <a:spcPts val="0"/>
                        </a:spcBef>
                        <a:spcAft>
                          <a:spcPts val="0"/>
                        </a:spcAft>
                      </a:pPr>
                      <a:r>
                        <a:rPr lang="en-US" sz="1500" dirty="0" smtClean="0">
                          <a:latin typeface="Calibri"/>
                          <a:ea typeface="Calibri"/>
                          <a:cs typeface="Times New Roman"/>
                        </a:rPr>
                        <a:t/>
                      </a:r>
                      <a:br>
                        <a:rPr lang="en-US" sz="1500" dirty="0" smtClean="0">
                          <a:latin typeface="Calibri"/>
                          <a:ea typeface="Calibri"/>
                          <a:cs typeface="Times New Roman"/>
                        </a:rPr>
                      </a:br>
                      <a:r>
                        <a:rPr lang="en-US" sz="1500" dirty="0" smtClean="0">
                          <a:latin typeface="Calibri"/>
                          <a:ea typeface="Calibri"/>
                          <a:cs typeface="Times New Roman"/>
                        </a:rPr>
                        <a:t/>
                      </a:r>
                      <a:br>
                        <a:rPr lang="en-US" sz="1500" dirty="0" smtClean="0">
                          <a:latin typeface="Calibri"/>
                          <a:ea typeface="Calibri"/>
                          <a:cs typeface="Times New Roman"/>
                        </a:rPr>
                      </a:br>
                      <a:r>
                        <a:rPr lang="en-US" sz="1500" dirty="0" smtClean="0">
                          <a:latin typeface="Calibri"/>
                          <a:ea typeface="Calibri"/>
                          <a:cs typeface="Times New Roman"/>
                        </a:rPr>
                        <a:t>         </a:t>
                      </a:r>
                      <a:r>
                        <a:rPr lang="en-US" sz="1400" dirty="0" smtClean="0">
                          <a:latin typeface="Calibri"/>
                          <a:ea typeface="Calibri"/>
                          <a:cs typeface="Times New Roman"/>
                        </a:rPr>
                        <a:t>Instability</a:t>
                      </a:r>
                      <a:endParaRPr lang="en-US" sz="1400" dirty="0">
                        <a:latin typeface="Calibri"/>
                        <a:ea typeface="Calibri"/>
                        <a:cs typeface="Times New Roman"/>
                      </a:endParaRPr>
                    </a:p>
                  </a:txBody>
                  <a:tcPr marL="58057" marR="580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a:latin typeface="Calibri"/>
                          <a:ea typeface="Calibri"/>
                          <a:cs typeface="Times New Roman"/>
                        </a:rPr>
                        <a:t/>
                      </a:r>
                      <a:br>
                        <a:rPr lang="en-US" sz="1400" dirty="0">
                          <a:latin typeface="Calibri"/>
                          <a:ea typeface="Calibri"/>
                          <a:cs typeface="Times New Roman"/>
                        </a:rPr>
                      </a:br>
                      <a:r>
                        <a:rPr lang="en-US" sz="1400" dirty="0">
                          <a:latin typeface="Calibri"/>
                          <a:ea typeface="Calibri"/>
                          <a:cs typeface="Times New Roman"/>
                        </a:rPr>
                        <a:t>1</a:t>
                      </a:r>
                    </a:p>
                  </a:txBody>
                  <a:tcPr marL="58057" marR="580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400" dirty="0">
                          <a:latin typeface="Calibri"/>
                          <a:ea typeface="Calibri"/>
                          <a:cs typeface="Times New Roman"/>
                        </a:rPr>
                        <a:t>Normally stable but can become unstable at elevated temperature and pressures.</a:t>
                      </a:r>
                    </a:p>
                  </a:txBody>
                  <a:tcPr marL="58057" marR="580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3908">
                <a:tc vMerge="1">
                  <a:txBody>
                    <a:bodyPr/>
                    <a:lstStyle/>
                    <a:p>
                      <a:endParaRPr lang="en-US"/>
                    </a:p>
                  </a:txBody>
                  <a:tcPr/>
                </a:tc>
                <a:tc>
                  <a:txBody>
                    <a:bodyPr/>
                    <a:lstStyle/>
                    <a:p>
                      <a:pPr marL="0" marR="0">
                        <a:lnSpc>
                          <a:spcPct val="115000"/>
                        </a:lnSpc>
                        <a:spcBef>
                          <a:spcPts val="0"/>
                        </a:spcBef>
                        <a:spcAft>
                          <a:spcPts val="0"/>
                        </a:spcAft>
                      </a:pPr>
                      <a:r>
                        <a:rPr lang="en-US" sz="1500" dirty="0" smtClean="0">
                          <a:latin typeface="Calibri"/>
                          <a:ea typeface="Calibri"/>
                          <a:cs typeface="Times New Roman"/>
                        </a:rPr>
                        <a:t>          </a:t>
                      </a:r>
                      <a:r>
                        <a:rPr lang="en-US" sz="1400" dirty="0" smtClean="0">
                          <a:latin typeface="Calibri"/>
                          <a:ea typeface="Calibri"/>
                          <a:cs typeface="Times New Roman"/>
                        </a:rPr>
                        <a:t> Special </a:t>
                      </a:r>
                      <a:endParaRPr lang="en-US" sz="1400" dirty="0">
                        <a:latin typeface="Calibri"/>
                        <a:ea typeface="Calibri"/>
                        <a:cs typeface="Times New Roman"/>
                      </a:endParaRPr>
                    </a:p>
                  </a:txBody>
                  <a:tcPr marL="58057" marR="580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1500" dirty="0">
                        <a:latin typeface="Calibri"/>
                        <a:ea typeface="Calibri"/>
                        <a:cs typeface="Times New Roman"/>
                      </a:endParaRPr>
                    </a:p>
                  </a:txBody>
                  <a:tcPr marL="58057" marR="580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900" dirty="0">
                        <a:latin typeface="Calibri"/>
                        <a:ea typeface="Calibri"/>
                        <a:cs typeface="Times New Roman"/>
                      </a:endParaRPr>
                    </a:p>
                  </a:txBody>
                  <a:tcPr marL="58057" marR="580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pic>
        <p:nvPicPr>
          <p:cNvPr id="2055" name="Picture 0" descr="blue diamond.png"/>
          <p:cNvPicPr>
            <a:picLocks noChangeAspect="1" noChangeArrowheads="1"/>
          </p:cNvPicPr>
          <p:nvPr/>
        </p:nvPicPr>
        <p:blipFill>
          <a:blip r:embed="rId6" cstate="print"/>
          <a:srcRect/>
          <a:stretch>
            <a:fillRect/>
          </a:stretch>
        </p:blipFill>
        <p:spPr bwMode="auto">
          <a:xfrm>
            <a:off x="2667000" y="3352800"/>
            <a:ext cx="381000" cy="398318"/>
          </a:xfrm>
          <a:prstGeom prst="rect">
            <a:avLst/>
          </a:prstGeom>
          <a:noFill/>
        </p:spPr>
      </p:pic>
      <p:pic>
        <p:nvPicPr>
          <p:cNvPr id="2054" name="Picture 1" descr="red shape diamond.jpg"/>
          <p:cNvPicPr>
            <a:picLocks noChangeAspect="1" noChangeArrowheads="1"/>
          </p:cNvPicPr>
          <p:nvPr/>
        </p:nvPicPr>
        <p:blipFill>
          <a:blip r:embed="rId7" cstate="print"/>
          <a:srcRect/>
          <a:stretch>
            <a:fillRect/>
          </a:stretch>
        </p:blipFill>
        <p:spPr bwMode="auto">
          <a:xfrm>
            <a:off x="2667000" y="4038600"/>
            <a:ext cx="381000" cy="381000"/>
          </a:xfrm>
          <a:prstGeom prst="rect">
            <a:avLst/>
          </a:prstGeom>
          <a:noFill/>
        </p:spPr>
      </p:pic>
      <p:pic>
        <p:nvPicPr>
          <p:cNvPr id="2053" name="Picture 4" descr="Yellow_diamond_1.png"/>
          <p:cNvPicPr>
            <a:picLocks noChangeAspect="1" noChangeArrowheads="1"/>
          </p:cNvPicPr>
          <p:nvPr/>
        </p:nvPicPr>
        <p:blipFill>
          <a:blip r:embed="rId8" cstate="print"/>
          <a:srcRect/>
          <a:stretch>
            <a:fillRect/>
          </a:stretch>
        </p:blipFill>
        <p:spPr bwMode="auto">
          <a:xfrm>
            <a:off x="2667000" y="4953000"/>
            <a:ext cx="457200" cy="609600"/>
          </a:xfrm>
          <a:prstGeom prst="rect">
            <a:avLst/>
          </a:prstGeom>
          <a:noFill/>
        </p:spPr>
      </p:pic>
      <p:pic>
        <p:nvPicPr>
          <p:cNvPr id="2052" name="Picture 11" descr="white shape diamond .png"/>
          <p:cNvPicPr>
            <a:picLocks noChangeAspect="1" noChangeArrowheads="1"/>
          </p:cNvPicPr>
          <p:nvPr/>
        </p:nvPicPr>
        <p:blipFill>
          <a:blip r:embed="rId9" cstate="print"/>
          <a:srcRect/>
          <a:stretch>
            <a:fillRect/>
          </a:stretch>
        </p:blipFill>
        <p:spPr bwMode="auto">
          <a:xfrm>
            <a:off x="2667000" y="5867401"/>
            <a:ext cx="342900" cy="397452"/>
          </a:xfrm>
          <a:prstGeom prst="rect">
            <a:avLst/>
          </a:prstGeom>
          <a:noFill/>
        </p:spPr>
      </p:pic>
    </p:spTree>
    <p:extLst>
      <p:ext uri="{BB962C8B-B14F-4D97-AF65-F5344CB8AC3E}">
        <p14:creationId xmlns="" xmlns:p14="http://schemas.microsoft.com/office/powerpoint/2010/main" val="404665662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133600" y="228600"/>
            <a:ext cx="5105400" cy="457200"/>
          </a:xfrm>
        </p:spPr>
        <p:txBody>
          <a:bodyPr>
            <a:normAutofit fontScale="90000"/>
          </a:bodyPr>
          <a:lstStyle/>
          <a:p>
            <a:r>
              <a:rPr lang="en-US" sz="3000" dirty="0" smtClean="0"/>
              <a:t>August 20, 2014 </a:t>
            </a:r>
            <a:r>
              <a:rPr lang="en-US" sz="3000" dirty="0" err="1" smtClean="0"/>
              <a:t>HazMat</a:t>
            </a:r>
            <a:r>
              <a:rPr lang="en-US" sz="3000" dirty="0" smtClean="0"/>
              <a:t> TTX</a:t>
            </a:r>
            <a:endParaRPr lang="en-US" sz="3000" dirty="0">
              <a:solidFill>
                <a:srgbClr val="FF0000"/>
              </a:solidFill>
            </a:endParaRPr>
          </a:p>
        </p:txBody>
      </p:sp>
      <p:cxnSp>
        <p:nvCxnSpPr>
          <p:cNvPr id="5" name="Straight Connector 4"/>
          <p:cNvCxnSpPr/>
          <p:nvPr/>
        </p:nvCxnSpPr>
        <p:spPr>
          <a:xfrm>
            <a:off x="381000" y="1143000"/>
            <a:ext cx="8229600" cy="0"/>
          </a:xfrm>
          <a:prstGeom prst="line">
            <a:avLst/>
          </a:prstGeom>
          <a:ln w="12700">
            <a:solidFill>
              <a:srgbClr val="002F80"/>
            </a:solidFill>
          </a:ln>
        </p:spPr>
        <p:style>
          <a:lnRef idx="1">
            <a:schemeClr val="accent1"/>
          </a:lnRef>
          <a:fillRef idx="0">
            <a:schemeClr val="accent1"/>
          </a:fillRef>
          <a:effectRef idx="0">
            <a:schemeClr val="accent1"/>
          </a:effectRef>
          <a:fontRef idx="minor">
            <a:schemeClr val="tx1"/>
          </a:fontRef>
        </p:style>
      </p:cxnSp>
      <p:sp>
        <p:nvSpPr>
          <p:cNvPr id="9" name="Footer Placeholder 8"/>
          <p:cNvSpPr>
            <a:spLocks noGrp="1"/>
          </p:cNvSpPr>
          <p:nvPr>
            <p:ph type="ftr" sz="quarter" idx="11"/>
          </p:nvPr>
        </p:nvSpPr>
        <p:spPr>
          <a:xfrm>
            <a:off x="3124200" y="6356350"/>
            <a:ext cx="2895600" cy="365125"/>
          </a:xfrm>
        </p:spPr>
        <p:txBody>
          <a:bodyPr/>
          <a:lstStyle/>
          <a:p>
            <a:r>
              <a:rPr lang="en-US" smtClean="0"/>
              <a:t>August 2014 Severe Weather TTX</a:t>
            </a:r>
            <a:endParaRPr lang="en-US" dirty="0"/>
          </a:p>
        </p:txBody>
      </p:sp>
      <p:pic>
        <p:nvPicPr>
          <p:cNvPr id="135169" name="Picture 1" descr="C:\Users\danita.e.farrier\Desktop\Train Derail.jpg"/>
          <p:cNvPicPr>
            <a:picLocks noChangeAspect="1" noChangeArrowheads="1"/>
          </p:cNvPicPr>
          <p:nvPr/>
        </p:nvPicPr>
        <p:blipFill>
          <a:blip r:embed="rId3" cstate="print"/>
          <a:srcRect/>
          <a:stretch>
            <a:fillRect/>
          </a:stretch>
        </p:blipFill>
        <p:spPr bwMode="auto">
          <a:xfrm>
            <a:off x="0" y="685800"/>
            <a:ext cx="9144000" cy="5943600"/>
          </a:xfrm>
          <a:prstGeom prst="rect">
            <a:avLst/>
          </a:prstGeom>
          <a:noFill/>
        </p:spPr>
      </p:pic>
      <p:pic>
        <p:nvPicPr>
          <p:cNvPr id="10" name="Picture 9" descr="KYEM Logo.png"/>
          <p:cNvPicPr>
            <a:picLocks noChangeAspect="1"/>
          </p:cNvPicPr>
          <p:nvPr/>
        </p:nvPicPr>
        <p:blipFill>
          <a:blip r:embed="rId4" cstate="print"/>
          <a:stretch>
            <a:fillRect/>
          </a:stretch>
        </p:blipFill>
        <p:spPr>
          <a:xfrm>
            <a:off x="0" y="0"/>
            <a:ext cx="990600" cy="849086"/>
          </a:xfrm>
          <a:prstGeom prst="rect">
            <a:avLst/>
          </a:prstGeom>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95400" y="228600"/>
            <a:ext cx="6797040" cy="304800"/>
          </a:xfrm>
        </p:spPr>
        <p:txBody>
          <a:bodyPr>
            <a:normAutofit fontScale="90000"/>
          </a:bodyPr>
          <a:lstStyle/>
          <a:p>
            <a:r>
              <a:rPr lang="en-US" sz="3000" dirty="0" smtClean="0"/>
              <a:t>August 20, 2014 </a:t>
            </a:r>
            <a:r>
              <a:rPr lang="en-US" sz="3000" dirty="0" err="1" smtClean="0"/>
              <a:t>HazMat</a:t>
            </a:r>
            <a:r>
              <a:rPr lang="en-US" sz="3000" dirty="0" smtClean="0"/>
              <a:t> TTX</a:t>
            </a:r>
            <a:endParaRPr lang="en-US" sz="3000" dirty="0">
              <a:solidFill>
                <a:srgbClr val="FF0000"/>
              </a:solidFill>
            </a:endParaRPr>
          </a:p>
        </p:txBody>
      </p:sp>
      <p:sp>
        <p:nvSpPr>
          <p:cNvPr id="9" name="Footer Placeholder 8"/>
          <p:cNvSpPr>
            <a:spLocks noGrp="1"/>
          </p:cNvSpPr>
          <p:nvPr>
            <p:ph type="ftr" sz="quarter" idx="11"/>
          </p:nvPr>
        </p:nvSpPr>
        <p:spPr>
          <a:xfrm>
            <a:off x="3124200" y="6477000"/>
            <a:ext cx="2895600" cy="244475"/>
          </a:xfrm>
        </p:spPr>
        <p:txBody>
          <a:bodyPr/>
          <a:lstStyle/>
          <a:p>
            <a:r>
              <a:rPr lang="en-US" smtClean="0"/>
              <a:t>August 2014 Severe Weather TTX</a:t>
            </a:r>
            <a:endParaRPr lang="en-US" dirty="0"/>
          </a:p>
        </p:txBody>
      </p:sp>
      <p:pic>
        <p:nvPicPr>
          <p:cNvPr id="133121" name="Picture 1" descr="C:\Users\danita.e.farrier\Desktop\Plume Model.jpg"/>
          <p:cNvPicPr>
            <a:picLocks noChangeAspect="1" noChangeArrowheads="1"/>
          </p:cNvPicPr>
          <p:nvPr/>
        </p:nvPicPr>
        <p:blipFill>
          <a:blip r:embed="rId3" cstate="print"/>
          <a:srcRect/>
          <a:stretch>
            <a:fillRect/>
          </a:stretch>
        </p:blipFill>
        <p:spPr bwMode="auto">
          <a:xfrm>
            <a:off x="0" y="685800"/>
            <a:ext cx="9144000" cy="5943600"/>
          </a:xfrm>
          <a:prstGeom prst="rect">
            <a:avLst/>
          </a:prstGeom>
          <a:noFill/>
        </p:spPr>
      </p:pic>
      <p:pic>
        <p:nvPicPr>
          <p:cNvPr id="10" name="Picture 9" descr="KYEM Logo.png"/>
          <p:cNvPicPr>
            <a:picLocks noChangeAspect="1"/>
          </p:cNvPicPr>
          <p:nvPr/>
        </p:nvPicPr>
        <p:blipFill>
          <a:blip r:embed="rId4" cstate="print"/>
          <a:stretch>
            <a:fillRect/>
          </a:stretch>
        </p:blipFill>
        <p:spPr>
          <a:xfrm>
            <a:off x="0" y="0"/>
            <a:ext cx="990600" cy="849086"/>
          </a:xfrm>
          <a:prstGeom prst="rect">
            <a:avLst/>
          </a:prstGeom>
        </p:spPr>
      </p:pic>
    </p:spTree>
    <p:extLst>
      <p:ext uri="{BB962C8B-B14F-4D97-AF65-F5344CB8AC3E}">
        <p14:creationId xmlns="" xmlns:p14="http://schemas.microsoft.com/office/powerpoint/2010/main" val="94830473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6477000"/>
            <a:ext cx="9144000" cy="381000"/>
          </a:xfrm>
          <a:prstGeom prst="rect">
            <a:avLst/>
          </a:prstGeom>
          <a:gradFill flip="none" rotWithShape="1">
            <a:gsLst>
              <a:gs pos="0">
                <a:srgbClr val="94B6D2"/>
              </a:gs>
              <a:gs pos="50000">
                <a:schemeClr val="accent1">
                  <a:tint val="44500"/>
                  <a:satMod val="160000"/>
                </a:schemeClr>
              </a:gs>
              <a:gs pos="100000">
                <a:schemeClr val="accent1">
                  <a:tint val="23500"/>
                  <a:satMod val="160000"/>
                </a:schemeClr>
              </a:gs>
            </a:gsLst>
            <a:lin ang="5400000" scaled="0"/>
            <a:tileRect/>
          </a:gradFill>
          <a:ln w="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6" name="Rectangle 5"/>
          <p:cNvSpPr/>
          <p:nvPr/>
        </p:nvSpPr>
        <p:spPr>
          <a:xfrm>
            <a:off x="0" y="0"/>
            <a:ext cx="9144000" cy="1447800"/>
          </a:xfrm>
          <a:prstGeom prst="rect">
            <a:avLst/>
          </a:prstGeom>
          <a:gradFill flip="none" rotWithShape="1">
            <a:gsLst>
              <a:gs pos="0">
                <a:srgbClr val="94B6D2"/>
              </a:gs>
              <a:gs pos="50000">
                <a:schemeClr val="accent1">
                  <a:tint val="44500"/>
                  <a:satMod val="160000"/>
                </a:schemeClr>
              </a:gs>
              <a:gs pos="100000">
                <a:schemeClr val="accent1">
                  <a:tint val="23500"/>
                  <a:satMod val="160000"/>
                </a:schemeClr>
              </a:gs>
            </a:gsLst>
            <a:lin ang="5400000" scaled="0"/>
            <a:tileRect/>
          </a:gradFill>
          <a:ln w="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9220" name="Title 1"/>
          <p:cNvSpPr>
            <a:spLocks noGrp="1"/>
          </p:cNvSpPr>
          <p:nvPr>
            <p:ph type="title"/>
          </p:nvPr>
        </p:nvSpPr>
        <p:spPr>
          <a:xfrm>
            <a:off x="2667000" y="76200"/>
            <a:ext cx="6324600" cy="1066800"/>
          </a:xfrm>
        </p:spPr>
        <p:txBody>
          <a:bodyPr>
            <a:normAutofit/>
          </a:bodyPr>
          <a:lstStyle/>
          <a:p>
            <a:pPr eaLnBrk="1" hangingPunct="1">
              <a:lnSpc>
                <a:spcPct val="150000"/>
              </a:lnSpc>
            </a:pPr>
            <a:r>
              <a:rPr lang="en-US" sz="3600" b="1" dirty="0" smtClean="0">
                <a:cs typeface="Arial" charset="0"/>
              </a:rPr>
              <a:t>Questions</a:t>
            </a:r>
          </a:p>
        </p:txBody>
      </p:sp>
      <p:cxnSp>
        <p:nvCxnSpPr>
          <p:cNvPr id="11" name="Straight Connector 10"/>
          <p:cNvCxnSpPr/>
          <p:nvPr/>
        </p:nvCxnSpPr>
        <p:spPr>
          <a:xfrm>
            <a:off x="685800" y="1600200"/>
            <a:ext cx="7696200" cy="0"/>
          </a:xfrm>
          <a:prstGeom prst="line">
            <a:avLst/>
          </a:prstGeom>
          <a:ln w="41275" cap="rnd">
            <a:solidFill>
              <a:schemeClr val="bg1"/>
            </a:solidFill>
          </a:ln>
        </p:spPr>
        <p:style>
          <a:lnRef idx="1">
            <a:schemeClr val="accent1"/>
          </a:lnRef>
          <a:fillRef idx="0">
            <a:schemeClr val="accent1"/>
          </a:fillRef>
          <a:effectRef idx="0">
            <a:schemeClr val="accent1"/>
          </a:effectRef>
          <a:fontRef idx="minor">
            <a:schemeClr val="tx1"/>
          </a:fontRef>
        </p:style>
      </p:cxnSp>
      <p:sp>
        <p:nvSpPr>
          <p:cNvPr id="9222" name="TextBox 8"/>
          <p:cNvSpPr txBox="1">
            <a:spLocks noChangeArrowheads="1"/>
          </p:cNvSpPr>
          <p:nvPr/>
        </p:nvSpPr>
        <p:spPr bwMode="auto">
          <a:xfrm>
            <a:off x="0" y="6526213"/>
            <a:ext cx="9144000" cy="277812"/>
          </a:xfrm>
          <a:prstGeom prst="rect">
            <a:avLst/>
          </a:prstGeom>
          <a:noFill/>
          <a:ln w="9525">
            <a:noFill/>
            <a:miter lim="800000"/>
            <a:headEnd/>
            <a:tailEnd/>
          </a:ln>
        </p:spPr>
        <p:txBody>
          <a:bodyPr>
            <a:spAutoFit/>
          </a:bodyPr>
          <a:lstStyle/>
          <a:p>
            <a:pPr algn="ctr"/>
            <a:r>
              <a:rPr lang="en-US" sz="1200" b="1" i="1">
                <a:solidFill>
                  <a:srgbClr val="FF0000"/>
                </a:solidFill>
                <a:latin typeface="Calibri" pitchFamily="34" charset="0"/>
              </a:rPr>
              <a:t>Unbridled Pursuit of Excellence</a:t>
            </a:r>
          </a:p>
        </p:txBody>
      </p:sp>
      <p:pic>
        <p:nvPicPr>
          <p:cNvPr id="9223" name="Picture 14" descr="KyEM_logo_mlfbgh_nobckgrdv2.gif"/>
          <p:cNvPicPr>
            <a:picLocks noChangeAspect="1"/>
          </p:cNvPicPr>
          <p:nvPr/>
        </p:nvPicPr>
        <p:blipFill>
          <a:blip r:embed="rId3" cstate="print">
            <a:clrChange>
              <a:clrFrom>
                <a:srgbClr val="FFFFFF"/>
              </a:clrFrom>
              <a:clrTo>
                <a:srgbClr val="FFFFFF">
                  <a:alpha val="0"/>
                </a:srgbClr>
              </a:clrTo>
            </a:clrChange>
          </a:blip>
          <a:srcRect l="15833" r="25833"/>
          <a:stretch>
            <a:fillRect/>
          </a:stretch>
        </p:blipFill>
        <p:spPr bwMode="auto">
          <a:xfrm>
            <a:off x="76200" y="-74613"/>
            <a:ext cx="2743200" cy="1598613"/>
          </a:xfrm>
          <a:prstGeom prst="rect">
            <a:avLst/>
          </a:prstGeom>
          <a:noFill/>
          <a:ln w="9525">
            <a:noFill/>
            <a:miter lim="800000"/>
            <a:headEnd/>
            <a:tailEnd/>
          </a:ln>
        </p:spPr>
      </p:pic>
      <p:sp>
        <p:nvSpPr>
          <p:cNvPr id="16" name="TextBox 15"/>
          <p:cNvSpPr txBox="1"/>
          <p:nvPr/>
        </p:nvSpPr>
        <p:spPr>
          <a:xfrm>
            <a:off x="0" y="1171575"/>
            <a:ext cx="9144000" cy="276225"/>
          </a:xfrm>
          <a:prstGeom prst="rect">
            <a:avLst/>
          </a:prstGeom>
          <a:solidFill>
            <a:schemeClr val="accent1">
              <a:lumMod val="75000"/>
            </a:schemeClr>
          </a:solidFill>
        </p:spPr>
        <p:txBody>
          <a:bodyPr>
            <a:spAutoFit/>
          </a:bodyPr>
          <a:lstStyle/>
          <a:p>
            <a:pPr algn="ctr" fontAlgn="auto">
              <a:spcBef>
                <a:spcPts val="0"/>
              </a:spcBef>
              <a:spcAft>
                <a:spcPts val="0"/>
              </a:spcAft>
              <a:defRPr/>
            </a:pPr>
            <a:r>
              <a:rPr lang="en-US" sz="1200" b="1" i="1" dirty="0">
                <a:solidFill>
                  <a:schemeClr val="bg1"/>
                </a:solidFill>
                <a:latin typeface="+mn-lt"/>
                <a:cs typeface="+mn-cs"/>
              </a:rPr>
              <a:t>“A Team of Teams – With One Mission:  Protecting our Commonwealth”</a:t>
            </a:r>
          </a:p>
        </p:txBody>
      </p:sp>
      <p:sp>
        <p:nvSpPr>
          <p:cNvPr id="9225" name="Text Placeholder 2"/>
          <p:cNvSpPr txBox="1">
            <a:spLocks/>
          </p:cNvSpPr>
          <p:nvPr/>
        </p:nvSpPr>
        <p:spPr bwMode="auto">
          <a:xfrm>
            <a:off x="0" y="1447800"/>
            <a:ext cx="9144000" cy="4525963"/>
          </a:xfrm>
          <a:prstGeom prst="rect">
            <a:avLst/>
          </a:prstGeom>
          <a:noFill/>
          <a:ln w="9525">
            <a:noFill/>
            <a:miter lim="800000"/>
            <a:headEnd/>
            <a:tailEnd/>
          </a:ln>
        </p:spPr>
        <p:txBody>
          <a:bodyPr/>
          <a:lstStyle/>
          <a:p>
            <a:pPr marL="457200" indent="-457200">
              <a:spcBef>
                <a:spcPct val="20000"/>
              </a:spcBef>
            </a:pPr>
            <a:endParaRPr lang="en-US" sz="2000" dirty="0">
              <a:latin typeface="Calibri" pitchFamily="34" charset="0"/>
            </a:endParaRPr>
          </a:p>
        </p:txBody>
      </p:sp>
      <p:sp>
        <p:nvSpPr>
          <p:cNvPr id="13" name="TextBox 12"/>
          <p:cNvSpPr txBox="1"/>
          <p:nvPr/>
        </p:nvSpPr>
        <p:spPr>
          <a:xfrm>
            <a:off x="228600" y="1447800"/>
            <a:ext cx="8610600" cy="3231654"/>
          </a:xfrm>
          <a:prstGeom prst="rect">
            <a:avLst/>
          </a:prstGeom>
          <a:noFill/>
        </p:spPr>
        <p:txBody>
          <a:bodyPr>
            <a:spAutoFit/>
          </a:bodyPr>
          <a:lstStyle/>
          <a:p>
            <a:pPr marL="342900" indent="-342900" fontAlgn="auto">
              <a:spcBef>
                <a:spcPts val="0"/>
              </a:spcBef>
              <a:spcAft>
                <a:spcPts val="0"/>
              </a:spcAft>
              <a:defRPr/>
            </a:pPr>
            <a:endParaRPr lang="en-US" sz="2400" b="1" dirty="0">
              <a:latin typeface="+mn-lt"/>
              <a:cs typeface="+mn-cs"/>
            </a:endParaRPr>
          </a:p>
          <a:p>
            <a:pPr marL="342900" indent="-342900" fontAlgn="auto">
              <a:spcBef>
                <a:spcPts val="0"/>
              </a:spcBef>
              <a:spcAft>
                <a:spcPts val="0"/>
              </a:spcAft>
              <a:buFont typeface="+mj-lt"/>
              <a:buAutoNum type="arabicPeriod"/>
              <a:defRPr/>
            </a:pPr>
            <a:endParaRPr lang="en-US" b="1" dirty="0">
              <a:latin typeface="+mn-lt"/>
              <a:cs typeface="+mn-cs"/>
            </a:endParaRPr>
          </a:p>
          <a:p>
            <a:pPr marL="342900" indent="-342900" fontAlgn="auto">
              <a:spcBef>
                <a:spcPts val="0"/>
              </a:spcBef>
              <a:spcAft>
                <a:spcPts val="0"/>
              </a:spcAft>
              <a:buFont typeface="+mj-lt"/>
              <a:buAutoNum type="arabicPeriod"/>
              <a:defRPr/>
            </a:pPr>
            <a:endParaRPr lang="en-US" dirty="0">
              <a:latin typeface="+mn-lt"/>
              <a:cs typeface="+mn-cs"/>
            </a:endParaRPr>
          </a:p>
          <a:p>
            <a:pPr fontAlgn="auto">
              <a:spcBef>
                <a:spcPts val="0"/>
              </a:spcBef>
              <a:spcAft>
                <a:spcPts val="0"/>
              </a:spcAft>
              <a:defRPr/>
            </a:pPr>
            <a:endParaRPr lang="en-US" dirty="0">
              <a:latin typeface="+mn-lt"/>
              <a:cs typeface="+mn-cs"/>
            </a:endParaRPr>
          </a:p>
          <a:p>
            <a:pPr fontAlgn="auto">
              <a:spcBef>
                <a:spcPts val="0"/>
              </a:spcBef>
              <a:spcAft>
                <a:spcPts val="0"/>
              </a:spcAft>
              <a:defRPr/>
            </a:pPr>
            <a:endParaRPr lang="en-US" dirty="0">
              <a:latin typeface="+mn-lt"/>
              <a:cs typeface="+mn-cs"/>
            </a:endParaRPr>
          </a:p>
          <a:p>
            <a:pPr fontAlgn="auto">
              <a:spcBef>
                <a:spcPts val="0"/>
              </a:spcBef>
              <a:spcAft>
                <a:spcPts val="0"/>
              </a:spcAft>
              <a:defRPr/>
            </a:pPr>
            <a:endParaRPr lang="en-US" dirty="0">
              <a:latin typeface="+mn-lt"/>
              <a:cs typeface="+mn-cs"/>
            </a:endParaRPr>
          </a:p>
          <a:p>
            <a:pPr fontAlgn="auto">
              <a:spcBef>
                <a:spcPts val="0"/>
              </a:spcBef>
              <a:spcAft>
                <a:spcPts val="0"/>
              </a:spcAft>
              <a:defRPr/>
            </a:pPr>
            <a:endParaRPr lang="en-US" dirty="0">
              <a:latin typeface="+mn-lt"/>
              <a:cs typeface="+mn-cs"/>
            </a:endParaRPr>
          </a:p>
          <a:p>
            <a:pPr fontAlgn="auto">
              <a:spcBef>
                <a:spcPts val="0"/>
              </a:spcBef>
              <a:spcAft>
                <a:spcPts val="0"/>
              </a:spcAft>
              <a:defRPr/>
            </a:pPr>
            <a:endParaRPr lang="en-US" dirty="0">
              <a:latin typeface="+mn-lt"/>
              <a:cs typeface="+mn-cs"/>
            </a:endParaRPr>
          </a:p>
          <a:p>
            <a:pPr fontAlgn="auto">
              <a:spcBef>
                <a:spcPts val="0"/>
              </a:spcBef>
              <a:spcAft>
                <a:spcPts val="0"/>
              </a:spcAft>
              <a:defRPr/>
            </a:pPr>
            <a:endParaRPr lang="en-US" dirty="0">
              <a:latin typeface="+mn-lt"/>
              <a:cs typeface="+mn-cs"/>
            </a:endParaRPr>
          </a:p>
          <a:p>
            <a:pPr fontAlgn="auto">
              <a:spcBef>
                <a:spcPts val="0"/>
              </a:spcBef>
              <a:spcAft>
                <a:spcPts val="0"/>
              </a:spcAft>
              <a:defRPr/>
            </a:pPr>
            <a:endParaRPr lang="en-US" dirty="0">
              <a:latin typeface="+mn-lt"/>
              <a:cs typeface="+mn-cs"/>
            </a:endParaRPr>
          </a:p>
          <a:p>
            <a:pPr fontAlgn="auto">
              <a:spcBef>
                <a:spcPts val="0"/>
              </a:spcBef>
              <a:spcAft>
                <a:spcPts val="0"/>
              </a:spcAft>
              <a:defRPr/>
            </a:pPr>
            <a:endParaRPr lang="en-US" dirty="0">
              <a:latin typeface="+mn-lt"/>
              <a:cs typeface="+mn-cs"/>
            </a:endParaRPr>
          </a:p>
        </p:txBody>
      </p:sp>
      <p:sp>
        <p:nvSpPr>
          <p:cNvPr id="14" name="Footer Placeholder 13"/>
          <p:cNvSpPr>
            <a:spLocks noGrp="1"/>
          </p:cNvSpPr>
          <p:nvPr>
            <p:ph type="ftr" sz="quarter" idx="11"/>
          </p:nvPr>
        </p:nvSpPr>
        <p:spPr/>
        <p:txBody>
          <a:bodyPr/>
          <a:lstStyle/>
          <a:p>
            <a:pPr>
              <a:defRPr/>
            </a:pPr>
            <a:r>
              <a:rPr lang="en-US" smtClean="0"/>
              <a:t>August 2014 Severe Weather TTX</a:t>
            </a:r>
            <a:endParaRPr lang="en-US" dirty="0"/>
          </a:p>
        </p:txBody>
      </p:sp>
      <p:sp>
        <p:nvSpPr>
          <p:cNvPr id="15" name="TextBox 14"/>
          <p:cNvSpPr txBox="1"/>
          <p:nvPr/>
        </p:nvSpPr>
        <p:spPr>
          <a:xfrm>
            <a:off x="152400" y="2590800"/>
            <a:ext cx="8763000" cy="369332"/>
          </a:xfrm>
          <a:prstGeom prst="rect">
            <a:avLst/>
          </a:prstGeom>
          <a:noFill/>
        </p:spPr>
        <p:txBody>
          <a:bodyPr wrap="square" rtlCol="0">
            <a:spAutoFit/>
          </a:bodyPr>
          <a:lstStyle/>
          <a:p>
            <a:endParaRPr lang="en-US" dirty="0"/>
          </a:p>
        </p:txBody>
      </p:sp>
      <p:sp>
        <p:nvSpPr>
          <p:cNvPr id="17" name="TextBox 16"/>
          <p:cNvSpPr txBox="1"/>
          <p:nvPr/>
        </p:nvSpPr>
        <p:spPr>
          <a:xfrm>
            <a:off x="228600" y="2133600"/>
            <a:ext cx="8686800" cy="3816429"/>
          </a:xfrm>
          <a:prstGeom prst="rect">
            <a:avLst/>
          </a:prstGeom>
          <a:noFill/>
        </p:spPr>
        <p:txBody>
          <a:bodyPr wrap="square" rtlCol="0">
            <a:spAutoFit/>
          </a:bodyPr>
          <a:lstStyle/>
          <a:p>
            <a:pPr lvl="0">
              <a:buFont typeface="Arial" pitchFamily="34" charset="0"/>
              <a:buChar char="•"/>
            </a:pPr>
            <a:r>
              <a:rPr lang="en-US" sz="2200" dirty="0" smtClean="0"/>
              <a:t>How will multiple Operational Periods impact command structure?</a:t>
            </a:r>
            <a:br>
              <a:rPr lang="en-US" sz="2200" dirty="0" smtClean="0"/>
            </a:br>
            <a:endParaRPr lang="en-US" sz="2200" dirty="0" smtClean="0"/>
          </a:p>
          <a:p>
            <a:pPr lvl="0">
              <a:buFont typeface="Arial" pitchFamily="34" charset="0"/>
              <a:buChar char="•"/>
            </a:pPr>
            <a:r>
              <a:rPr lang="en-US" sz="2200" dirty="0" smtClean="0"/>
              <a:t>How is command structure impacted when multiple agencies with  </a:t>
            </a:r>
            <a:br>
              <a:rPr lang="en-US" sz="2200" dirty="0" smtClean="0"/>
            </a:br>
            <a:r>
              <a:rPr lang="en-US" sz="2200" dirty="0" smtClean="0"/>
              <a:t>  regulatory or statutory  authority respond to an incident?</a:t>
            </a:r>
            <a:br>
              <a:rPr lang="en-US" sz="2200" dirty="0" smtClean="0"/>
            </a:br>
            <a:endParaRPr lang="en-US" sz="2200" dirty="0" smtClean="0"/>
          </a:p>
          <a:p>
            <a:pPr lvl="0">
              <a:buFont typeface="Arial" pitchFamily="34" charset="0"/>
              <a:buChar char="•"/>
            </a:pPr>
            <a:r>
              <a:rPr lang="en-US" sz="2200" dirty="0" smtClean="0"/>
              <a:t>How is command structure impacted when the incident complexity and   </a:t>
            </a:r>
            <a:br>
              <a:rPr lang="en-US" sz="2200" dirty="0" smtClean="0"/>
            </a:br>
            <a:r>
              <a:rPr lang="en-US" sz="2200" dirty="0" smtClean="0"/>
              <a:t>  scope exceed the management capabilities of a single Incident </a:t>
            </a:r>
            <a:br>
              <a:rPr lang="en-US" sz="2200" dirty="0" smtClean="0"/>
            </a:br>
            <a:r>
              <a:rPr lang="en-US" sz="2200" dirty="0" smtClean="0"/>
              <a:t>  Command?</a:t>
            </a:r>
            <a:br>
              <a:rPr lang="en-US" sz="2200" dirty="0" smtClean="0"/>
            </a:br>
            <a:endParaRPr lang="en-US" sz="2200" dirty="0" smtClean="0"/>
          </a:p>
          <a:p>
            <a:pPr lvl="0">
              <a:buFont typeface="Arial" pitchFamily="34" charset="0"/>
              <a:buChar char="•"/>
            </a:pPr>
            <a:r>
              <a:rPr lang="en-US" sz="2200" dirty="0" smtClean="0"/>
              <a:t>How is command structure impacted when multiple jurisdictions are  </a:t>
            </a:r>
            <a:br>
              <a:rPr lang="en-US" sz="2200" dirty="0" smtClean="0"/>
            </a:br>
            <a:r>
              <a:rPr lang="en-US" sz="2200" dirty="0" smtClean="0"/>
              <a:t>  involved in the incident response?</a:t>
            </a:r>
            <a:endParaRPr lang="en-US" dirty="0"/>
          </a:p>
        </p:txBody>
      </p:sp>
      <p:sp>
        <p:nvSpPr>
          <p:cNvPr id="18" name="TextBox 17"/>
          <p:cNvSpPr txBox="1"/>
          <p:nvPr/>
        </p:nvSpPr>
        <p:spPr>
          <a:xfrm flipH="1">
            <a:off x="533400" y="1676400"/>
            <a:ext cx="7772400" cy="369332"/>
          </a:xfrm>
          <a:prstGeom prst="rect">
            <a:avLst/>
          </a:prstGeom>
          <a:noFill/>
        </p:spPr>
        <p:txBody>
          <a:bodyPr wrap="square" rtlCol="0">
            <a:spAutoFit/>
          </a:bodyPr>
          <a:lstStyle/>
          <a:p>
            <a:pPr algn="ctr"/>
            <a:r>
              <a:rPr lang="en-US" b="1" dirty="0" smtClean="0"/>
              <a:t>Module 1  - Triggers that suggest a transition from IC to UC</a:t>
            </a:r>
            <a:endParaRPr lang="en-US" b="1" dirty="0"/>
          </a:p>
        </p:txBody>
      </p:sp>
    </p:spTree>
  </p:cSld>
  <p:clrMapOvr>
    <a:masterClrMapping/>
  </p:clrMapOvr>
  <p:transition>
    <p:checker dir="ver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5800" y="0"/>
            <a:ext cx="7772400" cy="1431925"/>
          </a:xfrm>
        </p:spPr>
        <p:txBody>
          <a:bodyPr>
            <a:normAutofit/>
          </a:bodyPr>
          <a:lstStyle/>
          <a:p>
            <a:endParaRPr lang="en-US" sz="2800" dirty="0"/>
          </a:p>
        </p:txBody>
      </p:sp>
      <p:pic>
        <p:nvPicPr>
          <p:cNvPr id="2053" name="Picture 5" descr="tornado"/>
          <p:cNvPicPr>
            <a:picLocks noChangeAspect="1" noChangeArrowheads="1"/>
          </p:cNvPicPr>
          <p:nvPr/>
        </p:nvPicPr>
        <p:blipFill>
          <a:blip r:embed="rId2" cstate="print"/>
          <a:stretch>
            <a:fillRect/>
          </a:stretch>
        </p:blipFill>
        <p:spPr bwMode="auto">
          <a:xfrm>
            <a:off x="457200" y="0"/>
            <a:ext cx="8303558" cy="6858000"/>
          </a:xfrm>
          <a:prstGeom prst="rect">
            <a:avLst/>
          </a:prstGeom>
          <a:noFill/>
        </p:spPr>
      </p:pic>
      <p:sp>
        <p:nvSpPr>
          <p:cNvPr id="4" name="TextBox 3"/>
          <p:cNvSpPr txBox="1"/>
          <p:nvPr/>
        </p:nvSpPr>
        <p:spPr>
          <a:xfrm>
            <a:off x="1670554" y="838200"/>
            <a:ext cx="5742791" cy="5386090"/>
          </a:xfrm>
          <a:prstGeom prst="rect">
            <a:avLst/>
          </a:prstGeom>
          <a:noFill/>
        </p:spPr>
        <p:txBody>
          <a:bodyPr wrap="none" rtlCol="0">
            <a:spAutoFit/>
          </a:bodyPr>
          <a:lstStyle/>
          <a:p>
            <a:pPr algn="ctr"/>
            <a:r>
              <a:rPr lang="en-US" sz="3600" b="1" dirty="0" smtClean="0">
                <a:solidFill>
                  <a:schemeClr val="bg1"/>
                </a:solidFill>
                <a:latin typeface="+mj-lt"/>
              </a:rPr>
              <a:t/>
            </a:r>
            <a:br>
              <a:rPr lang="en-US" sz="3600" b="1" dirty="0" smtClean="0">
                <a:solidFill>
                  <a:schemeClr val="bg1"/>
                </a:solidFill>
                <a:latin typeface="+mj-lt"/>
              </a:rPr>
            </a:br>
            <a:r>
              <a:rPr lang="en-US" sz="3600" b="1" dirty="0" smtClean="0">
                <a:solidFill>
                  <a:schemeClr val="bg1"/>
                </a:solidFill>
                <a:latin typeface="+mj-lt"/>
              </a:rPr>
              <a:t/>
            </a:r>
            <a:br>
              <a:rPr lang="en-US" sz="3600" b="1" dirty="0" smtClean="0">
                <a:solidFill>
                  <a:schemeClr val="bg1"/>
                </a:solidFill>
                <a:latin typeface="+mj-lt"/>
              </a:rPr>
            </a:br>
            <a:r>
              <a:rPr lang="en-US" sz="3600" b="1" dirty="0" smtClean="0">
                <a:solidFill>
                  <a:schemeClr val="bg1"/>
                </a:solidFill>
                <a:latin typeface="+mj-lt"/>
              </a:rPr>
              <a:t/>
            </a:r>
            <a:br>
              <a:rPr lang="en-US" sz="3600" b="1" dirty="0" smtClean="0">
                <a:solidFill>
                  <a:schemeClr val="bg1"/>
                </a:solidFill>
                <a:latin typeface="+mj-lt"/>
              </a:rPr>
            </a:br>
            <a:r>
              <a:rPr lang="en-US" sz="4500" b="1" dirty="0" smtClean="0">
                <a:solidFill>
                  <a:srgbClr val="FF0000"/>
                </a:solidFill>
              </a:rPr>
              <a:t>August 20, 2014</a:t>
            </a:r>
            <a:br>
              <a:rPr lang="en-US" sz="4500" b="1" dirty="0" smtClean="0">
                <a:solidFill>
                  <a:srgbClr val="FF0000"/>
                </a:solidFill>
              </a:rPr>
            </a:br>
            <a:r>
              <a:rPr lang="en-US" sz="4500" b="1" dirty="0" smtClean="0">
                <a:solidFill>
                  <a:srgbClr val="FF0000"/>
                </a:solidFill>
              </a:rPr>
              <a:t> </a:t>
            </a:r>
            <a:r>
              <a:rPr lang="en-US" sz="4500" b="1" dirty="0" err="1" smtClean="0">
                <a:solidFill>
                  <a:srgbClr val="FF0000"/>
                </a:solidFill>
              </a:rPr>
              <a:t>HazMat</a:t>
            </a:r>
            <a:r>
              <a:rPr lang="en-US" sz="4500" b="1" dirty="0" smtClean="0">
                <a:solidFill>
                  <a:srgbClr val="FF0000"/>
                </a:solidFill>
              </a:rPr>
              <a:t> </a:t>
            </a:r>
            <a:br>
              <a:rPr lang="en-US" sz="4500" b="1" dirty="0" smtClean="0">
                <a:solidFill>
                  <a:srgbClr val="FF0000"/>
                </a:solidFill>
              </a:rPr>
            </a:br>
            <a:r>
              <a:rPr lang="en-US" sz="4500" b="1" dirty="0" smtClean="0">
                <a:solidFill>
                  <a:srgbClr val="FF0000"/>
                </a:solidFill>
              </a:rPr>
              <a:t>Tabletop Exercise (TTX)</a:t>
            </a:r>
          </a:p>
          <a:p>
            <a:pPr algn="ctr"/>
            <a:endParaRPr lang="en-US" sz="4500" b="1" dirty="0" smtClean="0">
              <a:solidFill>
                <a:srgbClr val="FF0000"/>
              </a:solidFill>
              <a:latin typeface="+mj-lt"/>
            </a:endParaRPr>
          </a:p>
          <a:p>
            <a:pPr algn="ctr"/>
            <a:endParaRPr lang="en-US" sz="3600" b="1" dirty="0" smtClean="0">
              <a:solidFill>
                <a:schemeClr val="bg1"/>
              </a:solidFill>
              <a:latin typeface="+mj-lt"/>
            </a:endParaRPr>
          </a:p>
          <a:p>
            <a:endParaRPr lang="en-US" sz="2000" dirty="0"/>
          </a:p>
        </p:txBody>
      </p:sp>
      <p:sp>
        <p:nvSpPr>
          <p:cNvPr id="6" name="Footer Placeholder 5"/>
          <p:cNvSpPr>
            <a:spLocks noGrp="1"/>
          </p:cNvSpPr>
          <p:nvPr>
            <p:ph type="ftr" sz="quarter" idx="11"/>
          </p:nvPr>
        </p:nvSpPr>
        <p:spPr/>
        <p:txBody>
          <a:bodyPr/>
          <a:lstStyle/>
          <a:p>
            <a:r>
              <a:rPr lang="en-US" smtClean="0"/>
              <a:t>August 2014 Severe Weather TTX</a:t>
            </a:r>
            <a:endParaRPr lang="en-US" dirty="0"/>
          </a:p>
        </p:txBody>
      </p:sp>
      <p:pic>
        <p:nvPicPr>
          <p:cNvPr id="7" name="Picture 6" descr="KyEMcircleLogoblk35.jpg"/>
          <p:cNvPicPr>
            <a:picLocks noChangeAspect="1"/>
          </p:cNvPicPr>
          <p:nvPr/>
        </p:nvPicPr>
        <p:blipFill>
          <a:blip r:embed="rId3" cstate="print"/>
          <a:stretch>
            <a:fillRect/>
          </a:stretch>
        </p:blipFill>
        <p:spPr>
          <a:xfrm>
            <a:off x="3810000" y="457200"/>
            <a:ext cx="1153682" cy="11430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6477000"/>
            <a:ext cx="9144000" cy="381000"/>
          </a:xfrm>
          <a:prstGeom prst="rect">
            <a:avLst/>
          </a:prstGeom>
          <a:gradFill flip="none" rotWithShape="1">
            <a:gsLst>
              <a:gs pos="0">
                <a:srgbClr val="94B6D2"/>
              </a:gs>
              <a:gs pos="50000">
                <a:schemeClr val="accent1">
                  <a:tint val="44500"/>
                  <a:satMod val="160000"/>
                </a:schemeClr>
              </a:gs>
              <a:gs pos="100000">
                <a:schemeClr val="accent1">
                  <a:tint val="23500"/>
                  <a:satMod val="160000"/>
                </a:schemeClr>
              </a:gs>
            </a:gsLst>
            <a:lin ang="5400000" scaled="0"/>
            <a:tileRect/>
          </a:gradFill>
          <a:ln w="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6" name="Rectangle 5"/>
          <p:cNvSpPr/>
          <p:nvPr/>
        </p:nvSpPr>
        <p:spPr>
          <a:xfrm>
            <a:off x="0" y="0"/>
            <a:ext cx="9144000" cy="1447800"/>
          </a:xfrm>
          <a:prstGeom prst="rect">
            <a:avLst/>
          </a:prstGeom>
          <a:gradFill flip="none" rotWithShape="1">
            <a:gsLst>
              <a:gs pos="0">
                <a:srgbClr val="94B6D2"/>
              </a:gs>
              <a:gs pos="50000">
                <a:schemeClr val="accent1">
                  <a:tint val="44500"/>
                  <a:satMod val="160000"/>
                </a:schemeClr>
              </a:gs>
              <a:gs pos="100000">
                <a:schemeClr val="accent1">
                  <a:tint val="23500"/>
                  <a:satMod val="160000"/>
                </a:schemeClr>
              </a:gs>
            </a:gsLst>
            <a:lin ang="5400000" scaled="0"/>
            <a:tileRect/>
          </a:gradFill>
          <a:ln w="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cxnSp>
        <p:nvCxnSpPr>
          <p:cNvPr id="11" name="Straight Connector 10"/>
          <p:cNvCxnSpPr/>
          <p:nvPr/>
        </p:nvCxnSpPr>
        <p:spPr>
          <a:xfrm>
            <a:off x="685800" y="1600200"/>
            <a:ext cx="7696200" cy="0"/>
          </a:xfrm>
          <a:prstGeom prst="line">
            <a:avLst/>
          </a:prstGeom>
          <a:ln w="41275" cap="rnd">
            <a:solidFill>
              <a:schemeClr val="bg1"/>
            </a:solidFill>
          </a:ln>
        </p:spPr>
        <p:style>
          <a:lnRef idx="1">
            <a:schemeClr val="accent1"/>
          </a:lnRef>
          <a:fillRef idx="0">
            <a:schemeClr val="accent1"/>
          </a:fillRef>
          <a:effectRef idx="0">
            <a:schemeClr val="accent1"/>
          </a:effectRef>
          <a:fontRef idx="minor">
            <a:schemeClr val="tx1"/>
          </a:fontRef>
        </p:style>
      </p:cxnSp>
      <p:sp>
        <p:nvSpPr>
          <p:cNvPr id="9222" name="TextBox 8"/>
          <p:cNvSpPr txBox="1">
            <a:spLocks noChangeArrowheads="1"/>
          </p:cNvSpPr>
          <p:nvPr/>
        </p:nvSpPr>
        <p:spPr bwMode="auto">
          <a:xfrm>
            <a:off x="0" y="6526213"/>
            <a:ext cx="9144000" cy="277812"/>
          </a:xfrm>
          <a:prstGeom prst="rect">
            <a:avLst/>
          </a:prstGeom>
          <a:noFill/>
          <a:ln w="9525">
            <a:noFill/>
            <a:miter lim="800000"/>
            <a:headEnd/>
            <a:tailEnd/>
          </a:ln>
        </p:spPr>
        <p:txBody>
          <a:bodyPr>
            <a:spAutoFit/>
          </a:bodyPr>
          <a:lstStyle/>
          <a:p>
            <a:pPr algn="ctr"/>
            <a:r>
              <a:rPr lang="en-US" sz="1200" b="1" i="1">
                <a:solidFill>
                  <a:srgbClr val="FF0000"/>
                </a:solidFill>
                <a:latin typeface="Calibri" pitchFamily="34" charset="0"/>
              </a:rPr>
              <a:t>Unbridled Pursuit of Excellence</a:t>
            </a:r>
          </a:p>
        </p:txBody>
      </p:sp>
      <p:pic>
        <p:nvPicPr>
          <p:cNvPr id="9223" name="Picture 14" descr="KyEM_logo_mlfbgh_nobckgrdv2.gif"/>
          <p:cNvPicPr>
            <a:picLocks noChangeAspect="1"/>
          </p:cNvPicPr>
          <p:nvPr/>
        </p:nvPicPr>
        <p:blipFill>
          <a:blip r:embed="rId3" cstate="print">
            <a:clrChange>
              <a:clrFrom>
                <a:srgbClr val="FFFFFF"/>
              </a:clrFrom>
              <a:clrTo>
                <a:srgbClr val="FFFFFF">
                  <a:alpha val="0"/>
                </a:srgbClr>
              </a:clrTo>
            </a:clrChange>
          </a:blip>
          <a:srcRect l="15833" r="25833"/>
          <a:stretch>
            <a:fillRect/>
          </a:stretch>
        </p:blipFill>
        <p:spPr bwMode="auto">
          <a:xfrm>
            <a:off x="76200" y="-74613"/>
            <a:ext cx="2743200" cy="1598613"/>
          </a:xfrm>
          <a:prstGeom prst="rect">
            <a:avLst/>
          </a:prstGeom>
          <a:noFill/>
          <a:ln w="9525">
            <a:noFill/>
            <a:miter lim="800000"/>
            <a:headEnd/>
            <a:tailEnd/>
          </a:ln>
        </p:spPr>
      </p:pic>
      <p:sp>
        <p:nvSpPr>
          <p:cNvPr id="16" name="TextBox 15"/>
          <p:cNvSpPr txBox="1"/>
          <p:nvPr/>
        </p:nvSpPr>
        <p:spPr>
          <a:xfrm>
            <a:off x="0" y="1171575"/>
            <a:ext cx="9144000" cy="276225"/>
          </a:xfrm>
          <a:prstGeom prst="rect">
            <a:avLst/>
          </a:prstGeom>
          <a:solidFill>
            <a:schemeClr val="accent1">
              <a:lumMod val="75000"/>
            </a:schemeClr>
          </a:solidFill>
        </p:spPr>
        <p:txBody>
          <a:bodyPr>
            <a:spAutoFit/>
          </a:bodyPr>
          <a:lstStyle/>
          <a:p>
            <a:pPr algn="ctr" fontAlgn="auto">
              <a:spcBef>
                <a:spcPts val="0"/>
              </a:spcBef>
              <a:spcAft>
                <a:spcPts val="0"/>
              </a:spcAft>
              <a:defRPr/>
            </a:pPr>
            <a:r>
              <a:rPr lang="en-US" sz="1200" b="1" i="1" dirty="0">
                <a:solidFill>
                  <a:schemeClr val="bg1"/>
                </a:solidFill>
                <a:latin typeface="+mn-lt"/>
                <a:cs typeface="+mn-cs"/>
              </a:rPr>
              <a:t>“A Team of Teams – With One Mission:  Protecting our Commonwealth”</a:t>
            </a:r>
          </a:p>
        </p:txBody>
      </p:sp>
      <p:sp>
        <p:nvSpPr>
          <p:cNvPr id="9225" name="Text Placeholder 2"/>
          <p:cNvSpPr txBox="1">
            <a:spLocks/>
          </p:cNvSpPr>
          <p:nvPr/>
        </p:nvSpPr>
        <p:spPr bwMode="auto">
          <a:xfrm>
            <a:off x="457200" y="1600200"/>
            <a:ext cx="8229600" cy="4525963"/>
          </a:xfrm>
          <a:prstGeom prst="rect">
            <a:avLst/>
          </a:prstGeom>
          <a:noFill/>
          <a:ln w="9525">
            <a:noFill/>
            <a:miter lim="800000"/>
            <a:headEnd/>
            <a:tailEnd/>
          </a:ln>
        </p:spPr>
        <p:txBody>
          <a:bodyPr/>
          <a:lstStyle/>
          <a:p>
            <a:pPr marL="457200" indent="-457200">
              <a:spcBef>
                <a:spcPct val="20000"/>
              </a:spcBef>
            </a:pPr>
            <a:endParaRPr lang="en-US" sz="2000">
              <a:latin typeface="Calibri" pitchFamily="34" charset="0"/>
            </a:endParaRPr>
          </a:p>
        </p:txBody>
      </p:sp>
      <p:sp>
        <p:nvSpPr>
          <p:cNvPr id="13" name="TextBox 12"/>
          <p:cNvSpPr txBox="1"/>
          <p:nvPr/>
        </p:nvSpPr>
        <p:spPr>
          <a:xfrm>
            <a:off x="228600" y="1447800"/>
            <a:ext cx="8610600" cy="3231654"/>
          </a:xfrm>
          <a:prstGeom prst="rect">
            <a:avLst/>
          </a:prstGeom>
          <a:noFill/>
        </p:spPr>
        <p:txBody>
          <a:bodyPr>
            <a:spAutoFit/>
          </a:bodyPr>
          <a:lstStyle/>
          <a:p>
            <a:pPr marL="342900" indent="-342900" fontAlgn="auto">
              <a:spcBef>
                <a:spcPts val="0"/>
              </a:spcBef>
              <a:spcAft>
                <a:spcPts val="0"/>
              </a:spcAft>
              <a:defRPr/>
            </a:pPr>
            <a:endParaRPr lang="en-US" sz="2400" b="1" dirty="0">
              <a:latin typeface="+mn-lt"/>
              <a:cs typeface="+mn-cs"/>
            </a:endParaRPr>
          </a:p>
          <a:p>
            <a:pPr marL="342900" indent="-342900" fontAlgn="auto">
              <a:spcBef>
                <a:spcPts val="0"/>
              </a:spcBef>
              <a:spcAft>
                <a:spcPts val="0"/>
              </a:spcAft>
              <a:buFont typeface="+mj-lt"/>
              <a:buAutoNum type="arabicPeriod"/>
              <a:defRPr/>
            </a:pPr>
            <a:endParaRPr lang="en-US" b="1" dirty="0">
              <a:latin typeface="+mn-lt"/>
              <a:cs typeface="+mn-cs"/>
            </a:endParaRPr>
          </a:p>
          <a:p>
            <a:pPr marL="342900" indent="-342900" fontAlgn="auto">
              <a:spcBef>
                <a:spcPts val="0"/>
              </a:spcBef>
              <a:spcAft>
                <a:spcPts val="0"/>
              </a:spcAft>
              <a:buFont typeface="+mj-lt"/>
              <a:buAutoNum type="arabicPeriod"/>
              <a:defRPr/>
            </a:pPr>
            <a:endParaRPr lang="en-US" dirty="0">
              <a:latin typeface="+mn-lt"/>
              <a:cs typeface="+mn-cs"/>
            </a:endParaRPr>
          </a:p>
          <a:p>
            <a:pPr fontAlgn="auto">
              <a:spcBef>
                <a:spcPts val="0"/>
              </a:spcBef>
              <a:spcAft>
                <a:spcPts val="0"/>
              </a:spcAft>
              <a:defRPr/>
            </a:pPr>
            <a:endParaRPr lang="en-US" dirty="0">
              <a:latin typeface="+mn-lt"/>
              <a:cs typeface="+mn-cs"/>
            </a:endParaRPr>
          </a:p>
          <a:p>
            <a:pPr fontAlgn="auto">
              <a:spcBef>
                <a:spcPts val="0"/>
              </a:spcBef>
              <a:spcAft>
                <a:spcPts val="0"/>
              </a:spcAft>
              <a:defRPr/>
            </a:pPr>
            <a:endParaRPr lang="en-US" dirty="0">
              <a:latin typeface="+mn-lt"/>
              <a:cs typeface="+mn-cs"/>
            </a:endParaRPr>
          </a:p>
          <a:p>
            <a:pPr fontAlgn="auto">
              <a:spcBef>
                <a:spcPts val="0"/>
              </a:spcBef>
              <a:spcAft>
                <a:spcPts val="0"/>
              </a:spcAft>
              <a:defRPr/>
            </a:pPr>
            <a:endParaRPr lang="en-US" dirty="0">
              <a:latin typeface="+mn-lt"/>
              <a:cs typeface="+mn-cs"/>
            </a:endParaRPr>
          </a:p>
          <a:p>
            <a:pPr fontAlgn="auto">
              <a:spcBef>
                <a:spcPts val="0"/>
              </a:spcBef>
              <a:spcAft>
                <a:spcPts val="0"/>
              </a:spcAft>
              <a:defRPr/>
            </a:pPr>
            <a:endParaRPr lang="en-US" dirty="0">
              <a:latin typeface="+mn-lt"/>
              <a:cs typeface="+mn-cs"/>
            </a:endParaRPr>
          </a:p>
          <a:p>
            <a:pPr fontAlgn="auto">
              <a:spcBef>
                <a:spcPts val="0"/>
              </a:spcBef>
              <a:spcAft>
                <a:spcPts val="0"/>
              </a:spcAft>
              <a:defRPr/>
            </a:pPr>
            <a:endParaRPr lang="en-US" dirty="0">
              <a:latin typeface="+mn-lt"/>
              <a:cs typeface="+mn-cs"/>
            </a:endParaRPr>
          </a:p>
          <a:p>
            <a:pPr fontAlgn="auto">
              <a:spcBef>
                <a:spcPts val="0"/>
              </a:spcBef>
              <a:spcAft>
                <a:spcPts val="0"/>
              </a:spcAft>
              <a:defRPr/>
            </a:pPr>
            <a:endParaRPr lang="en-US" dirty="0">
              <a:latin typeface="+mn-lt"/>
              <a:cs typeface="+mn-cs"/>
            </a:endParaRPr>
          </a:p>
          <a:p>
            <a:pPr fontAlgn="auto">
              <a:spcBef>
                <a:spcPts val="0"/>
              </a:spcBef>
              <a:spcAft>
                <a:spcPts val="0"/>
              </a:spcAft>
              <a:defRPr/>
            </a:pPr>
            <a:endParaRPr lang="en-US" dirty="0">
              <a:latin typeface="+mn-lt"/>
              <a:cs typeface="+mn-cs"/>
            </a:endParaRPr>
          </a:p>
          <a:p>
            <a:pPr fontAlgn="auto">
              <a:spcBef>
                <a:spcPts val="0"/>
              </a:spcBef>
              <a:spcAft>
                <a:spcPts val="0"/>
              </a:spcAft>
              <a:defRPr/>
            </a:pPr>
            <a:endParaRPr lang="en-US" dirty="0">
              <a:latin typeface="+mn-lt"/>
              <a:cs typeface="+mn-cs"/>
            </a:endParaRPr>
          </a:p>
        </p:txBody>
      </p:sp>
      <p:sp>
        <p:nvSpPr>
          <p:cNvPr id="14" name="Footer Placeholder 13"/>
          <p:cNvSpPr>
            <a:spLocks noGrp="1"/>
          </p:cNvSpPr>
          <p:nvPr>
            <p:ph type="ftr" sz="quarter" idx="11"/>
          </p:nvPr>
        </p:nvSpPr>
        <p:spPr/>
        <p:txBody>
          <a:bodyPr/>
          <a:lstStyle/>
          <a:p>
            <a:pPr>
              <a:defRPr/>
            </a:pPr>
            <a:r>
              <a:rPr lang="en-US" smtClean="0"/>
              <a:t>August 2014 Severe Weather TTX</a:t>
            </a:r>
            <a:endParaRPr lang="en-US" dirty="0"/>
          </a:p>
        </p:txBody>
      </p:sp>
      <p:pic>
        <p:nvPicPr>
          <p:cNvPr id="15" name="Picture 5" descr="080716-monsoon-thunderstorm-02"/>
          <p:cNvPicPr>
            <a:picLocks noChangeAspect="1" noChangeArrowheads="1"/>
          </p:cNvPicPr>
          <p:nvPr/>
        </p:nvPicPr>
        <p:blipFill>
          <a:blip r:embed="rId4" cstate="print"/>
          <a:stretch>
            <a:fillRect/>
          </a:stretch>
        </p:blipFill>
        <p:spPr bwMode="auto">
          <a:xfrm>
            <a:off x="1" y="1447800"/>
            <a:ext cx="9143999" cy="5410200"/>
          </a:xfrm>
          <a:prstGeom prst="rect">
            <a:avLst/>
          </a:prstGeom>
          <a:noFill/>
        </p:spPr>
      </p:pic>
      <p:sp>
        <p:nvSpPr>
          <p:cNvPr id="9220" name="Title 1"/>
          <p:cNvSpPr>
            <a:spLocks noGrp="1"/>
          </p:cNvSpPr>
          <p:nvPr>
            <p:ph type="title"/>
          </p:nvPr>
        </p:nvSpPr>
        <p:spPr>
          <a:xfrm>
            <a:off x="2819401" y="0"/>
            <a:ext cx="6324600" cy="1295400"/>
          </a:xfrm>
        </p:spPr>
        <p:txBody>
          <a:bodyPr>
            <a:noAutofit/>
          </a:bodyPr>
          <a:lstStyle/>
          <a:p>
            <a:r>
              <a:rPr lang="en-US" sz="2200" b="1" dirty="0" smtClean="0">
                <a:latin typeface="Arial" charset="0"/>
                <a:cs typeface="Arial" charset="0"/>
              </a:rPr>
              <a:t>Module Two </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6477000"/>
            <a:ext cx="9144000" cy="381000"/>
          </a:xfrm>
          <a:prstGeom prst="rect">
            <a:avLst/>
          </a:prstGeom>
          <a:gradFill flip="none" rotWithShape="1">
            <a:gsLst>
              <a:gs pos="0">
                <a:srgbClr val="94B6D2"/>
              </a:gs>
              <a:gs pos="50000">
                <a:schemeClr val="accent1">
                  <a:tint val="44500"/>
                  <a:satMod val="160000"/>
                </a:schemeClr>
              </a:gs>
              <a:gs pos="100000">
                <a:schemeClr val="accent1">
                  <a:tint val="23500"/>
                  <a:satMod val="160000"/>
                </a:schemeClr>
              </a:gs>
            </a:gsLst>
            <a:lin ang="5400000" scaled="0"/>
            <a:tileRect/>
          </a:gradFill>
          <a:ln w="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6" name="Rectangle 5"/>
          <p:cNvSpPr/>
          <p:nvPr/>
        </p:nvSpPr>
        <p:spPr>
          <a:xfrm>
            <a:off x="0" y="0"/>
            <a:ext cx="9144000" cy="1447800"/>
          </a:xfrm>
          <a:prstGeom prst="rect">
            <a:avLst/>
          </a:prstGeom>
          <a:gradFill flip="none" rotWithShape="1">
            <a:gsLst>
              <a:gs pos="0">
                <a:srgbClr val="94B6D2"/>
              </a:gs>
              <a:gs pos="50000">
                <a:schemeClr val="accent1">
                  <a:tint val="44500"/>
                  <a:satMod val="160000"/>
                </a:schemeClr>
              </a:gs>
              <a:gs pos="100000">
                <a:schemeClr val="accent1">
                  <a:tint val="23500"/>
                  <a:satMod val="160000"/>
                </a:schemeClr>
              </a:gs>
            </a:gsLst>
            <a:lin ang="5400000" scaled="0"/>
            <a:tileRect/>
          </a:gradFill>
          <a:ln w="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9220" name="Title 1"/>
          <p:cNvSpPr>
            <a:spLocks noGrp="1"/>
          </p:cNvSpPr>
          <p:nvPr>
            <p:ph type="title"/>
          </p:nvPr>
        </p:nvSpPr>
        <p:spPr>
          <a:xfrm>
            <a:off x="2667000" y="76200"/>
            <a:ext cx="6324600" cy="1066800"/>
          </a:xfrm>
        </p:spPr>
        <p:txBody>
          <a:bodyPr>
            <a:normAutofit/>
          </a:bodyPr>
          <a:lstStyle/>
          <a:p>
            <a:pPr eaLnBrk="1" hangingPunct="1">
              <a:lnSpc>
                <a:spcPct val="150000"/>
              </a:lnSpc>
            </a:pPr>
            <a:r>
              <a:rPr lang="en-US" sz="3200" b="1" dirty="0" smtClean="0">
                <a:cs typeface="Arial" charset="0"/>
              </a:rPr>
              <a:t>Scenario</a:t>
            </a:r>
          </a:p>
        </p:txBody>
      </p:sp>
      <p:cxnSp>
        <p:nvCxnSpPr>
          <p:cNvPr id="11" name="Straight Connector 10"/>
          <p:cNvCxnSpPr/>
          <p:nvPr/>
        </p:nvCxnSpPr>
        <p:spPr>
          <a:xfrm>
            <a:off x="685800" y="1600200"/>
            <a:ext cx="7696200" cy="0"/>
          </a:xfrm>
          <a:prstGeom prst="line">
            <a:avLst/>
          </a:prstGeom>
          <a:ln w="41275" cap="rnd">
            <a:solidFill>
              <a:schemeClr val="bg1"/>
            </a:solidFill>
          </a:ln>
        </p:spPr>
        <p:style>
          <a:lnRef idx="1">
            <a:schemeClr val="accent1"/>
          </a:lnRef>
          <a:fillRef idx="0">
            <a:schemeClr val="accent1"/>
          </a:fillRef>
          <a:effectRef idx="0">
            <a:schemeClr val="accent1"/>
          </a:effectRef>
          <a:fontRef idx="minor">
            <a:schemeClr val="tx1"/>
          </a:fontRef>
        </p:style>
      </p:cxnSp>
      <p:sp>
        <p:nvSpPr>
          <p:cNvPr id="9222" name="TextBox 8"/>
          <p:cNvSpPr txBox="1">
            <a:spLocks noChangeArrowheads="1"/>
          </p:cNvSpPr>
          <p:nvPr/>
        </p:nvSpPr>
        <p:spPr bwMode="auto">
          <a:xfrm>
            <a:off x="0" y="6526213"/>
            <a:ext cx="9144000" cy="277812"/>
          </a:xfrm>
          <a:prstGeom prst="rect">
            <a:avLst/>
          </a:prstGeom>
          <a:noFill/>
          <a:ln w="9525">
            <a:noFill/>
            <a:miter lim="800000"/>
            <a:headEnd/>
            <a:tailEnd/>
          </a:ln>
        </p:spPr>
        <p:txBody>
          <a:bodyPr>
            <a:spAutoFit/>
          </a:bodyPr>
          <a:lstStyle/>
          <a:p>
            <a:pPr algn="ctr"/>
            <a:r>
              <a:rPr lang="en-US" sz="1200" b="1" i="1">
                <a:solidFill>
                  <a:srgbClr val="FF0000"/>
                </a:solidFill>
                <a:latin typeface="Calibri" pitchFamily="34" charset="0"/>
              </a:rPr>
              <a:t>Unbridled Pursuit of Excellence</a:t>
            </a:r>
          </a:p>
        </p:txBody>
      </p:sp>
      <p:pic>
        <p:nvPicPr>
          <p:cNvPr id="9223" name="Picture 14" descr="KyEM_logo_mlfbgh_nobckgrdv2.gif"/>
          <p:cNvPicPr>
            <a:picLocks noChangeAspect="1"/>
          </p:cNvPicPr>
          <p:nvPr/>
        </p:nvPicPr>
        <p:blipFill>
          <a:blip r:embed="rId3" cstate="print">
            <a:clrChange>
              <a:clrFrom>
                <a:srgbClr val="FFFFFF"/>
              </a:clrFrom>
              <a:clrTo>
                <a:srgbClr val="FFFFFF">
                  <a:alpha val="0"/>
                </a:srgbClr>
              </a:clrTo>
            </a:clrChange>
          </a:blip>
          <a:srcRect l="15833" r="25833"/>
          <a:stretch>
            <a:fillRect/>
          </a:stretch>
        </p:blipFill>
        <p:spPr bwMode="auto">
          <a:xfrm>
            <a:off x="76200" y="-74613"/>
            <a:ext cx="2743200" cy="1598613"/>
          </a:xfrm>
          <a:prstGeom prst="rect">
            <a:avLst/>
          </a:prstGeom>
          <a:noFill/>
          <a:ln w="9525">
            <a:noFill/>
            <a:miter lim="800000"/>
            <a:headEnd/>
            <a:tailEnd/>
          </a:ln>
        </p:spPr>
      </p:pic>
      <p:sp>
        <p:nvSpPr>
          <p:cNvPr id="16" name="TextBox 15"/>
          <p:cNvSpPr txBox="1"/>
          <p:nvPr/>
        </p:nvSpPr>
        <p:spPr>
          <a:xfrm>
            <a:off x="0" y="1171575"/>
            <a:ext cx="9144000" cy="276225"/>
          </a:xfrm>
          <a:prstGeom prst="rect">
            <a:avLst/>
          </a:prstGeom>
          <a:solidFill>
            <a:schemeClr val="accent1">
              <a:lumMod val="75000"/>
            </a:schemeClr>
          </a:solidFill>
        </p:spPr>
        <p:txBody>
          <a:bodyPr>
            <a:spAutoFit/>
          </a:bodyPr>
          <a:lstStyle/>
          <a:p>
            <a:pPr algn="ctr" fontAlgn="auto">
              <a:spcBef>
                <a:spcPts val="0"/>
              </a:spcBef>
              <a:spcAft>
                <a:spcPts val="0"/>
              </a:spcAft>
              <a:defRPr/>
            </a:pPr>
            <a:r>
              <a:rPr lang="en-US" sz="1200" b="1" i="1" dirty="0">
                <a:solidFill>
                  <a:schemeClr val="bg1"/>
                </a:solidFill>
                <a:latin typeface="+mn-lt"/>
                <a:cs typeface="+mn-cs"/>
              </a:rPr>
              <a:t>“A Team of Teams – With One Mission:  Protecting our Commonwealth”</a:t>
            </a:r>
          </a:p>
        </p:txBody>
      </p:sp>
      <p:sp>
        <p:nvSpPr>
          <p:cNvPr id="9225" name="Text Placeholder 2"/>
          <p:cNvSpPr txBox="1">
            <a:spLocks/>
          </p:cNvSpPr>
          <p:nvPr/>
        </p:nvSpPr>
        <p:spPr bwMode="auto">
          <a:xfrm>
            <a:off x="457200" y="1600200"/>
            <a:ext cx="8229600" cy="4525963"/>
          </a:xfrm>
          <a:prstGeom prst="rect">
            <a:avLst/>
          </a:prstGeom>
          <a:noFill/>
          <a:ln w="9525">
            <a:noFill/>
            <a:miter lim="800000"/>
            <a:headEnd/>
            <a:tailEnd/>
          </a:ln>
        </p:spPr>
        <p:txBody>
          <a:bodyPr/>
          <a:lstStyle/>
          <a:p>
            <a:pPr marL="457200" indent="-457200">
              <a:spcBef>
                <a:spcPct val="20000"/>
              </a:spcBef>
            </a:pPr>
            <a:endParaRPr lang="en-US" sz="2000">
              <a:latin typeface="Calibri" pitchFamily="34" charset="0"/>
            </a:endParaRPr>
          </a:p>
        </p:txBody>
      </p:sp>
      <p:sp>
        <p:nvSpPr>
          <p:cNvPr id="13" name="TextBox 12"/>
          <p:cNvSpPr txBox="1"/>
          <p:nvPr/>
        </p:nvSpPr>
        <p:spPr>
          <a:xfrm>
            <a:off x="228600" y="1447800"/>
            <a:ext cx="8610600" cy="3231654"/>
          </a:xfrm>
          <a:prstGeom prst="rect">
            <a:avLst/>
          </a:prstGeom>
          <a:noFill/>
        </p:spPr>
        <p:txBody>
          <a:bodyPr>
            <a:spAutoFit/>
          </a:bodyPr>
          <a:lstStyle/>
          <a:p>
            <a:pPr marL="342900" indent="-342900" fontAlgn="auto">
              <a:spcBef>
                <a:spcPts val="0"/>
              </a:spcBef>
              <a:spcAft>
                <a:spcPts val="0"/>
              </a:spcAft>
              <a:defRPr/>
            </a:pPr>
            <a:endParaRPr lang="en-US" sz="2400" b="1" dirty="0">
              <a:latin typeface="+mn-lt"/>
              <a:cs typeface="+mn-cs"/>
            </a:endParaRPr>
          </a:p>
          <a:p>
            <a:pPr marL="342900" indent="-342900" fontAlgn="auto">
              <a:spcBef>
                <a:spcPts val="0"/>
              </a:spcBef>
              <a:spcAft>
                <a:spcPts val="0"/>
              </a:spcAft>
              <a:buFont typeface="+mj-lt"/>
              <a:buAutoNum type="arabicPeriod"/>
              <a:defRPr/>
            </a:pPr>
            <a:endParaRPr lang="en-US" b="1" dirty="0">
              <a:latin typeface="+mn-lt"/>
              <a:cs typeface="+mn-cs"/>
            </a:endParaRPr>
          </a:p>
          <a:p>
            <a:pPr marL="342900" indent="-342900" fontAlgn="auto">
              <a:spcBef>
                <a:spcPts val="0"/>
              </a:spcBef>
              <a:spcAft>
                <a:spcPts val="0"/>
              </a:spcAft>
              <a:buFont typeface="+mj-lt"/>
              <a:buAutoNum type="arabicPeriod"/>
              <a:defRPr/>
            </a:pPr>
            <a:endParaRPr lang="en-US" dirty="0">
              <a:latin typeface="+mn-lt"/>
              <a:cs typeface="+mn-cs"/>
            </a:endParaRPr>
          </a:p>
          <a:p>
            <a:pPr fontAlgn="auto">
              <a:spcBef>
                <a:spcPts val="0"/>
              </a:spcBef>
              <a:spcAft>
                <a:spcPts val="0"/>
              </a:spcAft>
              <a:defRPr/>
            </a:pPr>
            <a:endParaRPr lang="en-US" dirty="0">
              <a:latin typeface="+mn-lt"/>
              <a:cs typeface="+mn-cs"/>
            </a:endParaRPr>
          </a:p>
          <a:p>
            <a:pPr fontAlgn="auto">
              <a:spcBef>
                <a:spcPts val="0"/>
              </a:spcBef>
              <a:spcAft>
                <a:spcPts val="0"/>
              </a:spcAft>
              <a:defRPr/>
            </a:pPr>
            <a:endParaRPr lang="en-US" dirty="0">
              <a:latin typeface="+mn-lt"/>
              <a:cs typeface="+mn-cs"/>
            </a:endParaRPr>
          </a:p>
          <a:p>
            <a:pPr fontAlgn="auto">
              <a:spcBef>
                <a:spcPts val="0"/>
              </a:spcBef>
              <a:spcAft>
                <a:spcPts val="0"/>
              </a:spcAft>
              <a:defRPr/>
            </a:pPr>
            <a:endParaRPr lang="en-US" dirty="0">
              <a:latin typeface="+mn-lt"/>
              <a:cs typeface="+mn-cs"/>
            </a:endParaRPr>
          </a:p>
          <a:p>
            <a:pPr fontAlgn="auto">
              <a:spcBef>
                <a:spcPts val="0"/>
              </a:spcBef>
              <a:spcAft>
                <a:spcPts val="0"/>
              </a:spcAft>
              <a:defRPr/>
            </a:pPr>
            <a:endParaRPr lang="en-US" dirty="0">
              <a:latin typeface="+mn-lt"/>
              <a:cs typeface="+mn-cs"/>
            </a:endParaRPr>
          </a:p>
          <a:p>
            <a:pPr fontAlgn="auto">
              <a:spcBef>
                <a:spcPts val="0"/>
              </a:spcBef>
              <a:spcAft>
                <a:spcPts val="0"/>
              </a:spcAft>
              <a:defRPr/>
            </a:pPr>
            <a:endParaRPr lang="en-US" dirty="0">
              <a:latin typeface="+mn-lt"/>
              <a:cs typeface="+mn-cs"/>
            </a:endParaRPr>
          </a:p>
          <a:p>
            <a:pPr fontAlgn="auto">
              <a:spcBef>
                <a:spcPts val="0"/>
              </a:spcBef>
              <a:spcAft>
                <a:spcPts val="0"/>
              </a:spcAft>
              <a:defRPr/>
            </a:pPr>
            <a:endParaRPr lang="en-US" dirty="0">
              <a:latin typeface="+mn-lt"/>
              <a:cs typeface="+mn-cs"/>
            </a:endParaRPr>
          </a:p>
          <a:p>
            <a:pPr fontAlgn="auto">
              <a:spcBef>
                <a:spcPts val="0"/>
              </a:spcBef>
              <a:spcAft>
                <a:spcPts val="0"/>
              </a:spcAft>
              <a:defRPr/>
            </a:pPr>
            <a:endParaRPr lang="en-US" dirty="0">
              <a:latin typeface="+mn-lt"/>
              <a:cs typeface="+mn-cs"/>
            </a:endParaRPr>
          </a:p>
          <a:p>
            <a:pPr fontAlgn="auto">
              <a:spcBef>
                <a:spcPts val="0"/>
              </a:spcBef>
              <a:spcAft>
                <a:spcPts val="0"/>
              </a:spcAft>
              <a:defRPr/>
            </a:pPr>
            <a:endParaRPr lang="en-US" dirty="0">
              <a:latin typeface="+mn-lt"/>
              <a:cs typeface="+mn-cs"/>
            </a:endParaRPr>
          </a:p>
        </p:txBody>
      </p:sp>
      <p:sp>
        <p:nvSpPr>
          <p:cNvPr id="14" name="Footer Placeholder 13"/>
          <p:cNvSpPr>
            <a:spLocks noGrp="1"/>
          </p:cNvSpPr>
          <p:nvPr>
            <p:ph type="ftr" sz="quarter" idx="11"/>
          </p:nvPr>
        </p:nvSpPr>
        <p:spPr/>
        <p:txBody>
          <a:bodyPr/>
          <a:lstStyle/>
          <a:p>
            <a:pPr>
              <a:defRPr/>
            </a:pPr>
            <a:r>
              <a:rPr lang="en-US" smtClean="0"/>
              <a:t>August 2014 Severe Weather TTX</a:t>
            </a:r>
            <a:endParaRPr lang="en-US" dirty="0"/>
          </a:p>
        </p:txBody>
      </p:sp>
      <p:sp>
        <p:nvSpPr>
          <p:cNvPr id="15" name="TextBox 14"/>
          <p:cNvSpPr txBox="1"/>
          <p:nvPr/>
        </p:nvSpPr>
        <p:spPr>
          <a:xfrm>
            <a:off x="0" y="1447800"/>
            <a:ext cx="9144000" cy="3631763"/>
          </a:xfrm>
          <a:prstGeom prst="rect">
            <a:avLst/>
          </a:prstGeom>
          <a:noFill/>
        </p:spPr>
        <p:txBody>
          <a:bodyPr wrap="square" rtlCol="0">
            <a:spAutoFit/>
          </a:bodyPr>
          <a:lstStyle/>
          <a:p>
            <a:r>
              <a:rPr lang="en-US" sz="2800" dirty="0" smtClean="0"/>
              <a:t>     Thursday  August  21, 2014 – 2:30 pm EST – Day Two </a:t>
            </a:r>
          </a:p>
          <a:p>
            <a:pPr algn="ctr"/>
            <a:r>
              <a:rPr lang="en-US" b="1" dirty="0" smtClean="0"/>
              <a:t/>
            </a:r>
            <a:br>
              <a:rPr lang="en-US" b="1" dirty="0" smtClean="0"/>
            </a:br>
            <a:r>
              <a:rPr lang="en-US" b="1" dirty="0" smtClean="0"/>
              <a:t/>
            </a:r>
            <a:br>
              <a:rPr lang="en-US" b="1" dirty="0" smtClean="0"/>
            </a:br>
            <a:r>
              <a:rPr lang="en-US" sz="2400" b="1" dirty="0" smtClean="0"/>
              <a:t>Unified Command Brief:</a:t>
            </a:r>
            <a:r>
              <a:rPr lang="en-US" b="1" dirty="0" smtClean="0"/>
              <a:t/>
            </a:r>
            <a:br>
              <a:rPr lang="en-US" b="1" dirty="0" smtClean="0"/>
            </a:br>
            <a:r>
              <a:rPr lang="en-US" b="1" dirty="0" smtClean="0"/>
              <a:t/>
            </a:r>
            <a:br>
              <a:rPr lang="en-US" b="1" dirty="0" smtClean="0"/>
            </a:br>
            <a:endParaRPr lang="en-US" dirty="0" smtClean="0"/>
          </a:p>
          <a:p>
            <a:r>
              <a:rPr lang="en-US" sz="2200" dirty="0" smtClean="0"/>
              <a:t>The contents of the damaged (HF) derailed car has been off-loaded.  The remaining cars have been prepared for salvage.  Within the next four hours we will begin salvage operations of the derailed cars and repair of tracks.  DEP remains on scene to evaluate soil contamination.</a:t>
            </a:r>
          </a:p>
          <a:p>
            <a:endParaRPr lang="en-US" dirty="0"/>
          </a:p>
        </p:txBody>
      </p:sp>
    </p:spTree>
  </p:cSld>
  <p:clrMapOvr>
    <a:masterClrMapping/>
  </p:clrMapOvr>
  <p:transition>
    <p:wip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6477000"/>
            <a:ext cx="9144000" cy="381000"/>
          </a:xfrm>
          <a:prstGeom prst="rect">
            <a:avLst/>
          </a:prstGeom>
          <a:gradFill flip="none" rotWithShape="1">
            <a:gsLst>
              <a:gs pos="0">
                <a:srgbClr val="94B6D2"/>
              </a:gs>
              <a:gs pos="50000">
                <a:schemeClr val="accent1">
                  <a:tint val="44500"/>
                  <a:satMod val="160000"/>
                </a:schemeClr>
              </a:gs>
              <a:gs pos="100000">
                <a:schemeClr val="accent1">
                  <a:tint val="23500"/>
                  <a:satMod val="160000"/>
                </a:schemeClr>
              </a:gs>
            </a:gsLst>
            <a:lin ang="5400000" scaled="0"/>
            <a:tileRect/>
          </a:gradFill>
          <a:ln w="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6" name="Rectangle 5"/>
          <p:cNvSpPr/>
          <p:nvPr/>
        </p:nvSpPr>
        <p:spPr>
          <a:xfrm>
            <a:off x="0" y="0"/>
            <a:ext cx="9144000" cy="1447800"/>
          </a:xfrm>
          <a:prstGeom prst="rect">
            <a:avLst/>
          </a:prstGeom>
          <a:gradFill flip="none" rotWithShape="1">
            <a:gsLst>
              <a:gs pos="0">
                <a:srgbClr val="94B6D2"/>
              </a:gs>
              <a:gs pos="50000">
                <a:schemeClr val="accent1">
                  <a:tint val="44500"/>
                  <a:satMod val="160000"/>
                </a:schemeClr>
              </a:gs>
              <a:gs pos="100000">
                <a:schemeClr val="accent1">
                  <a:tint val="23500"/>
                  <a:satMod val="160000"/>
                </a:schemeClr>
              </a:gs>
            </a:gsLst>
            <a:lin ang="5400000" scaled="0"/>
            <a:tileRect/>
          </a:gradFill>
          <a:ln w="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9220" name="Title 1"/>
          <p:cNvSpPr>
            <a:spLocks noGrp="1"/>
          </p:cNvSpPr>
          <p:nvPr>
            <p:ph type="title"/>
          </p:nvPr>
        </p:nvSpPr>
        <p:spPr>
          <a:xfrm>
            <a:off x="2667000" y="76200"/>
            <a:ext cx="6324600" cy="1066800"/>
          </a:xfrm>
        </p:spPr>
        <p:txBody>
          <a:bodyPr>
            <a:normAutofit/>
          </a:bodyPr>
          <a:lstStyle/>
          <a:p>
            <a:pPr eaLnBrk="1" hangingPunct="1">
              <a:lnSpc>
                <a:spcPct val="150000"/>
              </a:lnSpc>
            </a:pPr>
            <a:r>
              <a:rPr lang="en-US" sz="3600" b="1" dirty="0" smtClean="0">
                <a:cs typeface="Arial" charset="0"/>
              </a:rPr>
              <a:t>Key Ideas</a:t>
            </a:r>
          </a:p>
        </p:txBody>
      </p:sp>
      <p:cxnSp>
        <p:nvCxnSpPr>
          <p:cNvPr id="11" name="Straight Connector 10"/>
          <p:cNvCxnSpPr/>
          <p:nvPr/>
        </p:nvCxnSpPr>
        <p:spPr>
          <a:xfrm>
            <a:off x="685800" y="1600200"/>
            <a:ext cx="7696200" cy="0"/>
          </a:xfrm>
          <a:prstGeom prst="line">
            <a:avLst/>
          </a:prstGeom>
          <a:ln w="41275" cap="rnd">
            <a:solidFill>
              <a:schemeClr val="bg1"/>
            </a:solidFill>
          </a:ln>
        </p:spPr>
        <p:style>
          <a:lnRef idx="1">
            <a:schemeClr val="accent1"/>
          </a:lnRef>
          <a:fillRef idx="0">
            <a:schemeClr val="accent1"/>
          </a:fillRef>
          <a:effectRef idx="0">
            <a:schemeClr val="accent1"/>
          </a:effectRef>
          <a:fontRef idx="minor">
            <a:schemeClr val="tx1"/>
          </a:fontRef>
        </p:style>
      </p:cxnSp>
      <p:sp>
        <p:nvSpPr>
          <p:cNvPr id="9222" name="TextBox 8"/>
          <p:cNvSpPr txBox="1">
            <a:spLocks noChangeArrowheads="1"/>
          </p:cNvSpPr>
          <p:nvPr/>
        </p:nvSpPr>
        <p:spPr bwMode="auto">
          <a:xfrm>
            <a:off x="0" y="6526213"/>
            <a:ext cx="9144000" cy="277812"/>
          </a:xfrm>
          <a:prstGeom prst="rect">
            <a:avLst/>
          </a:prstGeom>
          <a:noFill/>
          <a:ln w="9525">
            <a:noFill/>
            <a:miter lim="800000"/>
            <a:headEnd/>
            <a:tailEnd/>
          </a:ln>
        </p:spPr>
        <p:txBody>
          <a:bodyPr>
            <a:spAutoFit/>
          </a:bodyPr>
          <a:lstStyle/>
          <a:p>
            <a:pPr algn="ctr"/>
            <a:r>
              <a:rPr lang="en-US" sz="1200" b="1" i="1">
                <a:solidFill>
                  <a:srgbClr val="FF0000"/>
                </a:solidFill>
                <a:latin typeface="Calibri" pitchFamily="34" charset="0"/>
              </a:rPr>
              <a:t>Unbridled Pursuit of Excellence</a:t>
            </a:r>
          </a:p>
        </p:txBody>
      </p:sp>
      <p:pic>
        <p:nvPicPr>
          <p:cNvPr id="9223" name="Picture 14" descr="KyEM_logo_mlfbgh_nobckgrdv2.gif"/>
          <p:cNvPicPr>
            <a:picLocks noChangeAspect="1"/>
          </p:cNvPicPr>
          <p:nvPr/>
        </p:nvPicPr>
        <p:blipFill>
          <a:blip r:embed="rId3" cstate="print">
            <a:clrChange>
              <a:clrFrom>
                <a:srgbClr val="FFFFFF"/>
              </a:clrFrom>
              <a:clrTo>
                <a:srgbClr val="FFFFFF">
                  <a:alpha val="0"/>
                </a:srgbClr>
              </a:clrTo>
            </a:clrChange>
          </a:blip>
          <a:srcRect l="15833" r="25833"/>
          <a:stretch>
            <a:fillRect/>
          </a:stretch>
        </p:blipFill>
        <p:spPr bwMode="auto">
          <a:xfrm>
            <a:off x="76200" y="-74613"/>
            <a:ext cx="2743200" cy="1598613"/>
          </a:xfrm>
          <a:prstGeom prst="rect">
            <a:avLst/>
          </a:prstGeom>
          <a:noFill/>
          <a:ln w="9525">
            <a:noFill/>
            <a:miter lim="800000"/>
            <a:headEnd/>
            <a:tailEnd/>
          </a:ln>
        </p:spPr>
      </p:pic>
      <p:sp>
        <p:nvSpPr>
          <p:cNvPr id="16" name="TextBox 15"/>
          <p:cNvSpPr txBox="1"/>
          <p:nvPr/>
        </p:nvSpPr>
        <p:spPr>
          <a:xfrm>
            <a:off x="0" y="1171575"/>
            <a:ext cx="9144000" cy="276225"/>
          </a:xfrm>
          <a:prstGeom prst="rect">
            <a:avLst/>
          </a:prstGeom>
          <a:solidFill>
            <a:schemeClr val="accent1">
              <a:lumMod val="75000"/>
            </a:schemeClr>
          </a:solidFill>
        </p:spPr>
        <p:txBody>
          <a:bodyPr>
            <a:spAutoFit/>
          </a:bodyPr>
          <a:lstStyle/>
          <a:p>
            <a:pPr algn="ctr" fontAlgn="auto">
              <a:spcBef>
                <a:spcPts val="0"/>
              </a:spcBef>
              <a:spcAft>
                <a:spcPts val="0"/>
              </a:spcAft>
              <a:defRPr/>
            </a:pPr>
            <a:r>
              <a:rPr lang="en-US" sz="1200" b="1" i="1" dirty="0">
                <a:solidFill>
                  <a:schemeClr val="bg1"/>
                </a:solidFill>
                <a:latin typeface="+mn-lt"/>
                <a:cs typeface="+mn-cs"/>
              </a:rPr>
              <a:t>“A Team of Teams – With One Mission:  Protecting our Commonwealth”</a:t>
            </a:r>
          </a:p>
        </p:txBody>
      </p:sp>
      <p:sp>
        <p:nvSpPr>
          <p:cNvPr id="9225" name="Text Placeholder 2"/>
          <p:cNvSpPr txBox="1">
            <a:spLocks/>
          </p:cNvSpPr>
          <p:nvPr/>
        </p:nvSpPr>
        <p:spPr bwMode="auto">
          <a:xfrm>
            <a:off x="457200" y="1600200"/>
            <a:ext cx="8229600" cy="4525963"/>
          </a:xfrm>
          <a:prstGeom prst="rect">
            <a:avLst/>
          </a:prstGeom>
          <a:noFill/>
          <a:ln w="9525">
            <a:noFill/>
            <a:miter lim="800000"/>
            <a:headEnd/>
            <a:tailEnd/>
          </a:ln>
        </p:spPr>
        <p:txBody>
          <a:bodyPr/>
          <a:lstStyle/>
          <a:p>
            <a:pPr marL="457200" indent="-457200">
              <a:spcBef>
                <a:spcPct val="20000"/>
              </a:spcBef>
            </a:pPr>
            <a:endParaRPr lang="en-US" sz="2000">
              <a:latin typeface="Calibri" pitchFamily="34" charset="0"/>
            </a:endParaRPr>
          </a:p>
        </p:txBody>
      </p:sp>
      <p:sp>
        <p:nvSpPr>
          <p:cNvPr id="13" name="TextBox 12"/>
          <p:cNvSpPr txBox="1"/>
          <p:nvPr/>
        </p:nvSpPr>
        <p:spPr>
          <a:xfrm>
            <a:off x="228600" y="1447800"/>
            <a:ext cx="8610600" cy="3231654"/>
          </a:xfrm>
          <a:prstGeom prst="rect">
            <a:avLst/>
          </a:prstGeom>
          <a:noFill/>
        </p:spPr>
        <p:txBody>
          <a:bodyPr>
            <a:spAutoFit/>
          </a:bodyPr>
          <a:lstStyle/>
          <a:p>
            <a:pPr marL="342900" indent="-342900" fontAlgn="auto">
              <a:spcBef>
                <a:spcPts val="0"/>
              </a:spcBef>
              <a:spcAft>
                <a:spcPts val="0"/>
              </a:spcAft>
              <a:defRPr/>
            </a:pPr>
            <a:endParaRPr lang="en-US" sz="2400" b="1" dirty="0">
              <a:latin typeface="+mn-lt"/>
              <a:cs typeface="+mn-cs"/>
            </a:endParaRPr>
          </a:p>
          <a:p>
            <a:pPr marL="342900" indent="-342900" fontAlgn="auto">
              <a:spcBef>
                <a:spcPts val="0"/>
              </a:spcBef>
              <a:spcAft>
                <a:spcPts val="0"/>
              </a:spcAft>
              <a:buFont typeface="+mj-lt"/>
              <a:buAutoNum type="arabicPeriod"/>
              <a:defRPr/>
            </a:pPr>
            <a:endParaRPr lang="en-US" b="1" dirty="0">
              <a:latin typeface="+mn-lt"/>
              <a:cs typeface="+mn-cs"/>
            </a:endParaRPr>
          </a:p>
          <a:p>
            <a:pPr marL="342900" indent="-342900" fontAlgn="auto">
              <a:spcBef>
                <a:spcPts val="0"/>
              </a:spcBef>
              <a:spcAft>
                <a:spcPts val="0"/>
              </a:spcAft>
              <a:buFont typeface="+mj-lt"/>
              <a:buAutoNum type="arabicPeriod"/>
              <a:defRPr/>
            </a:pPr>
            <a:endParaRPr lang="en-US" dirty="0">
              <a:latin typeface="+mn-lt"/>
              <a:cs typeface="+mn-cs"/>
            </a:endParaRPr>
          </a:p>
          <a:p>
            <a:pPr fontAlgn="auto">
              <a:spcBef>
                <a:spcPts val="0"/>
              </a:spcBef>
              <a:spcAft>
                <a:spcPts val="0"/>
              </a:spcAft>
              <a:defRPr/>
            </a:pPr>
            <a:endParaRPr lang="en-US" dirty="0">
              <a:latin typeface="+mn-lt"/>
              <a:cs typeface="+mn-cs"/>
            </a:endParaRPr>
          </a:p>
          <a:p>
            <a:pPr fontAlgn="auto">
              <a:spcBef>
                <a:spcPts val="0"/>
              </a:spcBef>
              <a:spcAft>
                <a:spcPts val="0"/>
              </a:spcAft>
              <a:defRPr/>
            </a:pPr>
            <a:endParaRPr lang="en-US" dirty="0">
              <a:latin typeface="+mn-lt"/>
              <a:cs typeface="+mn-cs"/>
            </a:endParaRPr>
          </a:p>
          <a:p>
            <a:pPr fontAlgn="auto">
              <a:spcBef>
                <a:spcPts val="0"/>
              </a:spcBef>
              <a:spcAft>
                <a:spcPts val="0"/>
              </a:spcAft>
              <a:defRPr/>
            </a:pPr>
            <a:endParaRPr lang="en-US" dirty="0">
              <a:latin typeface="+mn-lt"/>
              <a:cs typeface="+mn-cs"/>
            </a:endParaRPr>
          </a:p>
          <a:p>
            <a:pPr fontAlgn="auto">
              <a:spcBef>
                <a:spcPts val="0"/>
              </a:spcBef>
              <a:spcAft>
                <a:spcPts val="0"/>
              </a:spcAft>
              <a:defRPr/>
            </a:pPr>
            <a:endParaRPr lang="en-US" dirty="0">
              <a:latin typeface="+mn-lt"/>
              <a:cs typeface="+mn-cs"/>
            </a:endParaRPr>
          </a:p>
          <a:p>
            <a:pPr fontAlgn="auto">
              <a:spcBef>
                <a:spcPts val="0"/>
              </a:spcBef>
              <a:spcAft>
                <a:spcPts val="0"/>
              </a:spcAft>
              <a:defRPr/>
            </a:pPr>
            <a:endParaRPr lang="en-US" dirty="0">
              <a:latin typeface="+mn-lt"/>
              <a:cs typeface="+mn-cs"/>
            </a:endParaRPr>
          </a:p>
          <a:p>
            <a:pPr fontAlgn="auto">
              <a:spcBef>
                <a:spcPts val="0"/>
              </a:spcBef>
              <a:spcAft>
                <a:spcPts val="0"/>
              </a:spcAft>
              <a:defRPr/>
            </a:pPr>
            <a:endParaRPr lang="en-US" dirty="0">
              <a:latin typeface="+mn-lt"/>
              <a:cs typeface="+mn-cs"/>
            </a:endParaRPr>
          </a:p>
          <a:p>
            <a:pPr fontAlgn="auto">
              <a:spcBef>
                <a:spcPts val="0"/>
              </a:spcBef>
              <a:spcAft>
                <a:spcPts val="0"/>
              </a:spcAft>
              <a:defRPr/>
            </a:pPr>
            <a:endParaRPr lang="en-US" dirty="0">
              <a:latin typeface="+mn-lt"/>
              <a:cs typeface="+mn-cs"/>
            </a:endParaRPr>
          </a:p>
          <a:p>
            <a:pPr fontAlgn="auto">
              <a:spcBef>
                <a:spcPts val="0"/>
              </a:spcBef>
              <a:spcAft>
                <a:spcPts val="0"/>
              </a:spcAft>
              <a:defRPr/>
            </a:pPr>
            <a:endParaRPr lang="en-US" dirty="0">
              <a:latin typeface="+mn-lt"/>
              <a:cs typeface="+mn-cs"/>
            </a:endParaRPr>
          </a:p>
        </p:txBody>
      </p:sp>
      <p:sp>
        <p:nvSpPr>
          <p:cNvPr id="14" name="Footer Placeholder 13"/>
          <p:cNvSpPr>
            <a:spLocks noGrp="1"/>
          </p:cNvSpPr>
          <p:nvPr>
            <p:ph type="ftr" sz="quarter" idx="11"/>
          </p:nvPr>
        </p:nvSpPr>
        <p:spPr/>
        <p:txBody>
          <a:bodyPr/>
          <a:lstStyle/>
          <a:p>
            <a:pPr>
              <a:defRPr/>
            </a:pPr>
            <a:r>
              <a:rPr lang="en-US" smtClean="0"/>
              <a:t>August 2014 Severe Weather TTX</a:t>
            </a:r>
            <a:endParaRPr lang="en-US" dirty="0"/>
          </a:p>
        </p:txBody>
      </p:sp>
      <p:sp>
        <p:nvSpPr>
          <p:cNvPr id="17" name="TextBox 16"/>
          <p:cNvSpPr txBox="1"/>
          <p:nvPr/>
        </p:nvSpPr>
        <p:spPr>
          <a:xfrm>
            <a:off x="1447800" y="1752600"/>
            <a:ext cx="6172200" cy="461665"/>
          </a:xfrm>
          <a:prstGeom prst="rect">
            <a:avLst/>
          </a:prstGeom>
          <a:noFill/>
        </p:spPr>
        <p:txBody>
          <a:bodyPr wrap="square" rtlCol="0">
            <a:spAutoFit/>
          </a:bodyPr>
          <a:lstStyle/>
          <a:p>
            <a:pPr algn="ctr"/>
            <a:r>
              <a:rPr lang="en-US" sz="2400" dirty="0" smtClean="0"/>
              <a:t>Key Ideas from Briefing – Module 2 </a:t>
            </a:r>
            <a:endParaRPr lang="en-US" sz="2400" dirty="0"/>
          </a:p>
        </p:txBody>
      </p:sp>
      <p:sp>
        <p:nvSpPr>
          <p:cNvPr id="18" name="TextBox 17"/>
          <p:cNvSpPr txBox="1"/>
          <p:nvPr/>
        </p:nvSpPr>
        <p:spPr>
          <a:xfrm>
            <a:off x="609600" y="2819400"/>
            <a:ext cx="7696200" cy="2215991"/>
          </a:xfrm>
          <a:prstGeom prst="rect">
            <a:avLst/>
          </a:prstGeom>
          <a:noFill/>
        </p:spPr>
        <p:txBody>
          <a:bodyPr wrap="square" rtlCol="0">
            <a:spAutoFit/>
          </a:bodyPr>
          <a:lstStyle/>
          <a:p>
            <a:pPr lvl="0">
              <a:buFont typeface="Arial" pitchFamily="34" charset="0"/>
              <a:buChar char="•"/>
            </a:pPr>
            <a:r>
              <a:rPr lang="en-US" sz="2400" dirty="0" smtClean="0"/>
              <a:t>Determine and Validate Triggers for UC to IC transition.</a:t>
            </a:r>
            <a:br>
              <a:rPr lang="en-US" sz="2400" dirty="0" smtClean="0"/>
            </a:br>
            <a:endParaRPr lang="en-US" sz="2400" dirty="0" smtClean="0"/>
          </a:p>
          <a:p>
            <a:pPr lvl="0">
              <a:buFont typeface="Arial" pitchFamily="34" charset="0"/>
              <a:buChar char="•"/>
            </a:pPr>
            <a:r>
              <a:rPr lang="en-US" sz="2400" dirty="0" smtClean="0"/>
              <a:t>Determine and Validate Procedures in UC to IC transition.</a:t>
            </a:r>
            <a:br>
              <a:rPr lang="en-US" sz="2400" dirty="0" smtClean="0"/>
            </a:br>
            <a:endParaRPr lang="en-US" sz="2400" dirty="0" smtClean="0"/>
          </a:p>
          <a:p>
            <a:pPr lvl="0">
              <a:buFont typeface="Arial" pitchFamily="34" charset="0"/>
              <a:buChar char="•"/>
            </a:pPr>
            <a:r>
              <a:rPr lang="en-US" sz="2400" dirty="0" smtClean="0"/>
              <a:t>Determine and Validate IC Operations.</a:t>
            </a:r>
          </a:p>
          <a:p>
            <a:endParaRPr lang="en-US" dirty="0"/>
          </a:p>
        </p:txBody>
      </p:sp>
    </p:spTree>
  </p:cSld>
  <p:clrMapOvr>
    <a:masterClrMapping/>
  </p:clrMapOvr>
  <p:transition>
    <p:wedg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6477000"/>
            <a:ext cx="9144000" cy="381000"/>
          </a:xfrm>
          <a:prstGeom prst="rect">
            <a:avLst/>
          </a:prstGeom>
          <a:gradFill flip="none" rotWithShape="1">
            <a:gsLst>
              <a:gs pos="0">
                <a:srgbClr val="94B6D2"/>
              </a:gs>
              <a:gs pos="50000">
                <a:schemeClr val="accent1">
                  <a:tint val="44500"/>
                  <a:satMod val="160000"/>
                </a:schemeClr>
              </a:gs>
              <a:gs pos="100000">
                <a:schemeClr val="accent1">
                  <a:tint val="23500"/>
                  <a:satMod val="160000"/>
                </a:schemeClr>
              </a:gs>
            </a:gsLst>
            <a:lin ang="5400000" scaled="0"/>
            <a:tileRect/>
          </a:gradFill>
          <a:ln w="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6" name="Rectangle 5"/>
          <p:cNvSpPr/>
          <p:nvPr/>
        </p:nvSpPr>
        <p:spPr>
          <a:xfrm>
            <a:off x="0" y="-16933"/>
            <a:ext cx="9144000" cy="1447800"/>
          </a:xfrm>
          <a:prstGeom prst="rect">
            <a:avLst/>
          </a:prstGeom>
          <a:gradFill flip="none" rotWithShape="1">
            <a:gsLst>
              <a:gs pos="0">
                <a:srgbClr val="94B6D2"/>
              </a:gs>
              <a:gs pos="50000">
                <a:schemeClr val="accent1">
                  <a:tint val="44500"/>
                  <a:satMod val="160000"/>
                </a:schemeClr>
              </a:gs>
              <a:gs pos="100000">
                <a:schemeClr val="accent1">
                  <a:tint val="23500"/>
                  <a:satMod val="160000"/>
                </a:schemeClr>
              </a:gs>
            </a:gsLst>
            <a:lin ang="5400000" scaled="0"/>
            <a:tileRect/>
          </a:gradFill>
          <a:ln w="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9220" name="Title 1"/>
          <p:cNvSpPr>
            <a:spLocks noGrp="1"/>
          </p:cNvSpPr>
          <p:nvPr>
            <p:ph type="title"/>
          </p:nvPr>
        </p:nvSpPr>
        <p:spPr>
          <a:xfrm>
            <a:off x="2667000" y="76200"/>
            <a:ext cx="6324600" cy="1066800"/>
          </a:xfrm>
        </p:spPr>
        <p:txBody>
          <a:bodyPr>
            <a:normAutofit/>
          </a:bodyPr>
          <a:lstStyle/>
          <a:p>
            <a:pPr eaLnBrk="1" hangingPunct="1">
              <a:lnSpc>
                <a:spcPct val="150000"/>
              </a:lnSpc>
            </a:pPr>
            <a:r>
              <a:rPr lang="en-US" sz="3600" b="1" dirty="0" smtClean="0">
                <a:latin typeface="Arial" charset="0"/>
                <a:cs typeface="Arial" charset="0"/>
              </a:rPr>
              <a:t>Questions Module 2 </a:t>
            </a:r>
          </a:p>
        </p:txBody>
      </p:sp>
      <p:cxnSp>
        <p:nvCxnSpPr>
          <p:cNvPr id="11" name="Straight Connector 10"/>
          <p:cNvCxnSpPr/>
          <p:nvPr/>
        </p:nvCxnSpPr>
        <p:spPr>
          <a:xfrm>
            <a:off x="685800" y="1600200"/>
            <a:ext cx="7696200" cy="0"/>
          </a:xfrm>
          <a:prstGeom prst="line">
            <a:avLst/>
          </a:prstGeom>
          <a:ln w="41275" cap="rnd">
            <a:solidFill>
              <a:schemeClr val="bg1"/>
            </a:solidFill>
          </a:ln>
        </p:spPr>
        <p:style>
          <a:lnRef idx="1">
            <a:schemeClr val="accent1"/>
          </a:lnRef>
          <a:fillRef idx="0">
            <a:schemeClr val="accent1"/>
          </a:fillRef>
          <a:effectRef idx="0">
            <a:schemeClr val="accent1"/>
          </a:effectRef>
          <a:fontRef idx="minor">
            <a:schemeClr val="tx1"/>
          </a:fontRef>
        </p:style>
      </p:cxnSp>
      <p:sp>
        <p:nvSpPr>
          <p:cNvPr id="9222" name="TextBox 8"/>
          <p:cNvSpPr txBox="1">
            <a:spLocks noChangeArrowheads="1"/>
          </p:cNvSpPr>
          <p:nvPr/>
        </p:nvSpPr>
        <p:spPr bwMode="auto">
          <a:xfrm>
            <a:off x="0" y="6526213"/>
            <a:ext cx="9144000" cy="277812"/>
          </a:xfrm>
          <a:prstGeom prst="rect">
            <a:avLst/>
          </a:prstGeom>
          <a:noFill/>
          <a:ln w="9525">
            <a:noFill/>
            <a:miter lim="800000"/>
            <a:headEnd/>
            <a:tailEnd/>
          </a:ln>
        </p:spPr>
        <p:txBody>
          <a:bodyPr>
            <a:spAutoFit/>
          </a:bodyPr>
          <a:lstStyle/>
          <a:p>
            <a:pPr algn="ctr"/>
            <a:r>
              <a:rPr lang="en-US" sz="1200" b="1" i="1">
                <a:solidFill>
                  <a:srgbClr val="FF0000"/>
                </a:solidFill>
                <a:latin typeface="Calibri" pitchFamily="34" charset="0"/>
              </a:rPr>
              <a:t>Unbridled Pursuit of Excellence</a:t>
            </a:r>
          </a:p>
        </p:txBody>
      </p:sp>
      <p:pic>
        <p:nvPicPr>
          <p:cNvPr id="9223" name="Picture 14" descr="KyEM_logo_mlfbgh_nobckgrdv2.gif"/>
          <p:cNvPicPr>
            <a:picLocks noChangeAspect="1"/>
          </p:cNvPicPr>
          <p:nvPr/>
        </p:nvPicPr>
        <p:blipFill>
          <a:blip r:embed="rId3" cstate="print">
            <a:clrChange>
              <a:clrFrom>
                <a:srgbClr val="FFFFFF"/>
              </a:clrFrom>
              <a:clrTo>
                <a:srgbClr val="FFFFFF">
                  <a:alpha val="0"/>
                </a:srgbClr>
              </a:clrTo>
            </a:clrChange>
          </a:blip>
          <a:srcRect l="15833" r="25833"/>
          <a:stretch>
            <a:fillRect/>
          </a:stretch>
        </p:blipFill>
        <p:spPr bwMode="auto">
          <a:xfrm>
            <a:off x="76200" y="-74613"/>
            <a:ext cx="2743200" cy="1598613"/>
          </a:xfrm>
          <a:prstGeom prst="rect">
            <a:avLst/>
          </a:prstGeom>
          <a:noFill/>
          <a:ln w="9525">
            <a:noFill/>
            <a:miter lim="800000"/>
            <a:headEnd/>
            <a:tailEnd/>
          </a:ln>
        </p:spPr>
      </p:pic>
      <p:sp>
        <p:nvSpPr>
          <p:cNvPr id="16" name="TextBox 15"/>
          <p:cNvSpPr txBox="1"/>
          <p:nvPr/>
        </p:nvSpPr>
        <p:spPr>
          <a:xfrm>
            <a:off x="0" y="1171575"/>
            <a:ext cx="9144000" cy="276225"/>
          </a:xfrm>
          <a:prstGeom prst="rect">
            <a:avLst/>
          </a:prstGeom>
          <a:solidFill>
            <a:schemeClr val="accent1">
              <a:lumMod val="75000"/>
            </a:schemeClr>
          </a:solidFill>
        </p:spPr>
        <p:txBody>
          <a:bodyPr>
            <a:spAutoFit/>
          </a:bodyPr>
          <a:lstStyle/>
          <a:p>
            <a:pPr algn="ctr" fontAlgn="auto">
              <a:spcBef>
                <a:spcPts val="0"/>
              </a:spcBef>
              <a:spcAft>
                <a:spcPts val="0"/>
              </a:spcAft>
              <a:defRPr/>
            </a:pPr>
            <a:r>
              <a:rPr lang="en-US" sz="1200" b="1" i="1" dirty="0">
                <a:solidFill>
                  <a:schemeClr val="bg1"/>
                </a:solidFill>
                <a:latin typeface="+mn-lt"/>
                <a:cs typeface="+mn-cs"/>
              </a:rPr>
              <a:t>“A Team of Teams – With One Mission:  Protecting our Commonwealth”</a:t>
            </a:r>
          </a:p>
        </p:txBody>
      </p:sp>
      <p:sp>
        <p:nvSpPr>
          <p:cNvPr id="9225" name="Text Placeholder 2"/>
          <p:cNvSpPr txBox="1">
            <a:spLocks/>
          </p:cNvSpPr>
          <p:nvPr/>
        </p:nvSpPr>
        <p:spPr bwMode="auto">
          <a:xfrm>
            <a:off x="457200" y="1600200"/>
            <a:ext cx="8229600" cy="4525963"/>
          </a:xfrm>
          <a:prstGeom prst="rect">
            <a:avLst/>
          </a:prstGeom>
          <a:noFill/>
          <a:ln w="9525">
            <a:noFill/>
            <a:miter lim="800000"/>
            <a:headEnd/>
            <a:tailEnd/>
          </a:ln>
        </p:spPr>
        <p:txBody>
          <a:bodyPr/>
          <a:lstStyle/>
          <a:p>
            <a:pPr marL="457200" indent="-457200">
              <a:spcBef>
                <a:spcPct val="20000"/>
              </a:spcBef>
            </a:pPr>
            <a:endParaRPr lang="en-US" sz="2000">
              <a:latin typeface="Calibri" pitchFamily="34" charset="0"/>
            </a:endParaRPr>
          </a:p>
        </p:txBody>
      </p:sp>
      <p:sp>
        <p:nvSpPr>
          <p:cNvPr id="13" name="TextBox 12"/>
          <p:cNvSpPr txBox="1"/>
          <p:nvPr/>
        </p:nvSpPr>
        <p:spPr>
          <a:xfrm>
            <a:off x="228600" y="1447800"/>
            <a:ext cx="8610600" cy="3231654"/>
          </a:xfrm>
          <a:prstGeom prst="rect">
            <a:avLst/>
          </a:prstGeom>
          <a:noFill/>
        </p:spPr>
        <p:txBody>
          <a:bodyPr>
            <a:spAutoFit/>
          </a:bodyPr>
          <a:lstStyle/>
          <a:p>
            <a:pPr marL="342900" indent="-342900" fontAlgn="auto">
              <a:spcBef>
                <a:spcPts val="0"/>
              </a:spcBef>
              <a:spcAft>
                <a:spcPts val="0"/>
              </a:spcAft>
              <a:defRPr/>
            </a:pPr>
            <a:endParaRPr lang="en-US" sz="2400" b="1" dirty="0">
              <a:latin typeface="+mn-lt"/>
              <a:cs typeface="+mn-cs"/>
            </a:endParaRPr>
          </a:p>
          <a:p>
            <a:pPr marL="342900" indent="-342900" fontAlgn="auto">
              <a:spcBef>
                <a:spcPts val="0"/>
              </a:spcBef>
              <a:spcAft>
                <a:spcPts val="0"/>
              </a:spcAft>
              <a:buFont typeface="+mj-lt"/>
              <a:buAutoNum type="arabicPeriod"/>
              <a:defRPr/>
            </a:pPr>
            <a:endParaRPr lang="en-US" b="1" dirty="0">
              <a:latin typeface="+mn-lt"/>
              <a:cs typeface="+mn-cs"/>
            </a:endParaRPr>
          </a:p>
          <a:p>
            <a:pPr marL="342900" indent="-342900" fontAlgn="auto">
              <a:spcBef>
                <a:spcPts val="0"/>
              </a:spcBef>
              <a:spcAft>
                <a:spcPts val="0"/>
              </a:spcAft>
              <a:buFont typeface="+mj-lt"/>
              <a:buAutoNum type="arabicPeriod"/>
              <a:defRPr/>
            </a:pPr>
            <a:endParaRPr lang="en-US" dirty="0">
              <a:latin typeface="+mn-lt"/>
              <a:cs typeface="+mn-cs"/>
            </a:endParaRPr>
          </a:p>
          <a:p>
            <a:pPr fontAlgn="auto">
              <a:spcBef>
                <a:spcPts val="0"/>
              </a:spcBef>
              <a:spcAft>
                <a:spcPts val="0"/>
              </a:spcAft>
              <a:defRPr/>
            </a:pPr>
            <a:endParaRPr lang="en-US" dirty="0">
              <a:latin typeface="+mn-lt"/>
              <a:cs typeface="+mn-cs"/>
            </a:endParaRPr>
          </a:p>
          <a:p>
            <a:pPr fontAlgn="auto">
              <a:spcBef>
                <a:spcPts val="0"/>
              </a:spcBef>
              <a:spcAft>
                <a:spcPts val="0"/>
              </a:spcAft>
              <a:defRPr/>
            </a:pPr>
            <a:endParaRPr lang="en-US" dirty="0">
              <a:latin typeface="+mn-lt"/>
              <a:cs typeface="+mn-cs"/>
            </a:endParaRPr>
          </a:p>
          <a:p>
            <a:pPr fontAlgn="auto">
              <a:spcBef>
                <a:spcPts val="0"/>
              </a:spcBef>
              <a:spcAft>
                <a:spcPts val="0"/>
              </a:spcAft>
              <a:defRPr/>
            </a:pPr>
            <a:endParaRPr lang="en-US" dirty="0">
              <a:latin typeface="+mn-lt"/>
              <a:cs typeface="+mn-cs"/>
            </a:endParaRPr>
          </a:p>
          <a:p>
            <a:pPr fontAlgn="auto">
              <a:spcBef>
                <a:spcPts val="0"/>
              </a:spcBef>
              <a:spcAft>
                <a:spcPts val="0"/>
              </a:spcAft>
              <a:defRPr/>
            </a:pPr>
            <a:endParaRPr lang="en-US" dirty="0">
              <a:latin typeface="+mn-lt"/>
              <a:cs typeface="+mn-cs"/>
            </a:endParaRPr>
          </a:p>
          <a:p>
            <a:pPr fontAlgn="auto">
              <a:spcBef>
                <a:spcPts val="0"/>
              </a:spcBef>
              <a:spcAft>
                <a:spcPts val="0"/>
              </a:spcAft>
              <a:defRPr/>
            </a:pPr>
            <a:endParaRPr lang="en-US" dirty="0">
              <a:latin typeface="+mn-lt"/>
              <a:cs typeface="+mn-cs"/>
            </a:endParaRPr>
          </a:p>
          <a:p>
            <a:pPr fontAlgn="auto">
              <a:spcBef>
                <a:spcPts val="0"/>
              </a:spcBef>
              <a:spcAft>
                <a:spcPts val="0"/>
              </a:spcAft>
              <a:defRPr/>
            </a:pPr>
            <a:endParaRPr lang="en-US" dirty="0">
              <a:latin typeface="+mn-lt"/>
              <a:cs typeface="+mn-cs"/>
            </a:endParaRPr>
          </a:p>
          <a:p>
            <a:pPr fontAlgn="auto">
              <a:spcBef>
                <a:spcPts val="0"/>
              </a:spcBef>
              <a:spcAft>
                <a:spcPts val="0"/>
              </a:spcAft>
              <a:defRPr/>
            </a:pPr>
            <a:endParaRPr lang="en-US" dirty="0">
              <a:latin typeface="+mn-lt"/>
              <a:cs typeface="+mn-cs"/>
            </a:endParaRPr>
          </a:p>
          <a:p>
            <a:pPr fontAlgn="auto">
              <a:spcBef>
                <a:spcPts val="0"/>
              </a:spcBef>
              <a:spcAft>
                <a:spcPts val="0"/>
              </a:spcAft>
              <a:defRPr/>
            </a:pPr>
            <a:endParaRPr lang="en-US" dirty="0">
              <a:latin typeface="+mn-lt"/>
              <a:cs typeface="+mn-cs"/>
            </a:endParaRPr>
          </a:p>
        </p:txBody>
      </p:sp>
      <p:sp>
        <p:nvSpPr>
          <p:cNvPr id="70657" name="Rectangle 1"/>
          <p:cNvSpPr>
            <a:spLocks noChangeArrowheads="1"/>
          </p:cNvSpPr>
          <p:nvPr/>
        </p:nvSpPr>
        <p:spPr bwMode="auto">
          <a:xfrm>
            <a:off x="0" y="3649430"/>
            <a:ext cx="9144000" cy="90024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50000"/>
              </a:lnSpc>
              <a:spcBef>
                <a:spcPct val="0"/>
              </a:spcBef>
              <a:spcAft>
                <a:spcPct val="0"/>
              </a:spcAft>
              <a:buClrTx/>
              <a:buSzTx/>
              <a:buFontTx/>
              <a:buNone/>
              <a:tabLst>
                <a:tab pos="228600" algn="l"/>
              </a:tabLst>
            </a:pPr>
            <a:r>
              <a:rPr kumimoji="0" lang="en-US" sz="1200" b="0"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
            </a:r>
            <a:br>
              <a:rPr kumimoji="0" lang="en-US" sz="1200" b="0"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br>
            <a:endParaRPr kumimoji="0" lang="en-US"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5" name="TextBox 14"/>
          <p:cNvSpPr txBox="1"/>
          <p:nvPr/>
        </p:nvSpPr>
        <p:spPr>
          <a:xfrm>
            <a:off x="533400" y="1524000"/>
            <a:ext cx="8001000" cy="646331"/>
          </a:xfrm>
          <a:prstGeom prst="rect">
            <a:avLst/>
          </a:prstGeom>
          <a:noFill/>
        </p:spPr>
        <p:txBody>
          <a:bodyPr wrap="square" rtlCol="0">
            <a:spAutoFit/>
          </a:bodyPr>
          <a:lstStyle/>
          <a:p>
            <a:pPr algn="ctr"/>
            <a:r>
              <a:rPr lang="en-US" b="1" dirty="0" smtClean="0"/>
              <a:t>Triggers that suggest a transition from a Unified Command to an Incident Command</a:t>
            </a:r>
            <a:endParaRPr lang="en-US" dirty="0"/>
          </a:p>
        </p:txBody>
      </p:sp>
      <p:sp>
        <p:nvSpPr>
          <p:cNvPr id="18" name="TextBox 17"/>
          <p:cNvSpPr txBox="1"/>
          <p:nvPr/>
        </p:nvSpPr>
        <p:spPr>
          <a:xfrm>
            <a:off x="609600" y="2133601"/>
            <a:ext cx="8001000" cy="4308872"/>
          </a:xfrm>
          <a:prstGeom prst="rect">
            <a:avLst/>
          </a:prstGeom>
          <a:noFill/>
        </p:spPr>
        <p:txBody>
          <a:bodyPr wrap="square" rtlCol="0">
            <a:spAutoFit/>
          </a:bodyPr>
          <a:lstStyle/>
          <a:p>
            <a:pPr lvl="0">
              <a:buFont typeface="Arial" pitchFamily="34" charset="0"/>
              <a:buChar char="•"/>
            </a:pPr>
            <a:r>
              <a:rPr lang="en-US" sz="1600" dirty="0" smtClean="0"/>
              <a:t>How is command structure influenced as the danger from an incident </a:t>
            </a:r>
            <a:br>
              <a:rPr lang="en-US" sz="1600" dirty="0" smtClean="0"/>
            </a:br>
            <a:r>
              <a:rPr lang="en-US" sz="1600" dirty="0" smtClean="0"/>
              <a:t>  decreases and agencies with regulatory or statutory authority withdraw from </a:t>
            </a:r>
            <a:br>
              <a:rPr lang="en-US" sz="1600" dirty="0" smtClean="0"/>
            </a:br>
            <a:r>
              <a:rPr lang="en-US" sz="1600" dirty="0" smtClean="0"/>
              <a:t>  on-scene response activities?</a:t>
            </a:r>
            <a:br>
              <a:rPr lang="en-US" sz="1600" dirty="0" smtClean="0"/>
            </a:br>
            <a:endParaRPr lang="en-US" sz="1600" dirty="0" smtClean="0"/>
          </a:p>
          <a:p>
            <a:pPr lvl="0">
              <a:buFont typeface="Arial" pitchFamily="34" charset="0"/>
              <a:buChar char="•"/>
            </a:pPr>
            <a:r>
              <a:rPr lang="en-US" sz="1600" dirty="0" smtClean="0"/>
              <a:t>How does a decrease in multiple Operational Periods impact the command </a:t>
            </a:r>
            <a:br>
              <a:rPr lang="en-US" sz="1600" dirty="0" smtClean="0"/>
            </a:br>
            <a:r>
              <a:rPr lang="en-US" sz="1600" dirty="0" smtClean="0"/>
              <a:t>  structure of an incident?</a:t>
            </a:r>
            <a:br>
              <a:rPr lang="en-US" sz="1600" dirty="0" smtClean="0"/>
            </a:br>
            <a:endParaRPr lang="en-US" sz="1600" dirty="0" smtClean="0"/>
          </a:p>
          <a:p>
            <a:pPr lvl="0">
              <a:buFont typeface="Arial" pitchFamily="34" charset="0"/>
              <a:buChar char="•"/>
            </a:pPr>
            <a:r>
              <a:rPr lang="en-US" sz="1600" dirty="0" smtClean="0"/>
              <a:t>How does the Unified Command transition to an Incident Command? </a:t>
            </a:r>
            <a:br>
              <a:rPr lang="en-US" sz="1600" dirty="0" smtClean="0"/>
            </a:br>
            <a:endParaRPr lang="en-US" sz="1600" dirty="0" smtClean="0"/>
          </a:p>
          <a:p>
            <a:pPr lvl="0">
              <a:buFont typeface="Arial" pitchFamily="34" charset="0"/>
              <a:buChar char="•"/>
            </a:pPr>
            <a:r>
              <a:rPr lang="en-US" sz="1600" dirty="0" smtClean="0"/>
              <a:t>When is the Safety Officer no longer needed? Are there any other positions that should stay behind? </a:t>
            </a:r>
            <a:br>
              <a:rPr lang="en-US" sz="1600" dirty="0" smtClean="0"/>
            </a:br>
            <a:endParaRPr lang="en-US" sz="1600" dirty="0" smtClean="0"/>
          </a:p>
          <a:p>
            <a:pPr lvl="0">
              <a:buFont typeface="Arial" pitchFamily="34" charset="0"/>
              <a:buChar char="•"/>
            </a:pPr>
            <a:r>
              <a:rPr lang="en-US" sz="1600" dirty="0" smtClean="0"/>
              <a:t>Describe your demobilization plan for those agencies not participating in the Incident Command. </a:t>
            </a:r>
            <a:br>
              <a:rPr lang="en-US" sz="1600" dirty="0" smtClean="0"/>
            </a:br>
            <a:endParaRPr lang="en-US" sz="1600" dirty="0" smtClean="0"/>
          </a:p>
          <a:p>
            <a:pPr lvl="0">
              <a:buFont typeface="Arial" pitchFamily="34" charset="0"/>
              <a:buChar char="•"/>
            </a:pPr>
            <a:r>
              <a:rPr lang="en-US" sz="1600" dirty="0" smtClean="0"/>
              <a:t>Explain who writes and implements the Demobilization Plan.  When does this process begin? </a:t>
            </a:r>
            <a:r>
              <a:rPr lang="en-US" dirty="0" smtClean="0"/>
              <a:t/>
            </a:r>
            <a:br>
              <a:rPr lang="en-US" dirty="0" smtClean="0"/>
            </a:br>
            <a:endParaRPr lang="en-US" dirty="0"/>
          </a:p>
        </p:txBody>
      </p:sp>
      <p:sp>
        <p:nvSpPr>
          <p:cNvPr id="17" name="Footer Placeholder 16"/>
          <p:cNvSpPr>
            <a:spLocks noGrp="1"/>
          </p:cNvSpPr>
          <p:nvPr>
            <p:ph type="ftr" sz="quarter" idx="11"/>
          </p:nvPr>
        </p:nvSpPr>
        <p:spPr/>
        <p:txBody>
          <a:bodyPr/>
          <a:lstStyle/>
          <a:p>
            <a:r>
              <a:rPr lang="en-US" smtClean="0"/>
              <a:t>August 2014 Severe Weather TTX</a:t>
            </a:r>
            <a:endParaRPr lang="en-US"/>
          </a:p>
        </p:txBody>
      </p:sp>
    </p:spTree>
  </p:cSld>
  <p:clrMapOvr>
    <a:masterClrMapping/>
  </p:clrMapOvr>
  <p:transition>
    <p:pull dir="d"/>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6477000"/>
            <a:ext cx="9144000" cy="381000"/>
          </a:xfrm>
          <a:prstGeom prst="rect">
            <a:avLst/>
          </a:prstGeom>
          <a:gradFill flip="none" rotWithShape="1">
            <a:gsLst>
              <a:gs pos="0">
                <a:srgbClr val="94B6D2"/>
              </a:gs>
              <a:gs pos="50000">
                <a:schemeClr val="accent1">
                  <a:tint val="44500"/>
                  <a:satMod val="160000"/>
                </a:schemeClr>
              </a:gs>
              <a:gs pos="100000">
                <a:schemeClr val="accent1">
                  <a:tint val="23500"/>
                  <a:satMod val="160000"/>
                </a:schemeClr>
              </a:gs>
            </a:gsLst>
            <a:lin ang="5400000" scaled="0"/>
            <a:tileRect/>
          </a:gradFill>
          <a:ln w="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6" name="Rectangle 5"/>
          <p:cNvSpPr/>
          <p:nvPr/>
        </p:nvSpPr>
        <p:spPr>
          <a:xfrm>
            <a:off x="0" y="0"/>
            <a:ext cx="9144000" cy="1447800"/>
          </a:xfrm>
          <a:prstGeom prst="rect">
            <a:avLst/>
          </a:prstGeom>
          <a:gradFill flip="none" rotWithShape="1">
            <a:gsLst>
              <a:gs pos="0">
                <a:srgbClr val="94B6D2"/>
              </a:gs>
              <a:gs pos="50000">
                <a:schemeClr val="accent1">
                  <a:tint val="44500"/>
                  <a:satMod val="160000"/>
                </a:schemeClr>
              </a:gs>
              <a:gs pos="100000">
                <a:schemeClr val="accent1">
                  <a:tint val="23500"/>
                  <a:satMod val="160000"/>
                </a:schemeClr>
              </a:gs>
            </a:gsLst>
            <a:lin ang="5400000" scaled="0"/>
            <a:tileRect/>
          </a:gradFill>
          <a:ln w="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cxnSp>
        <p:nvCxnSpPr>
          <p:cNvPr id="11" name="Straight Connector 10"/>
          <p:cNvCxnSpPr/>
          <p:nvPr/>
        </p:nvCxnSpPr>
        <p:spPr>
          <a:xfrm>
            <a:off x="685800" y="1600200"/>
            <a:ext cx="7696200" cy="0"/>
          </a:xfrm>
          <a:prstGeom prst="line">
            <a:avLst/>
          </a:prstGeom>
          <a:ln w="41275" cap="rnd">
            <a:solidFill>
              <a:schemeClr val="bg1"/>
            </a:solidFill>
          </a:ln>
        </p:spPr>
        <p:style>
          <a:lnRef idx="1">
            <a:schemeClr val="accent1"/>
          </a:lnRef>
          <a:fillRef idx="0">
            <a:schemeClr val="accent1"/>
          </a:fillRef>
          <a:effectRef idx="0">
            <a:schemeClr val="accent1"/>
          </a:effectRef>
          <a:fontRef idx="minor">
            <a:schemeClr val="tx1"/>
          </a:fontRef>
        </p:style>
      </p:cxnSp>
      <p:sp>
        <p:nvSpPr>
          <p:cNvPr id="9222" name="TextBox 8"/>
          <p:cNvSpPr txBox="1">
            <a:spLocks noChangeArrowheads="1"/>
          </p:cNvSpPr>
          <p:nvPr/>
        </p:nvSpPr>
        <p:spPr bwMode="auto">
          <a:xfrm>
            <a:off x="0" y="6526213"/>
            <a:ext cx="9144000" cy="277812"/>
          </a:xfrm>
          <a:prstGeom prst="rect">
            <a:avLst/>
          </a:prstGeom>
          <a:noFill/>
          <a:ln w="9525">
            <a:noFill/>
            <a:miter lim="800000"/>
            <a:headEnd/>
            <a:tailEnd/>
          </a:ln>
        </p:spPr>
        <p:txBody>
          <a:bodyPr>
            <a:spAutoFit/>
          </a:bodyPr>
          <a:lstStyle/>
          <a:p>
            <a:pPr algn="ctr"/>
            <a:r>
              <a:rPr lang="en-US" sz="1200" b="1" i="1">
                <a:solidFill>
                  <a:srgbClr val="FF0000"/>
                </a:solidFill>
                <a:latin typeface="Calibri" pitchFamily="34" charset="0"/>
              </a:rPr>
              <a:t>Unbridled Pursuit of Excellence</a:t>
            </a:r>
          </a:p>
        </p:txBody>
      </p:sp>
      <p:pic>
        <p:nvPicPr>
          <p:cNvPr id="9223" name="Picture 14" descr="KyEM_logo_mlfbgh_nobckgrdv2.gif"/>
          <p:cNvPicPr>
            <a:picLocks noChangeAspect="1"/>
          </p:cNvPicPr>
          <p:nvPr/>
        </p:nvPicPr>
        <p:blipFill>
          <a:blip r:embed="rId3" cstate="print">
            <a:clrChange>
              <a:clrFrom>
                <a:srgbClr val="FFFFFF"/>
              </a:clrFrom>
              <a:clrTo>
                <a:srgbClr val="FFFFFF">
                  <a:alpha val="0"/>
                </a:srgbClr>
              </a:clrTo>
            </a:clrChange>
          </a:blip>
          <a:srcRect l="15833" r="25833"/>
          <a:stretch>
            <a:fillRect/>
          </a:stretch>
        </p:blipFill>
        <p:spPr bwMode="auto">
          <a:xfrm>
            <a:off x="76200" y="-74613"/>
            <a:ext cx="2743200" cy="1598613"/>
          </a:xfrm>
          <a:prstGeom prst="rect">
            <a:avLst/>
          </a:prstGeom>
          <a:noFill/>
          <a:ln w="9525">
            <a:noFill/>
            <a:miter lim="800000"/>
            <a:headEnd/>
            <a:tailEnd/>
          </a:ln>
        </p:spPr>
      </p:pic>
      <p:sp>
        <p:nvSpPr>
          <p:cNvPr id="16" name="TextBox 15"/>
          <p:cNvSpPr txBox="1"/>
          <p:nvPr/>
        </p:nvSpPr>
        <p:spPr>
          <a:xfrm>
            <a:off x="0" y="1171575"/>
            <a:ext cx="9144000" cy="276225"/>
          </a:xfrm>
          <a:prstGeom prst="rect">
            <a:avLst/>
          </a:prstGeom>
          <a:solidFill>
            <a:schemeClr val="accent1">
              <a:lumMod val="75000"/>
            </a:schemeClr>
          </a:solidFill>
        </p:spPr>
        <p:txBody>
          <a:bodyPr>
            <a:spAutoFit/>
          </a:bodyPr>
          <a:lstStyle/>
          <a:p>
            <a:pPr algn="ctr" fontAlgn="auto">
              <a:spcBef>
                <a:spcPts val="0"/>
              </a:spcBef>
              <a:spcAft>
                <a:spcPts val="0"/>
              </a:spcAft>
              <a:defRPr/>
            </a:pPr>
            <a:r>
              <a:rPr lang="en-US" sz="1200" b="1" i="1" dirty="0">
                <a:solidFill>
                  <a:schemeClr val="bg1"/>
                </a:solidFill>
                <a:latin typeface="+mn-lt"/>
                <a:cs typeface="+mn-cs"/>
              </a:rPr>
              <a:t>“A Team of Teams – With One Mission:  Protecting our Commonwealth”</a:t>
            </a:r>
          </a:p>
        </p:txBody>
      </p:sp>
      <p:sp>
        <p:nvSpPr>
          <p:cNvPr id="9225" name="Text Placeholder 2"/>
          <p:cNvSpPr txBox="1">
            <a:spLocks/>
          </p:cNvSpPr>
          <p:nvPr/>
        </p:nvSpPr>
        <p:spPr bwMode="auto">
          <a:xfrm>
            <a:off x="457200" y="1600200"/>
            <a:ext cx="8229600" cy="4525963"/>
          </a:xfrm>
          <a:prstGeom prst="rect">
            <a:avLst/>
          </a:prstGeom>
          <a:noFill/>
          <a:ln w="9525">
            <a:noFill/>
            <a:miter lim="800000"/>
            <a:headEnd/>
            <a:tailEnd/>
          </a:ln>
        </p:spPr>
        <p:txBody>
          <a:bodyPr/>
          <a:lstStyle/>
          <a:p>
            <a:pPr marL="457200" indent="-457200">
              <a:spcBef>
                <a:spcPct val="20000"/>
              </a:spcBef>
            </a:pPr>
            <a:endParaRPr lang="en-US" sz="2000">
              <a:latin typeface="Calibri" pitchFamily="34" charset="0"/>
            </a:endParaRPr>
          </a:p>
        </p:txBody>
      </p:sp>
      <p:sp>
        <p:nvSpPr>
          <p:cNvPr id="13" name="TextBox 12"/>
          <p:cNvSpPr txBox="1"/>
          <p:nvPr/>
        </p:nvSpPr>
        <p:spPr>
          <a:xfrm>
            <a:off x="228600" y="1447800"/>
            <a:ext cx="8610600" cy="3231654"/>
          </a:xfrm>
          <a:prstGeom prst="rect">
            <a:avLst/>
          </a:prstGeom>
          <a:noFill/>
        </p:spPr>
        <p:txBody>
          <a:bodyPr>
            <a:spAutoFit/>
          </a:bodyPr>
          <a:lstStyle/>
          <a:p>
            <a:pPr marL="342900" indent="-342900" fontAlgn="auto">
              <a:spcBef>
                <a:spcPts val="0"/>
              </a:spcBef>
              <a:spcAft>
                <a:spcPts val="0"/>
              </a:spcAft>
              <a:defRPr/>
            </a:pPr>
            <a:endParaRPr lang="en-US" sz="2400" b="1" dirty="0">
              <a:latin typeface="+mn-lt"/>
              <a:cs typeface="+mn-cs"/>
            </a:endParaRPr>
          </a:p>
          <a:p>
            <a:pPr marL="342900" indent="-342900" fontAlgn="auto">
              <a:spcBef>
                <a:spcPts val="0"/>
              </a:spcBef>
              <a:spcAft>
                <a:spcPts val="0"/>
              </a:spcAft>
              <a:buFont typeface="+mj-lt"/>
              <a:buAutoNum type="arabicPeriod"/>
              <a:defRPr/>
            </a:pPr>
            <a:endParaRPr lang="en-US" b="1" dirty="0">
              <a:latin typeface="+mn-lt"/>
              <a:cs typeface="+mn-cs"/>
            </a:endParaRPr>
          </a:p>
          <a:p>
            <a:pPr marL="342900" indent="-342900" fontAlgn="auto">
              <a:spcBef>
                <a:spcPts val="0"/>
              </a:spcBef>
              <a:spcAft>
                <a:spcPts val="0"/>
              </a:spcAft>
              <a:buFont typeface="+mj-lt"/>
              <a:buAutoNum type="arabicPeriod"/>
              <a:defRPr/>
            </a:pPr>
            <a:endParaRPr lang="en-US" dirty="0">
              <a:latin typeface="+mn-lt"/>
              <a:cs typeface="+mn-cs"/>
            </a:endParaRPr>
          </a:p>
          <a:p>
            <a:pPr fontAlgn="auto">
              <a:spcBef>
                <a:spcPts val="0"/>
              </a:spcBef>
              <a:spcAft>
                <a:spcPts val="0"/>
              </a:spcAft>
              <a:defRPr/>
            </a:pPr>
            <a:endParaRPr lang="en-US" dirty="0">
              <a:latin typeface="+mn-lt"/>
              <a:cs typeface="+mn-cs"/>
            </a:endParaRPr>
          </a:p>
          <a:p>
            <a:pPr fontAlgn="auto">
              <a:spcBef>
                <a:spcPts val="0"/>
              </a:spcBef>
              <a:spcAft>
                <a:spcPts val="0"/>
              </a:spcAft>
              <a:defRPr/>
            </a:pPr>
            <a:endParaRPr lang="en-US" dirty="0">
              <a:latin typeface="+mn-lt"/>
              <a:cs typeface="+mn-cs"/>
            </a:endParaRPr>
          </a:p>
          <a:p>
            <a:pPr fontAlgn="auto">
              <a:spcBef>
                <a:spcPts val="0"/>
              </a:spcBef>
              <a:spcAft>
                <a:spcPts val="0"/>
              </a:spcAft>
              <a:defRPr/>
            </a:pPr>
            <a:endParaRPr lang="en-US" dirty="0">
              <a:latin typeface="+mn-lt"/>
              <a:cs typeface="+mn-cs"/>
            </a:endParaRPr>
          </a:p>
          <a:p>
            <a:pPr fontAlgn="auto">
              <a:spcBef>
                <a:spcPts val="0"/>
              </a:spcBef>
              <a:spcAft>
                <a:spcPts val="0"/>
              </a:spcAft>
              <a:defRPr/>
            </a:pPr>
            <a:endParaRPr lang="en-US" dirty="0">
              <a:latin typeface="+mn-lt"/>
              <a:cs typeface="+mn-cs"/>
            </a:endParaRPr>
          </a:p>
          <a:p>
            <a:pPr fontAlgn="auto">
              <a:spcBef>
                <a:spcPts val="0"/>
              </a:spcBef>
              <a:spcAft>
                <a:spcPts val="0"/>
              </a:spcAft>
              <a:defRPr/>
            </a:pPr>
            <a:endParaRPr lang="en-US" dirty="0">
              <a:latin typeface="+mn-lt"/>
              <a:cs typeface="+mn-cs"/>
            </a:endParaRPr>
          </a:p>
          <a:p>
            <a:pPr fontAlgn="auto">
              <a:spcBef>
                <a:spcPts val="0"/>
              </a:spcBef>
              <a:spcAft>
                <a:spcPts val="0"/>
              </a:spcAft>
              <a:defRPr/>
            </a:pPr>
            <a:endParaRPr lang="en-US" dirty="0">
              <a:latin typeface="+mn-lt"/>
              <a:cs typeface="+mn-cs"/>
            </a:endParaRPr>
          </a:p>
          <a:p>
            <a:pPr fontAlgn="auto">
              <a:spcBef>
                <a:spcPts val="0"/>
              </a:spcBef>
              <a:spcAft>
                <a:spcPts val="0"/>
              </a:spcAft>
              <a:defRPr/>
            </a:pPr>
            <a:endParaRPr lang="en-US" dirty="0">
              <a:latin typeface="+mn-lt"/>
              <a:cs typeface="+mn-cs"/>
            </a:endParaRPr>
          </a:p>
          <a:p>
            <a:pPr fontAlgn="auto">
              <a:spcBef>
                <a:spcPts val="0"/>
              </a:spcBef>
              <a:spcAft>
                <a:spcPts val="0"/>
              </a:spcAft>
              <a:defRPr/>
            </a:pPr>
            <a:endParaRPr lang="en-US" dirty="0">
              <a:latin typeface="+mn-lt"/>
              <a:cs typeface="+mn-cs"/>
            </a:endParaRPr>
          </a:p>
        </p:txBody>
      </p:sp>
      <p:sp>
        <p:nvSpPr>
          <p:cNvPr id="14" name="Footer Placeholder 13"/>
          <p:cNvSpPr>
            <a:spLocks noGrp="1"/>
          </p:cNvSpPr>
          <p:nvPr>
            <p:ph type="ftr" sz="quarter" idx="11"/>
          </p:nvPr>
        </p:nvSpPr>
        <p:spPr/>
        <p:txBody>
          <a:bodyPr/>
          <a:lstStyle/>
          <a:p>
            <a:pPr>
              <a:defRPr/>
            </a:pPr>
            <a:r>
              <a:rPr lang="en-US" smtClean="0"/>
              <a:t>August 2014 Severe Weather TTX</a:t>
            </a:r>
            <a:endParaRPr lang="en-US" dirty="0"/>
          </a:p>
        </p:txBody>
      </p:sp>
      <p:pic>
        <p:nvPicPr>
          <p:cNvPr id="15" name="Picture 5" descr="080716-monsoon-thunderstorm-02"/>
          <p:cNvPicPr>
            <a:picLocks noChangeAspect="1" noChangeArrowheads="1"/>
          </p:cNvPicPr>
          <p:nvPr/>
        </p:nvPicPr>
        <p:blipFill>
          <a:blip r:embed="rId4" cstate="print"/>
          <a:stretch>
            <a:fillRect/>
          </a:stretch>
        </p:blipFill>
        <p:spPr bwMode="auto">
          <a:xfrm>
            <a:off x="1" y="1447800"/>
            <a:ext cx="9143999" cy="5410200"/>
          </a:xfrm>
          <a:prstGeom prst="rect">
            <a:avLst/>
          </a:prstGeom>
          <a:noFill/>
        </p:spPr>
      </p:pic>
      <p:sp>
        <p:nvSpPr>
          <p:cNvPr id="9220" name="Title 1"/>
          <p:cNvSpPr>
            <a:spLocks noGrp="1"/>
          </p:cNvSpPr>
          <p:nvPr>
            <p:ph type="title"/>
          </p:nvPr>
        </p:nvSpPr>
        <p:spPr>
          <a:xfrm>
            <a:off x="2819401" y="0"/>
            <a:ext cx="6324600" cy="1295400"/>
          </a:xfrm>
        </p:spPr>
        <p:txBody>
          <a:bodyPr>
            <a:noAutofit/>
          </a:bodyPr>
          <a:lstStyle/>
          <a:p>
            <a:r>
              <a:rPr lang="en-US" sz="2200" b="1" dirty="0" smtClean="0">
                <a:latin typeface="Arial" charset="0"/>
                <a:cs typeface="Arial" charset="0"/>
              </a:rPr>
              <a:t>Module Three </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6477000"/>
            <a:ext cx="9144000" cy="381000"/>
          </a:xfrm>
          <a:prstGeom prst="rect">
            <a:avLst/>
          </a:prstGeom>
          <a:gradFill flip="none" rotWithShape="1">
            <a:gsLst>
              <a:gs pos="0">
                <a:srgbClr val="94B6D2"/>
              </a:gs>
              <a:gs pos="50000">
                <a:schemeClr val="accent1">
                  <a:tint val="44500"/>
                  <a:satMod val="160000"/>
                </a:schemeClr>
              </a:gs>
              <a:gs pos="100000">
                <a:schemeClr val="accent1">
                  <a:tint val="23500"/>
                  <a:satMod val="160000"/>
                </a:schemeClr>
              </a:gs>
            </a:gsLst>
            <a:lin ang="5400000" scaled="0"/>
            <a:tileRect/>
          </a:gradFill>
          <a:ln w="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6" name="Rectangle 5"/>
          <p:cNvSpPr/>
          <p:nvPr/>
        </p:nvSpPr>
        <p:spPr>
          <a:xfrm>
            <a:off x="0" y="0"/>
            <a:ext cx="9144000" cy="1447800"/>
          </a:xfrm>
          <a:prstGeom prst="rect">
            <a:avLst/>
          </a:prstGeom>
          <a:gradFill flip="none" rotWithShape="1">
            <a:gsLst>
              <a:gs pos="0">
                <a:srgbClr val="94B6D2"/>
              </a:gs>
              <a:gs pos="50000">
                <a:schemeClr val="accent1">
                  <a:tint val="44500"/>
                  <a:satMod val="160000"/>
                </a:schemeClr>
              </a:gs>
              <a:gs pos="100000">
                <a:schemeClr val="accent1">
                  <a:tint val="23500"/>
                  <a:satMod val="160000"/>
                </a:schemeClr>
              </a:gs>
            </a:gsLst>
            <a:lin ang="5400000" scaled="0"/>
            <a:tileRect/>
          </a:gradFill>
          <a:ln w="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9220" name="Title 1"/>
          <p:cNvSpPr>
            <a:spLocks noGrp="1"/>
          </p:cNvSpPr>
          <p:nvPr>
            <p:ph type="title"/>
          </p:nvPr>
        </p:nvSpPr>
        <p:spPr>
          <a:xfrm>
            <a:off x="2667000" y="76200"/>
            <a:ext cx="6324600" cy="1066800"/>
          </a:xfrm>
        </p:spPr>
        <p:txBody>
          <a:bodyPr>
            <a:normAutofit/>
          </a:bodyPr>
          <a:lstStyle/>
          <a:p>
            <a:pPr eaLnBrk="1" hangingPunct="1">
              <a:lnSpc>
                <a:spcPct val="150000"/>
              </a:lnSpc>
            </a:pPr>
            <a:r>
              <a:rPr lang="en-US" sz="3600" b="1" dirty="0" smtClean="0">
                <a:latin typeface="+mn-lt"/>
                <a:cs typeface="Arial" charset="0"/>
              </a:rPr>
              <a:t>Scenario</a:t>
            </a:r>
          </a:p>
        </p:txBody>
      </p:sp>
      <p:cxnSp>
        <p:nvCxnSpPr>
          <p:cNvPr id="11" name="Straight Connector 10"/>
          <p:cNvCxnSpPr/>
          <p:nvPr/>
        </p:nvCxnSpPr>
        <p:spPr>
          <a:xfrm>
            <a:off x="685800" y="1600200"/>
            <a:ext cx="7696200" cy="0"/>
          </a:xfrm>
          <a:prstGeom prst="line">
            <a:avLst/>
          </a:prstGeom>
          <a:ln w="41275" cap="rnd">
            <a:solidFill>
              <a:schemeClr val="bg1"/>
            </a:solidFill>
          </a:ln>
        </p:spPr>
        <p:style>
          <a:lnRef idx="1">
            <a:schemeClr val="accent1"/>
          </a:lnRef>
          <a:fillRef idx="0">
            <a:schemeClr val="accent1"/>
          </a:fillRef>
          <a:effectRef idx="0">
            <a:schemeClr val="accent1"/>
          </a:effectRef>
          <a:fontRef idx="minor">
            <a:schemeClr val="tx1"/>
          </a:fontRef>
        </p:style>
      </p:cxnSp>
      <p:sp>
        <p:nvSpPr>
          <p:cNvPr id="9222" name="TextBox 8"/>
          <p:cNvSpPr txBox="1">
            <a:spLocks noChangeArrowheads="1"/>
          </p:cNvSpPr>
          <p:nvPr/>
        </p:nvSpPr>
        <p:spPr bwMode="auto">
          <a:xfrm>
            <a:off x="0" y="6526213"/>
            <a:ext cx="9144000" cy="277812"/>
          </a:xfrm>
          <a:prstGeom prst="rect">
            <a:avLst/>
          </a:prstGeom>
          <a:noFill/>
          <a:ln w="9525">
            <a:noFill/>
            <a:miter lim="800000"/>
            <a:headEnd/>
            <a:tailEnd/>
          </a:ln>
        </p:spPr>
        <p:txBody>
          <a:bodyPr>
            <a:spAutoFit/>
          </a:bodyPr>
          <a:lstStyle/>
          <a:p>
            <a:pPr algn="ctr"/>
            <a:r>
              <a:rPr lang="en-US" sz="1200" b="1" i="1">
                <a:solidFill>
                  <a:srgbClr val="FF0000"/>
                </a:solidFill>
                <a:latin typeface="Calibri" pitchFamily="34" charset="0"/>
              </a:rPr>
              <a:t>Unbridled Pursuit of Excellence</a:t>
            </a:r>
          </a:p>
        </p:txBody>
      </p:sp>
      <p:pic>
        <p:nvPicPr>
          <p:cNvPr id="9223" name="Picture 14" descr="KyEM_logo_mlfbgh_nobckgrdv2.gif"/>
          <p:cNvPicPr>
            <a:picLocks noChangeAspect="1"/>
          </p:cNvPicPr>
          <p:nvPr/>
        </p:nvPicPr>
        <p:blipFill>
          <a:blip r:embed="rId3" cstate="print">
            <a:clrChange>
              <a:clrFrom>
                <a:srgbClr val="FFFFFF"/>
              </a:clrFrom>
              <a:clrTo>
                <a:srgbClr val="FFFFFF">
                  <a:alpha val="0"/>
                </a:srgbClr>
              </a:clrTo>
            </a:clrChange>
          </a:blip>
          <a:srcRect l="15833" r="25833"/>
          <a:stretch>
            <a:fillRect/>
          </a:stretch>
        </p:blipFill>
        <p:spPr bwMode="auto">
          <a:xfrm>
            <a:off x="76200" y="-74613"/>
            <a:ext cx="2743200" cy="1598613"/>
          </a:xfrm>
          <a:prstGeom prst="rect">
            <a:avLst/>
          </a:prstGeom>
          <a:noFill/>
          <a:ln w="9525">
            <a:noFill/>
            <a:miter lim="800000"/>
            <a:headEnd/>
            <a:tailEnd/>
          </a:ln>
        </p:spPr>
      </p:pic>
      <p:sp>
        <p:nvSpPr>
          <p:cNvPr id="16" name="TextBox 15"/>
          <p:cNvSpPr txBox="1"/>
          <p:nvPr/>
        </p:nvSpPr>
        <p:spPr>
          <a:xfrm>
            <a:off x="0" y="1171575"/>
            <a:ext cx="9144000" cy="276225"/>
          </a:xfrm>
          <a:prstGeom prst="rect">
            <a:avLst/>
          </a:prstGeom>
          <a:solidFill>
            <a:schemeClr val="accent1">
              <a:lumMod val="75000"/>
            </a:schemeClr>
          </a:solidFill>
        </p:spPr>
        <p:txBody>
          <a:bodyPr>
            <a:spAutoFit/>
          </a:bodyPr>
          <a:lstStyle/>
          <a:p>
            <a:pPr algn="ctr" fontAlgn="auto">
              <a:spcBef>
                <a:spcPts val="0"/>
              </a:spcBef>
              <a:spcAft>
                <a:spcPts val="0"/>
              </a:spcAft>
              <a:defRPr/>
            </a:pPr>
            <a:r>
              <a:rPr lang="en-US" sz="1200" b="1" i="1" dirty="0">
                <a:solidFill>
                  <a:schemeClr val="bg1"/>
                </a:solidFill>
                <a:latin typeface="+mn-lt"/>
                <a:cs typeface="+mn-cs"/>
              </a:rPr>
              <a:t>“A Team of Teams – With One Mission:  Protecting our Commonwealth”</a:t>
            </a:r>
          </a:p>
        </p:txBody>
      </p:sp>
      <p:sp>
        <p:nvSpPr>
          <p:cNvPr id="9225" name="Text Placeholder 2"/>
          <p:cNvSpPr txBox="1">
            <a:spLocks/>
          </p:cNvSpPr>
          <p:nvPr/>
        </p:nvSpPr>
        <p:spPr bwMode="auto">
          <a:xfrm>
            <a:off x="457200" y="1600200"/>
            <a:ext cx="8229600" cy="4525963"/>
          </a:xfrm>
          <a:prstGeom prst="rect">
            <a:avLst/>
          </a:prstGeom>
          <a:noFill/>
          <a:ln w="9525">
            <a:noFill/>
            <a:miter lim="800000"/>
            <a:headEnd/>
            <a:tailEnd/>
          </a:ln>
        </p:spPr>
        <p:txBody>
          <a:bodyPr/>
          <a:lstStyle/>
          <a:p>
            <a:pPr marL="457200" indent="-457200">
              <a:spcBef>
                <a:spcPct val="20000"/>
              </a:spcBef>
            </a:pPr>
            <a:endParaRPr lang="en-US" sz="2000">
              <a:latin typeface="Calibri" pitchFamily="34" charset="0"/>
            </a:endParaRPr>
          </a:p>
        </p:txBody>
      </p:sp>
      <p:sp>
        <p:nvSpPr>
          <p:cNvPr id="13" name="TextBox 12"/>
          <p:cNvSpPr txBox="1"/>
          <p:nvPr/>
        </p:nvSpPr>
        <p:spPr>
          <a:xfrm>
            <a:off x="228600" y="1447800"/>
            <a:ext cx="8610600" cy="3231654"/>
          </a:xfrm>
          <a:prstGeom prst="rect">
            <a:avLst/>
          </a:prstGeom>
          <a:noFill/>
        </p:spPr>
        <p:txBody>
          <a:bodyPr>
            <a:spAutoFit/>
          </a:bodyPr>
          <a:lstStyle/>
          <a:p>
            <a:pPr marL="342900" indent="-342900" fontAlgn="auto">
              <a:spcBef>
                <a:spcPts val="0"/>
              </a:spcBef>
              <a:spcAft>
                <a:spcPts val="0"/>
              </a:spcAft>
              <a:defRPr/>
            </a:pPr>
            <a:endParaRPr lang="en-US" sz="2400" b="1" dirty="0">
              <a:latin typeface="+mn-lt"/>
              <a:cs typeface="+mn-cs"/>
            </a:endParaRPr>
          </a:p>
          <a:p>
            <a:pPr marL="342900" indent="-342900" fontAlgn="auto">
              <a:spcBef>
                <a:spcPts val="0"/>
              </a:spcBef>
              <a:spcAft>
                <a:spcPts val="0"/>
              </a:spcAft>
              <a:buFont typeface="+mj-lt"/>
              <a:buAutoNum type="arabicPeriod"/>
              <a:defRPr/>
            </a:pPr>
            <a:endParaRPr lang="en-US" b="1" dirty="0">
              <a:latin typeface="+mn-lt"/>
              <a:cs typeface="+mn-cs"/>
            </a:endParaRPr>
          </a:p>
          <a:p>
            <a:pPr marL="342900" indent="-342900" fontAlgn="auto">
              <a:spcBef>
                <a:spcPts val="0"/>
              </a:spcBef>
              <a:spcAft>
                <a:spcPts val="0"/>
              </a:spcAft>
              <a:buFont typeface="+mj-lt"/>
              <a:buAutoNum type="arabicPeriod"/>
              <a:defRPr/>
            </a:pPr>
            <a:endParaRPr lang="en-US" dirty="0">
              <a:latin typeface="+mn-lt"/>
              <a:cs typeface="+mn-cs"/>
            </a:endParaRPr>
          </a:p>
          <a:p>
            <a:pPr fontAlgn="auto">
              <a:spcBef>
                <a:spcPts val="0"/>
              </a:spcBef>
              <a:spcAft>
                <a:spcPts val="0"/>
              </a:spcAft>
              <a:defRPr/>
            </a:pPr>
            <a:endParaRPr lang="en-US" dirty="0">
              <a:latin typeface="+mn-lt"/>
              <a:cs typeface="+mn-cs"/>
            </a:endParaRPr>
          </a:p>
          <a:p>
            <a:pPr fontAlgn="auto">
              <a:spcBef>
                <a:spcPts val="0"/>
              </a:spcBef>
              <a:spcAft>
                <a:spcPts val="0"/>
              </a:spcAft>
              <a:defRPr/>
            </a:pPr>
            <a:endParaRPr lang="en-US" dirty="0">
              <a:latin typeface="+mn-lt"/>
              <a:cs typeface="+mn-cs"/>
            </a:endParaRPr>
          </a:p>
          <a:p>
            <a:pPr fontAlgn="auto">
              <a:spcBef>
                <a:spcPts val="0"/>
              </a:spcBef>
              <a:spcAft>
                <a:spcPts val="0"/>
              </a:spcAft>
              <a:defRPr/>
            </a:pPr>
            <a:endParaRPr lang="en-US" dirty="0">
              <a:latin typeface="+mn-lt"/>
              <a:cs typeface="+mn-cs"/>
            </a:endParaRPr>
          </a:p>
          <a:p>
            <a:pPr fontAlgn="auto">
              <a:spcBef>
                <a:spcPts val="0"/>
              </a:spcBef>
              <a:spcAft>
                <a:spcPts val="0"/>
              </a:spcAft>
              <a:defRPr/>
            </a:pPr>
            <a:endParaRPr lang="en-US" dirty="0">
              <a:latin typeface="+mn-lt"/>
              <a:cs typeface="+mn-cs"/>
            </a:endParaRPr>
          </a:p>
          <a:p>
            <a:pPr fontAlgn="auto">
              <a:spcBef>
                <a:spcPts val="0"/>
              </a:spcBef>
              <a:spcAft>
                <a:spcPts val="0"/>
              </a:spcAft>
              <a:defRPr/>
            </a:pPr>
            <a:endParaRPr lang="en-US" dirty="0">
              <a:latin typeface="+mn-lt"/>
              <a:cs typeface="+mn-cs"/>
            </a:endParaRPr>
          </a:p>
          <a:p>
            <a:pPr fontAlgn="auto">
              <a:spcBef>
                <a:spcPts val="0"/>
              </a:spcBef>
              <a:spcAft>
                <a:spcPts val="0"/>
              </a:spcAft>
              <a:defRPr/>
            </a:pPr>
            <a:endParaRPr lang="en-US" dirty="0">
              <a:latin typeface="+mn-lt"/>
              <a:cs typeface="+mn-cs"/>
            </a:endParaRPr>
          </a:p>
          <a:p>
            <a:pPr fontAlgn="auto">
              <a:spcBef>
                <a:spcPts val="0"/>
              </a:spcBef>
              <a:spcAft>
                <a:spcPts val="0"/>
              </a:spcAft>
              <a:defRPr/>
            </a:pPr>
            <a:endParaRPr lang="en-US" dirty="0">
              <a:latin typeface="+mn-lt"/>
              <a:cs typeface="+mn-cs"/>
            </a:endParaRPr>
          </a:p>
          <a:p>
            <a:pPr fontAlgn="auto">
              <a:spcBef>
                <a:spcPts val="0"/>
              </a:spcBef>
              <a:spcAft>
                <a:spcPts val="0"/>
              </a:spcAft>
              <a:defRPr/>
            </a:pPr>
            <a:endParaRPr lang="en-US" dirty="0">
              <a:latin typeface="+mn-lt"/>
              <a:cs typeface="+mn-cs"/>
            </a:endParaRPr>
          </a:p>
        </p:txBody>
      </p:sp>
      <p:sp>
        <p:nvSpPr>
          <p:cNvPr id="14" name="Footer Placeholder 13"/>
          <p:cNvSpPr>
            <a:spLocks noGrp="1"/>
          </p:cNvSpPr>
          <p:nvPr>
            <p:ph type="ftr" sz="quarter" idx="11"/>
          </p:nvPr>
        </p:nvSpPr>
        <p:spPr/>
        <p:txBody>
          <a:bodyPr/>
          <a:lstStyle/>
          <a:p>
            <a:pPr>
              <a:defRPr/>
            </a:pPr>
            <a:r>
              <a:rPr lang="en-US" smtClean="0"/>
              <a:t>August 2014 Severe Weather TTX</a:t>
            </a:r>
            <a:endParaRPr lang="en-US" dirty="0"/>
          </a:p>
        </p:txBody>
      </p:sp>
      <p:sp>
        <p:nvSpPr>
          <p:cNvPr id="15" name="Rectangle 14"/>
          <p:cNvSpPr/>
          <p:nvPr/>
        </p:nvSpPr>
        <p:spPr>
          <a:xfrm>
            <a:off x="0" y="1447800"/>
            <a:ext cx="9144000" cy="3046988"/>
          </a:xfrm>
          <a:prstGeom prst="rect">
            <a:avLst/>
          </a:prstGeom>
        </p:spPr>
        <p:txBody>
          <a:bodyPr wrap="square">
            <a:spAutoFit/>
          </a:bodyPr>
          <a:lstStyle/>
          <a:p>
            <a:pPr algn="ctr"/>
            <a:r>
              <a:rPr lang="en-US" sz="2800" dirty="0" smtClean="0"/>
              <a:t>Thursday August 22, 2014 – 9:00 am EST – Day 3 </a:t>
            </a:r>
          </a:p>
          <a:p>
            <a:endParaRPr lang="en-US" sz="2400" dirty="0" smtClean="0"/>
          </a:p>
          <a:p>
            <a:pPr algn="ctr"/>
            <a:r>
              <a:rPr lang="en-US" sz="2400" b="1" dirty="0" smtClean="0"/>
              <a:t>Briefing from Incident Commander:</a:t>
            </a:r>
            <a:br>
              <a:rPr lang="en-US" sz="2400" b="1" dirty="0" smtClean="0"/>
            </a:br>
            <a:endParaRPr lang="en-US" sz="2400" dirty="0" smtClean="0"/>
          </a:p>
          <a:p>
            <a:r>
              <a:rPr lang="en-US" sz="2400" dirty="0" smtClean="0"/>
              <a:t>August 22, 9:00am EST.  Salvage operations are wrapping-up.  Railroad personnel are beginning the process of restoring rail lines.  Environmental clean-up has begun with contractor on-scene.</a:t>
            </a:r>
          </a:p>
          <a:p>
            <a:pPr marL="800100" lvl="1" indent="-342900">
              <a:buFont typeface="Arial" pitchFamily="34" charset="0"/>
              <a:buChar char="•"/>
            </a:pPr>
            <a:endParaRPr lang="en-US" sz="2000" dirty="0"/>
          </a:p>
        </p:txBody>
      </p:sp>
    </p:spTree>
  </p:cSld>
  <p:clrMapOvr>
    <a:masterClrMapping/>
  </p:clrMapOvr>
  <p:transition>
    <p:pull dir="ld"/>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6477000"/>
            <a:ext cx="9144000" cy="381000"/>
          </a:xfrm>
          <a:prstGeom prst="rect">
            <a:avLst/>
          </a:prstGeom>
          <a:gradFill flip="none" rotWithShape="1">
            <a:gsLst>
              <a:gs pos="0">
                <a:srgbClr val="94B6D2"/>
              </a:gs>
              <a:gs pos="50000">
                <a:schemeClr val="accent1">
                  <a:tint val="44500"/>
                  <a:satMod val="160000"/>
                </a:schemeClr>
              </a:gs>
              <a:gs pos="100000">
                <a:schemeClr val="accent1">
                  <a:tint val="23500"/>
                  <a:satMod val="160000"/>
                </a:schemeClr>
              </a:gs>
            </a:gsLst>
            <a:lin ang="5400000" scaled="0"/>
            <a:tileRect/>
          </a:gradFill>
          <a:ln w="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6" name="Rectangle 5"/>
          <p:cNvSpPr/>
          <p:nvPr/>
        </p:nvSpPr>
        <p:spPr>
          <a:xfrm>
            <a:off x="0" y="0"/>
            <a:ext cx="9144000" cy="1447800"/>
          </a:xfrm>
          <a:prstGeom prst="rect">
            <a:avLst/>
          </a:prstGeom>
          <a:gradFill flip="none" rotWithShape="1">
            <a:gsLst>
              <a:gs pos="0">
                <a:srgbClr val="94B6D2"/>
              </a:gs>
              <a:gs pos="50000">
                <a:schemeClr val="accent1">
                  <a:tint val="44500"/>
                  <a:satMod val="160000"/>
                </a:schemeClr>
              </a:gs>
              <a:gs pos="100000">
                <a:schemeClr val="accent1">
                  <a:tint val="23500"/>
                  <a:satMod val="160000"/>
                </a:schemeClr>
              </a:gs>
            </a:gsLst>
            <a:lin ang="5400000" scaled="0"/>
            <a:tileRect/>
          </a:gradFill>
          <a:ln w="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9220" name="Title 1"/>
          <p:cNvSpPr>
            <a:spLocks noGrp="1"/>
          </p:cNvSpPr>
          <p:nvPr>
            <p:ph type="title"/>
          </p:nvPr>
        </p:nvSpPr>
        <p:spPr>
          <a:xfrm>
            <a:off x="2667000" y="76200"/>
            <a:ext cx="6324600" cy="1066800"/>
          </a:xfrm>
        </p:spPr>
        <p:txBody>
          <a:bodyPr>
            <a:normAutofit/>
          </a:bodyPr>
          <a:lstStyle/>
          <a:p>
            <a:pPr eaLnBrk="1" hangingPunct="1">
              <a:lnSpc>
                <a:spcPct val="150000"/>
              </a:lnSpc>
            </a:pPr>
            <a:r>
              <a:rPr lang="en-US" sz="3600" b="1" dirty="0" smtClean="0">
                <a:cs typeface="Arial" charset="0"/>
              </a:rPr>
              <a:t>Key Ideas </a:t>
            </a:r>
          </a:p>
        </p:txBody>
      </p:sp>
      <p:cxnSp>
        <p:nvCxnSpPr>
          <p:cNvPr id="11" name="Straight Connector 10"/>
          <p:cNvCxnSpPr/>
          <p:nvPr/>
        </p:nvCxnSpPr>
        <p:spPr>
          <a:xfrm>
            <a:off x="685800" y="1600200"/>
            <a:ext cx="7696200" cy="0"/>
          </a:xfrm>
          <a:prstGeom prst="line">
            <a:avLst/>
          </a:prstGeom>
          <a:ln w="41275" cap="rnd">
            <a:solidFill>
              <a:schemeClr val="bg1"/>
            </a:solidFill>
          </a:ln>
        </p:spPr>
        <p:style>
          <a:lnRef idx="1">
            <a:schemeClr val="accent1"/>
          </a:lnRef>
          <a:fillRef idx="0">
            <a:schemeClr val="accent1"/>
          </a:fillRef>
          <a:effectRef idx="0">
            <a:schemeClr val="accent1"/>
          </a:effectRef>
          <a:fontRef idx="minor">
            <a:schemeClr val="tx1"/>
          </a:fontRef>
        </p:style>
      </p:cxnSp>
      <p:sp>
        <p:nvSpPr>
          <p:cNvPr id="9222" name="TextBox 8"/>
          <p:cNvSpPr txBox="1">
            <a:spLocks noChangeArrowheads="1"/>
          </p:cNvSpPr>
          <p:nvPr/>
        </p:nvSpPr>
        <p:spPr bwMode="auto">
          <a:xfrm>
            <a:off x="0" y="6526213"/>
            <a:ext cx="9144000" cy="277812"/>
          </a:xfrm>
          <a:prstGeom prst="rect">
            <a:avLst/>
          </a:prstGeom>
          <a:noFill/>
          <a:ln w="9525">
            <a:noFill/>
            <a:miter lim="800000"/>
            <a:headEnd/>
            <a:tailEnd/>
          </a:ln>
        </p:spPr>
        <p:txBody>
          <a:bodyPr>
            <a:spAutoFit/>
          </a:bodyPr>
          <a:lstStyle/>
          <a:p>
            <a:pPr algn="ctr"/>
            <a:r>
              <a:rPr lang="en-US" sz="1200" b="1" i="1">
                <a:solidFill>
                  <a:srgbClr val="FF0000"/>
                </a:solidFill>
                <a:latin typeface="Calibri" pitchFamily="34" charset="0"/>
              </a:rPr>
              <a:t>Unbridled Pursuit of Excellence</a:t>
            </a:r>
          </a:p>
        </p:txBody>
      </p:sp>
      <p:pic>
        <p:nvPicPr>
          <p:cNvPr id="9223" name="Picture 14" descr="KyEM_logo_mlfbgh_nobckgrdv2.gif"/>
          <p:cNvPicPr>
            <a:picLocks noChangeAspect="1"/>
          </p:cNvPicPr>
          <p:nvPr/>
        </p:nvPicPr>
        <p:blipFill>
          <a:blip r:embed="rId3" cstate="print">
            <a:clrChange>
              <a:clrFrom>
                <a:srgbClr val="FFFFFF"/>
              </a:clrFrom>
              <a:clrTo>
                <a:srgbClr val="FFFFFF">
                  <a:alpha val="0"/>
                </a:srgbClr>
              </a:clrTo>
            </a:clrChange>
          </a:blip>
          <a:srcRect l="15833" r="25833"/>
          <a:stretch>
            <a:fillRect/>
          </a:stretch>
        </p:blipFill>
        <p:spPr bwMode="auto">
          <a:xfrm>
            <a:off x="76200" y="-74613"/>
            <a:ext cx="2743200" cy="1598613"/>
          </a:xfrm>
          <a:prstGeom prst="rect">
            <a:avLst/>
          </a:prstGeom>
          <a:noFill/>
          <a:ln w="9525">
            <a:noFill/>
            <a:miter lim="800000"/>
            <a:headEnd/>
            <a:tailEnd/>
          </a:ln>
        </p:spPr>
      </p:pic>
      <p:sp>
        <p:nvSpPr>
          <p:cNvPr id="16" name="TextBox 15"/>
          <p:cNvSpPr txBox="1"/>
          <p:nvPr/>
        </p:nvSpPr>
        <p:spPr>
          <a:xfrm>
            <a:off x="0" y="1171575"/>
            <a:ext cx="9144000" cy="276225"/>
          </a:xfrm>
          <a:prstGeom prst="rect">
            <a:avLst/>
          </a:prstGeom>
          <a:solidFill>
            <a:schemeClr val="accent1">
              <a:lumMod val="75000"/>
            </a:schemeClr>
          </a:solidFill>
        </p:spPr>
        <p:txBody>
          <a:bodyPr>
            <a:spAutoFit/>
          </a:bodyPr>
          <a:lstStyle/>
          <a:p>
            <a:pPr algn="ctr" fontAlgn="auto">
              <a:spcBef>
                <a:spcPts val="0"/>
              </a:spcBef>
              <a:spcAft>
                <a:spcPts val="0"/>
              </a:spcAft>
              <a:defRPr/>
            </a:pPr>
            <a:r>
              <a:rPr lang="en-US" sz="1200" b="1" i="1" dirty="0">
                <a:solidFill>
                  <a:schemeClr val="bg1"/>
                </a:solidFill>
                <a:latin typeface="+mn-lt"/>
                <a:cs typeface="+mn-cs"/>
              </a:rPr>
              <a:t>“A Team of Teams – With One Mission:  Protecting our Commonwealth”</a:t>
            </a:r>
          </a:p>
        </p:txBody>
      </p:sp>
      <p:sp>
        <p:nvSpPr>
          <p:cNvPr id="9225" name="Text Placeholder 2"/>
          <p:cNvSpPr txBox="1">
            <a:spLocks/>
          </p:cNvSpPr>
          <p:nvPr/>
        </p:nvSpPr>
        <p:spPr bwMode="auto">
          <a:xfrm>
            <a:off x="457200" y="1600200"/>
            <a:ext cx="8229600" cy="4525963"/>
          </a:xfrm>
          <a:prstGeom prst="rect">
            <a:avLst/>
          </a:prstGeom>
          <a:noFill/>
          <a:ln w="9525">
            <a:noFill/>
            <a:miter lim="800000"/>
            <a:headEnd/>
            <a:tailEnd/>
          </a:ln>
        </p:spPr>
        <p:txBody>
          <a:bodyPr/>
          <a:lstStyle/>
          <a:p>
            <a:pPr marL="457200" indent="-457200">
              <a:spcBef>
                <a:spcPct val="20000"/>
              </a:spcBef>
            </a:pPr>
            <a:endParaRPr lang="en-US" sz="2000">
              <a:latin typeface="Calibri" pitchFamily="34" charset="0"/>
            </a:endParaRPr>
          </a:p>
        </p:txBody>
      </p:sp>
      <p:sp>
        <p:nvSpPr>
          <p:cNvPr id="13" name="TextBox 12"/>
          <p:cNvSpPr txBox="1"/>
          <p:nvPr/>
        </p:nvSpPr>
        <p:spPr>
          <a:xfrm>
            <a:off x="228600" y="1447800"/>
            <a:ext cx="8610600" cy="3231654"/>
          </a:xfrm>
          <a:prstGeom prst="rect">
            <a:avLst/>
          </a:prstGeom>
          <a:noFill/>
        </p:spPr>
        <p:txBody>
          <a:bodyPr>
            <a:spAutoFit/>
          </a:bodyPr>
          <a:lstStyle/>
          <a:p>
            <a:pPr marL="342900" indent="-342900" fontAlgn="auto">
              <a:spcBef>
                <a:spcPts val="0"/>
              </a:spcBef>
              <a:spcAft>
                <a:spcPts val="0"/>
              </a:spcAft>
              <a:defRPr/>
            </a:pPr>
            <a:endParaRPr lang="en-US" sz="2400" b="1" dirty="0">
              <a:latin typeface="+mn-lt"/>
              <a:cs typeface="+mn-cs"/>
            </a:endParaRPr>
          </a:p>
          <a:p>
            <a:pPr marL="342900" indent="-342900" fontAlgn="auto">
              <a:spcBef>
                <a:spcPts val="0"/>
              </a:spcBef>
              <a:spcAft>
                <a:spcPts val="0"/>
              </a:spcAft>
              <a:buFont typeface="+mj-lt"/>
              <a:buAutoNum type="arabicPeriod"/>
              <a:defRPr/>
            </a:pPr>
            <a:endParaRPr lang="en-US" b="1" dirty="0">
              <a:latin typeface="+mn-lt"/>
              <a:cs typeface="+mn-cs"/>
            </a:endParaRPr>
          </a:p>
          <a:p>
            <a:pPr marL="342900" indent="-342900" fontAlgn="auto">
              <a:spcBef>
                <a:spcPts val="0"/>
              </a:spcBef>
              <a:spcAft>
                <a:spcPts val="0"/>
              </a:spcAft>
              <a:buFont typeface="+mj-lt"/>
              <a:buAutoNum type="arabicPeriod"/>
              <a:defRPr/>
            </a:pPr>
            <a:endParaRPr lang="en-US" dirty="0">
              <a:latin typeface="+mn-lt"/>
              <a:cs typeface="+mn-cs"/>
            </a:endParaRPr>
          </a:p>
          <a:p>
            <a:pPr fontAlgn="auto">
              <a:spcBef>
                <a:spcPts val="0"/>
              </a:spcBef>
              <a:spcAft>
                <a:spcPts val="0"/>
              </a:spcAft>
              <a:defRPr/>
            </a:pPr>
            <a:endParaRPr lang="en-US" dirty="0">
              <a:latin typeface="+mn-lt"/>
              <a:cs typeface="+mn-cs"/>
            </a:endParaRPr>
          </a:p>
          <a:p>
            <a:pPr fontAlgn="auto">
              <a:spcBef>
                <a:spcPts val="0"/>
              </a:spcBef>
              <a:spcAft>
                <a:spcPts val="0"/>
              </a:spcAft>
              <a:defRPr/>
            </a:pPr>
            <a:endParaRPr lang="en-US" dirty="0">
              <a:latin typeface="+mn-lt"/>
              <a:cs typeface="+mn-cs"/>
            </a:endParaRPr>
          </a:p>
          <a:p>
            <a:pPr fontAlgn="auto">
              <a:spcBef>
                <a:spcPts val="0"/>
              </a:spcBef>
              <a:spcAft>
                <a:spcPts val="0"/>
              </a:spcAft>
              <a:defRPr/>
            </a:pPr>
            <a:endParaRPr lang="en-US" dirty="0">
              <a:latin typeface="+mn-lt"/>
              <a:cs typeface="+mn-cs"/>
            </a:endParaRPr>
          </a:p>
          <a:p>
            <a:pPr fontAlgn="auto">
              <a:spcBef>
                <a:spcPts val="0"/>
              </a:spcBef>
              <a:spcAft>
                <a:spcPts val="0"/>
              </a:spcAft>
              <a:defRPr/>
            </a:pPr>
            <a:endParaRPr lang="en-US" dirty="0">
              <a:latin typeface="+mn-lt"/>
              <a:cs typeface="+mn-cs"/>
            </a:endParaRPr>
          </a:p>
          <a:p>
            <a:pPr fontAlgn="auto">
              <a:spcBef>
                <a:spcPts val="0"/>
              </a:spcBef>
              <a:spcAft>
                <a:spcPts val="0"/>
              </a:spcAft>
              <a:defRPr/>
            </a:pPr>
            <a:endParaRPr lang="en-US" dirty="0">
              <a:latin typeface="+mn-lt"/>
              <a:cs typeface="+mn-cs"/>
            </a:endParaRPr>
          </a:p>
          <a:p>
            <a:pPr fontAlgn="auto">
              <a:spcBef>
                <a:spcPts val="0"/>
              </a:spcBef>
              <a:spcAft>
                <a:spcPts val="0"/>
              </a:spcAft>
              <a:defRPr/>
            </a:pPr>
            <a:endParaRPr lang="en-US" dirty="0">
              <a:latin typeface="+mn-lt"/>
              <a:cs typeface="+mn-cs"/>
            </a:endParaRPr>
          </a:p>
          <a:p>
            <a:pPr fontAlgn="auto">
              <a:spcBef>
                <a:spcPts val="0"/>
              </a:spcBef>
              <a:spcAft>
                <a:spcPts val="0"/>
              </a:spcAft>
              <a:defRPr/>
            </a:pPr>
            <a:endParaRPr lang="en-US" dirty="0">
              <a:latin typeface="+mn-lt"/>
              <a:cs typeface="+mn-cs"/>
            </a:endParaRPr>
          </a:p>
          <a:p>
            <a:pPr fontAlgn="auto">
              <a:spcBef>
                <a:spcPts val="0"/>
              </a:spcBef>
              <a:spcAft>
                <a:spcPts val="0"/>
              </a:spcAft>
              <a:defRPr/>
            </a:pPr>
            <a:endParaRPr lang="en-US" dirty="0">
              <a:latin typeface="+mn-lt"/>
              <a:cs typeface="+mn-cs"/>
            </a:endParaRPr>
          </a:p>
        </p:txBody>
      </p:sp>
      <p:sp>
        <p:nvSpPr>
          <p:cNvPr id="14" name="Footer Placeholder 13"/>
          <p:cNvSpPr>
            <a:spLocks noGrp="1"/>
          </p:cNvSpPr>
          <p:nvPr>
            <p:ph type="ftr" sz="quarter" idx="11"/>
          </p:nvPr>
        </p:nvSpPr>
        <p:spPr/>
        <p:txBody>
          <a:bodyPr/>
          <a:lstStyle/>
          <a:p>
            <a:pPr>
              <a:defRPr/>
            </a:pPr>
            <a:r>
              <a:rPr lang="en-US" smtClean="0"/>
              <a:t>August 2014 Severe Weather TTX</a:t>
            </a:r>
            <a:endParaRPr lang="en-US" dirty="0"/>
          </a:p>
        </p:txBody>
      </p:sp>
      <p:sp>
        <p:nvSpPr>
          <p:cNvPr id="15" name="Rectangle 14"/>
          <p:cNvSpPr/>
          <p:nvPr/>
        </p:nvSpPr>
        <p:spPr>
          <a:xfrm>
            <a:off x="0" y="2819400"/>
            <a:ext cx="9144000" cy="1815882"/>
          </a:xfrm>
          <a:prstGeom prst="rect">
            <a:avLst/>
          </a:prstGeom>
        </p:spPr>
        <p:txBody>
          <a:bodyPr wrap="square">
            <a:spAutoFit/>
          </a:bodyPr>
          <a:lstStyle/>
          <a:p>
            <a:pPr lvl="0">
              <a:buFont typeface="Arial" pitchFamily="34" charset="0"/>
              <a:buChar char="•"/>
            </a:pPr>
            <a:r>
              <a:rPr lang="en-US" sz="2800" dirty="0" smtClean="0"/>
              <a:t>Determine and Validate Triggers for Close-Out.</a:t>
            </a:r>
            <a:br>
              <a:rPr lang="en-US" sz="2800" dirty="0" smtClean="0"/>
            </a:br>
            <a:endParaRPr lang="en-US" sz="2800" dirty="0" smtClean="0"/>
          </a:p>
          <a:p>
            <a:pPr lvl="0">
              <a:buFont typeface="Arial" pitchFamily="34" charset="0"/>
              <a:buChar char="•"/>
            </a:pPr>
            <a:r>
              <a:rPr lang="en-US" sz="2800" dirty="0" smtClean="0"/>
              <a:t>Determine and Validate Procedures for Close-Out.</a:t>
            </a:r>
          </a:p>
          <a:p>
            <a:endParaRPr lang="en-US" sz="2800" dirty="0"/>
          </a:p>
        </p:txBody>
      </p:sp>
      <p:sp>
        <p:nvSpPr>
          <p:cNvPr id="17" name="TextBox 16"/>
          <p:cNvSpPr txBox="1"/>
          <p:nvPr/>
        </p:nvSpPr>
        <p:spPr>
          <a:xfrm>
            <a:off x="1066800" y="1905000"/>
            <a:ext cx="5943600" cy="461665"/>
          </a:xfrm>
          <a:prstGeom prst="rect">
            <a:avLst/>
          </a:prstGeom>
          <a:noFill/>
        </p:spPr>
        <p:txBody>
          <a:bodyPr wrap="square" rtlCol="0">
            <a:spAutoFit/>
          </a:bodyPr>
          <a:lstStyle/>
          <a:p>
            <a:pPr algn="ctr"/>
            <a:r>
              <a:rPr lang="en-US" sz="2400" b="1" dirty="0" smtClean="0"/>
              <a:t>Key Ideas from briefing – Closing an Incident</a:t>
            </a:r>
            <a:endParaRPr lang="en-US" sz="2400" b="1" dirty="0"/>
          </a:p>
        </p:txBody>
      </p:sp>
    </p:spTree>
  </p:cSld>
  <p:clrMapOvr>
    <a:masterClrMapping/>
  </p:clrMapOvr>
  <p:transition>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5">
                                            <p:txEl>
                                              <p:pRg st="0" end="0"/>
                                            </p:txEl>
                                          </p:spTgt>
                                        </p:tgtEl>
                                        <p:attrNameLst>
                                          <p:attrName>style.visibility</p:attrName>
                                        </p:attrNameLst>
                                      </p:cBhvr>
                                      <p:to>
                                        <p:strVal val="visible"/>
                                      </p:to>
                                    </p:set>
                                    <p:animEffect transition="in" filter="fade">
                                      <p:cBhvr>
                                        <p:cTn id="7" dur="2000"/>
                                        <p:tgtEl>
                                          <p:spTgt spid="15">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5">
                                            <p:txEl>
                                              <p:pRg st="1" end="1"/>
                                            </p:txEl>
                                          </p:spTgt>
                                        </p:tgtEl>
                                        <p:attrNameLst>
                                          <p:attrName>style.visibility</p:attrName>
                                        </p:attrNameLst>
                                      </p:cBhvr>
                                      <p:to>
                                        <p:strVal val="visible"/>
                                      </p:to>
                                    </p:set>
                                    <p:animEffect transition="in" filter="fade">
                                      <p:cBhvr>
                                        <p:cTn id="10" dur="2000"/>
                                        <p:tgtEl>
                                          <p:spTgt spid="1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build="allAtOnce"/>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6477000"/>
            <a:ext cx="9144000" cy="381000"/>
          </a:xfrm>
          <a:prstGeom prst="rect">
            <a:avLst/>
          </a:prstGeom>
          <a:gradFill flip="none" rotWithShape="1">
            <a:gsLst>
              <a:gs pos="0">
                <a:srgbClr val="94B6D2"/>
              </a:gs>
              <a:gs pos="50000">
                <a:schemeClr val="accent1">
                  <a:tint val="44500"/>
                  <a:satMod val="160000"/>
                </a:schemeClr>
              </a:gs>
              <a:gs pos="100000">
                <a:schemeClr val="accent1">
                  <a:tint val="23500"/>
                  <a:satMod val="160000"/>
                </a:schemeClr>
              </a:gs>
            </a:gsLst>
            <a:lin ang="5400000" scaled="0"/>
            <a:tileRect/>
          </a:gradFill>
          <a:ln w="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6" name="Rectangle 5"/>
          <p:cNvSpPr/>
          <p:nvPr/>
        </p:nvSpPr>
        <p:spPr>
          <a:xfrm>
            <a:off x="0" y="0"/>
            <a:ext cx="9144000" cy="1447800"/>
          </a:xfrm>
          <a:prstGeom prst="rect">
            <a:avLst/>
          </a:prstGeom>
          <a:gradFill flip="none" rotWithShape="1">
            <a:gsLst>
              <a:gs pos="0">
                <a:srgbClr val="94B6D2"/>
              </a:gs>
              <a:gs pos="50000">
                <a:schemeClr val="accent1">
                  <a:tint val="44500"/>
                  <a:satMod val="160000"/>
                </a:schemeClr>
              </a:gs>
              <a:gs pos="100000">
                <a:schemeClr val="accent1">
                  <a:tint val="23500"/>
                  <a:satMod val="160000"/>
                </a:schemeClr>
              </a:gs>
            </a:gsLst>
            <a:lin ang="5400000" scaled="0"/>
            <a:tileRect/>
          </a:gradFill>
          <a:ln w="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9220" name="Title 1"/>
          <p:cNvSpPr>
            <a:spLocks noGrp="1"/>
          </p:cNvSpPr>
          <p:nvPr>
            <p:ph type="title"/>
          </p:nvPr>
        </p:nvSpPr>
        <p:spPr>
          <a:xfrm>
            <a:off x="2667000" y="76200"/>
            <a:ext cx="6324600" cy="1066800"/>
          </a:xfrm>
        </p:spPr>
        <p:txBody>
          <a:bodyPr>
            <a:normAutofit/>
          </a:bodyPr>
          <a:lstStyle/>
          <a:p>
            <a:pPr eaLnBrk="1" hangingPunct="1">
              <a:lnSpc>
                <a:spcPct val="150000"/>
              </a:lnSpc>
            </a:pPr>
            <a:r>
              <a:rPr lang="en-US" sz="2800" b="1" dirty="0" smtClean="0">
                <a:latin typeface="Arial" charset="0"/>
                <a:cs typeface="Arial" charset="0"/>
              </a:rPr>
              <a:t>Questions Module 3</a:t>
            </a:r>
          </a:p>
        </p:txBody>
      </p:sp>
      <p:cxnSp>
        <p:nvCxnSpPr>
          <p:cNvPr id="11" name="Straight Connector 10"/>
          <p:cNvCxnSpPr/>
          <p:nvPr/>
        </p:nvCxnSpPr>
        <p:spPr>
          <a:xfrm>
            <a:off x="685800" y="1600200"/>
            <a:ext cx="7696200" cy="0"/>
          </a:xfrm>
          <a:prstGeom prst="line">
            <a:avLst/>
          </a:prstGeom>
          <a:ln w="41275" cap="rnd">
            <a:solidFill>
              <a:schemeClr val="bg1"/>
            </a:solidFill>
          </a:ln>
        </p:spPr>
        <p:style>
          <a:lnRef idx="1">
            <a:schemeClr val="accent1"/>
          </a:lnRef>
          <a:fillRef idx="0">
            <a:schemeClr val="accent1"/>
          </a:fillRef>
          <a:effectRef idx="0">
            <a:schemeClr val="accent1"/>
          </a:effectRef>
          <a:fontRef idx="minor">
            <a:schemeClr val="tx1"/>
          </a:fontRef>
        </p:style>
      </p:cxnSp>
      <p:sp>
        <p:nvSpPr>
          <p:cNvPr id="9222" name="TextBox 8"/>
          <p:cNvSpPr txBox="1">
            <a:spLocks noChangeArrowheads="1"/>
          </p:cNvSpPr>
          <p:nvPr/>
        </p:nvSpPr>
        <p:spPr bwMode="auto">
          <a:xfrm>
            <a:off x="0" y="6526213"/>
            <a:ext cx="9144000" cy="277812"/>
          </a:xfrm>
          <a:prstGeom prst="rect">
            <a:avLst/>
          </a:prstGeom>
          <a:noFill/>
          <a:ln w="9525">
            <a:noFill/>
            <a:miter lim="800000"/>
            <a:headEnd/>
            <a:tailEnd/>
          </a:ln>
        </p:spPr>
        <p:txBody>
          <a:bodyPr>
            <a:spAutoFit/>
          </a:bodyPr>
          <a:lstStyle/>
          <a:p>
            <a:pPr algn="ctr"/>
            <a:r>
              <a:rPr lang="en-US" sz="1200" b="1" i="1">
                <a:solidFill>
                  <a:srgbClr val="FF0000"/>
                </a:solidFill>
                <a:latin typeface="Calibri" pitchFamily="34" charset="0"/>
              </a:rPr>
              <a:t>Unbridled Pursuit of Excellence</a:t>
            </a:r>
          </a:p>
        </p:txBody>
      </p:sp>
      <p:pic>
        <p:nvPicPr>
          <p:cNvPr id="9223" name="Picture 14" descr="KyEM_logo_mlfbgh_nobckgrdv2.gif"/>
          <p:cNvPicPr>
            <a:picLocks noChangeAspect="1"/>
          </p:cNvPicPr>
          <p:nvPr/>
        </p:nvPicPr>
        <p:blipFill>
          <a:blip r:embed="rId3" cstate="print">
            <a:clrChange>
              <a:clrFrom>
                <a:srgbClr val="FFFFFF"/>
              </a:clrFrom>
              <a:clrTo>
                <a:srgbClr val="FFFFFF">
                  <a:alpha val="0"/>
                </a:srgbClr>
              </a:clrTo>
            </a:clrChange>
          </a:blip>
          <a:srcRect l="15833" r="25833"/>
          <a:stretch>
            <a:fillRect/>
          </a:stretch>
        </p:blipFill>
        <p:spPr bwMode="auto">
          <a:xfrm>
            <a:off x="76200" y="-74613"/>
            <a:ext cx="2743200" cy="1598613"/>
          </a:xfrm>
          <a:prstGeom prst="rect">
            <a:avLst/>
          </a:prstGeom>
          <a:noFill/>
          <a:ln w="9525">
            <a:noFill/>
            <a:miter lim="800000"/>
            <a:headEnd/>
            <a:tailEnd/>
          </a:ln>
        </p:spPr>
      </p:pic>
      <p:sp>
        <p:nvSpPr>
          <p:cNvPr id="16" name="TextBox 15"/>
          <p:cNvSpPr txBox="1"/>
          <p:nvPr/>
        </p:nvSpPr>
        <p:spPr>
          <a:xfrm>
            <a:off x="0" y="1171575"/>
            <a:ext cx="9144000" cy="276225"/>
          </a:xfrm>
          <a:prstGeom prst="rect">
            <a:avLst/>
          </a:prstGeom>
          <a:solidFill>
            <a:schemeClr val="accent1">
              <a:lumMod val="75000"/>
            </a:schemeClr>
          </a:solidFill>
        </p:spPr>
        <p:txBody>
          <a:bodyPr>
            <a:spAutoFit/>
          </a:bodyPr>
          <a:lstStyle/>
          <a:p>
            <a:pPr algn="ctr" fontAlgn="auto">
              <a:spcBef>
                <a:spcPts val="0"/>
              </a:spcBef>
              <a:spcAft>
                <a:spcPts val="0"/>
              </a:spcAft>
              <a:defRPr/>
            </a:pPr>
            <a:r>
              <a:rPr lang="en-US" sz="1200" b="1" i="1" dirty="0">
                <a:solidFill>
                  <a:schemeClr val="bg1"/>
                </a:solidFill>
                <a:latin typeface="+mn-lt"/>
                <a:cs typeface="+mn-cs"/>
              </a:rPr>
              <a:t>“A Team of Teams – With One Mission:  Protecting our Commonwealth”</a:t>
            </a:r>
          </a:p>
        </p:txBody>
      </p:sp>
      <p:sp>
        <p:nvSpPr>
          <p:cNvPr id="9225" name="Text Placeholder 2"/>
          <p:cNvSpPr txBox="1">
            <a:spLocks/>
          </p:cNvSpPr>
          <p:nvPr/>
        </p:nvSpPr>
        <p:spPr bwMode="auto">
          <a:xfrm>
            <a:off x="457200" y="1600200"/>
            <a:ext cx="8229600" cy="4525963"/>
          </a:xfrm>
          <a:prstGeom prst="rect">
            <a:avLst/>
          </a:prstGeom>
          <a:noFill/>
          <a:ln w="9525">
            <a:noFill/>
            <a:miter lim="800000"/>
            <a:headEnd/>
            <a:tailEnd/>
          </a:ln>
        </p:spPr>
        <p:txBody>
          <a:bodyPr/>
          <a:lstStyle/>
          <a:p>
            <a:pPr marL="457200" indent="-457200">
              <a:spcBef>
                <a:spcPct val="20000"/>
              </a:spcBef>
            </a:pPr>
            <a:endParaRPr lang="en-US" sz="2000">
              <a:latin typeface="Calibri" pitchFamily="34" charset="0"/>
            </a:endParaRPr>
          </a:p>
        </p:txBody>
      </p:sp>
      <p:sp>
        <p:nvSpPr>
          <p:cNvPr id="13" name="TextBox 12"/>
          <p:cNvSpPr txBox="1"/>
          <p:nvPr/>
        </p:nvSpPr>
        <p:spPr>
          <a:xfrm>
            <a:off x="228600" y="1447800"/>
            <a:ext cx="8610600" cy="3231654"/>
          </a:xfrm>
          <a:prstGeom prst="rect">
            <a:avLst/>
          </a:prstGeom>
          <a:noFill/>
        </p:spPr>
        <p:txBody>
          <a:bodyPr>
            <a:spAutoFit/>
          </a:bodyPr>
          <a:lstStyle/>
          <a:p>
            <a:pPr marL="342900" indent="-342900" fontAlgn="auto">
              <a:spcBef>
                <a:spcPts val="0"/>
              </a:spcBef>
              <a:spcAft>
                <a:spcPts val="0"/>
              </a:spcAft>
              <a:defRPr/>
            </a:pPr>
            <a:endParaRPr lang="en-US" sz="2400" b="1" dirty="0">
              <a:latin typeface="+mn-lt"/>
              <a:cs typeface="+mn-cs"/>
            </a:endParaRPr>
          </a:p>
          <a:p>
            <a:pPr marL="342900" indent="-342900" fontAlgn="auto">
              <a:spcBef>
                <a:spcPts val="0"/>
              </a:spcBef>
              <a:spcAft>
                <a:spcPts val="0"/>
              </a:spcAft>
              <a:buFont typeface="+mj-lt"/>
              <a:buAutoNum type="arabicPeriod"/>
              <a:defRPr/>
            </a:pPr>
            <a:endParaRPr lang="en-US" b="1" dirty="0">
              <a:latin typeface="+mn-lt"/>
              <a:cs typeface="+mn-cs"/>
            </a:endParaRPr>
          </a:p>
          <a:p>
            <a:pPr marL="342900" indent="-342900" fontAlgn="auto">
              <a:spcBef>
                <a:spcPts val="0"/>
              </a:spcBef>
              <a:spcAft>
                <a:spcPts val="0"/>
              </a:spcAft>
              <a:buFont typeface="+mj-lt"/>
              <a:buAutoNum type="arabicPeriod"/>
              <a:defRPr/>
            </a:pPr>
            <a:endParaRPr lang="en-US" dirty="0">
              <a:latin typeface="+mn-lt"/>
              <a:cs typeface="+mn-cs"/>
            </a:endParaRPr>
          </a:p>
          <a:p>
            <a:pPr fontAlgn="auto">
              <a:spcBef>
                <a:spcPts val="0"/>
              </a:spcBef>
              <a:spcAft>
                <a:spcPts val="0"/>
              </a:spcAft>
              <a:defRPr/>
            </a:pPr>
            <a:endParaRPr lang="en-US" dirty="0">
              <a:latin typeface="+mn-lt"/>
              <a:cs typeface="+mn-cs"/>
            </a:endParaRPr>
          </a:p>
          <a:p>
            <a:pPr fontAlgn="auto">
              <a:spcBef>
                <a:spcPts val="0"/>
              </a:spcBef>
              <a:spcAft>
                <a:spcPts val="0"/>
              </a:spcAft>
              <a:defRPr/>
            </a:pPr>
            <a:endParaRPr lang="en-US" dirty="0">
              <a:latin typeface="+mn-lt"/>
              <a:cs typeface="+mn-cs"/>
            </a:endParaRPr>
          </a:p>
          <a:p>
            <a:pPr fontAlgn="auto">
              <a:spcBef>
                <a:spcPts val="0"/>
              </a:spcBef>
              <a:spcAft>
                <a:spcPts val="0"/>
              </a:spcAft>
              <a:defRPr/>
            </a:pPr>
            <a:endParaRPr lang="en-US" dirty="0">
              <a:latin typeface="+mn-lt"/>
              <a:cs typeface="+mn-cs"/>
            </a:endParaRPr>
          </a:p>
          <a:p>
            <a:pPr fontAlgn="auto">
              <a:spcBef>
                <a:spcPts val="0"/>
              </a:spcBef>
              <a:spcAft>
                <a:spcPts val="0"/>
              </a:spcAft>
              <a:defRPr/>
            </a:pPr>
            <a:endParaRPr lang="en-US" dirty="0">
              <a:latin typeface="+mn-lt"/>
              <a:cs typeface="+mn-cs"/>
            </a:endParaRPr>
          </a:p>
          <a:p>
            <a:pPr fontAlgn="auto">
              <a:spcBef>
                <a:spcPts val="0"/>
              </a:spcBef>
              <a:spcAft>
                <a:spcPts val="0"/>
              </a:spcAft>
              <a:defRPr/>
            </a:pPr>
            <a:endParaRPr lang="en-US" dirty="0">
              <a:latin typeface="+mn-lt"/>
              <a:cs typeface="+mn-cs"/>
            </a:endParaRPr>
          </a:p>
          <a:p>
            <a:pPr fontAlgn="auto">
              <a:spcBef>
                <a:spcPts val="0"/>
              </a:spcBef>
              <a:spcAft>
                <a:spcPts val="0"/>
              </a:spcAft>
              <a:defRPr/>
            </a:pPr>
            <a:endParaRPr lang="en-US" dirty="0">
              <a:latin typeface="+mn-lt"/>
              <a:cs typeface="+mn-cs"/>
            </a:endParaRPr>
          </a:p>
          <a:p>
            <a:pPr fontAlgn="auto">
              <a:spcBef>
                <a:spcPts val="0"/>
              </a:spcBef>
              <a:spcAft>
                <a:spcPts val="0"/>
              </a:spcAft>
              <a:defRPr/>
            </a:pPr>
            <a:endParaRPr lang="en-US" dirty="0">
              <a:latin typeface="+mn-lt"/>
              <a:cs typeface="+mn-cs"/>
            </a:endParaRPr>
          </a:p>
          <a:p>
            <a:pPr fontAlgn="auto">
              <a:spcBef>
                <a:spcPts val="0"/>
              </a:spcBef>
              <a:spcAft>
                <a:spcPts val="0"/>
              </a:spcAft>
              <a:defRPr/>
            </a:pPr>
            <a:endParaRPr lang="en-US" dirty="0">
              <a:latin typeface="+mn-lt"/>
              <a:cs typeface="+mn-cs"/>
            </a:endParaRPr>
          </a:p>
        </p:txBody>
      </p:sp>
      <p:sp>
        <p:nvSpPr>
          <p:cNvPr id="14" name="Footer Placeholder 13"/>
          <p:cNvSpPr>
            <a:spLocks noGrp="1"/>
          </p:cNvSpPr>
          <p:nvPr>
            <p:ph type="ftr" sz="quarter" idx="11"/>
          </p:nvPr>
        </p:nvSpPr>
        <p:spPr/>
        <p:txBody>
          <a:bodyPr/>
          <a:lstStyle/>
          <a:p>
            <a:pPr>
              <a:defRPr/>
            </a:pPr>
            <a:r>
              <a:rPr lang="en-US" smtClean="0"/>
              <a:t>August 2014 Severe Weather TTX</a:t>
            </a:r>
            <a:endParaRPr lang="en-US" dirty="0"/>
          </a:p>
        </p:txBody>
      </p:sp>
      <p:sp>
        <p:nvSpPr>
          <p:cNvPr id="70657" name="Rectangle 1"/>
          <p:cNvSpPr>
            <a:spLocks noChangeArrowheads="1"/>
          </p:cNvSpPr>
          <p:nvPr/>
        </p:nvSpPr>
        <p:spPr bwMode="auto">
          <a:xfrm>
            <a:off x="0" y="3649430"/>
            <a:ext cx="9144000" cy="90024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50000"/>
              </a:lnSpc>
              <a:spcBef>
                <a:spcPct val="0"/>
              </a:spcBef>
              <a:spcAft>
                <a:spcPct val="0"/>
              </a:spcAft>
              <a:buClrTx/>
              <a:buSzTx/>
              <a:buFontTx/>
              <a:buNone/>
              <a:tabLst>
                <a:tab pos="228600" algn="l"/>
              </a:tabLst>
            </a:pPr>
            <a:r>
              <a:rPr kumimoji="0" lang="en-US" sz="1200" b="0"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
            </a:r>
            <a:br>
              <a:rPr kumimoji="0" lang="en-US" sz="1200" b="0"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br>
            <a:endParaRPr kumimoji="0" lang="en-US"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5" name="TextBox 14"/>
          <p:cNvSpPr txBox="1"/>
          <p:nvPr/>
        </p:nvSpPr>
        <p:spPr>
          <a:xfrm>
            <a:off x="1371600" y="1752600"/>
            <a:ext cx="6400800" cy="461665"/>
          </a:xfrm>
          <a:prstGeom prst="rect">
            <a:avLst/>
          </a:prstGeom>
          <a:noFill/>
        </p:spPr>
        <p:txBody>
          <a:bodyPr wrap="square" rtlCol="0">
            <a:spAutoFit/>
          </a:bodyPr>
          <a:lstStyle/>
          <a:p>
            <a:pPr algn="ctr"/>
            <a:r>
              <a:rPr lang="en-US" sz="2400" b="1" dirty="0" smtClean="0"/>
              <a:t>Triggers that may suggest closing an incident.</a:t>
            </a:r>
            <a:endParaRPr lang="en-US" sz="2400" dirty="0"/>
          </a:p>
        </p:txBody>
      </p:sp>
      <p:sp>
        <p:nvSpPr>
          <p:cNvPr id="17" name="TextBox 16"/>
          <p:cNvSpPr txBox="1"/>
          <p:nvPr/>
        </p:nvSpPr>
        <p:spPr>
          <a:xfrm>
            <a:off x="609600" y="2590800"/>
            <a:ext cx="7924800" cy="3970318"/>
          </a:xfrm>
          <a:prstGeom prst="rect">
            <a:avLst/>
          </a:prstGeom>
          <a:noFill/>
        </p:spPr>
        <p:txBody>
          <a:bodyPr wrap="square" rtlCol="0">
            <a:spAutoFit/>
          </a:bodyPr>
          <a:lstStyle/>
          <a:p>
            <a:pPr lvl="0">
              <a:buFont typeface="Arial" pitchFamily="34" charset="0"/>
              <a:buChar char="•"/>
            </a:pPr>
            <a:r>
              <a:rPr lang="en-US" sz="2400" dirty="0" smtClean="0"/>
              <a:t>How does the transition to the lowest level of command  </a:t>
            </a:r>
            <a:br>
              <a:rPr lang="en-US" sz="2400" dirty="0" smtClean="0"/>
            </a:br>
            <a:r>
              <a:rPr lang="en-US" sz="2400" dirty="0" smtClean="0"/>
              <a:t>  structure impact the closing of an incident?</a:t>
            </a:r>
            <a:br>
              <a:rPr lang="en-US" sz="2400" dirty="0" smtClean="0"/>
            </a:br>
            <a:endParaRPr lang="en-US" sz="2400" dirty="0" smtClean="0"/>
          </a:p>
          <a:p>
            <a:pPr lvl="0">
              <a:buFont typeface="Arial" pitchFamily="34" charset="0"/>
              <a:buChar char="•"/>
            </a:pPr>
            <a:r>
              <a:rPr lang="en-US" sz="2400" dirty="0" smtClean="0"/>
              <a:t>What is the process for closing an incident and transitioning  </a:t>
            </a:r>
            <a:br>
              <a:rPr lang="en-US" sz="2400" dirty="0" smtClean="0"/>
            </a:br>
            <a:r>
              <a:rPr lang="en-US" sz="2400" dirty="0" smtClean="0"/>
              <a:t>  to a clean-up contract? </a:t>
            </a:r>
            <a:br>
              <a:rPr lang="en-US" sz="2400" dirty="0" smtClean="0"/>
            </a:br>
            <a:endParaRPr lang="en-US" sz="2400" dirty="0" smtClean="0"/>
          </a:p>
          <a:p>
            <a:pPr lvl="0">
              <a:buFont typeface="Arial" pitchFamily="34" charset="0"/>
              <a:buChar char="•"/>
            </a:pPr>
            <a:r>
              <a:rPr lang="en-US" sz="2400" dirty="0" smtClean="0"/>
              <a:t>What staff are involved in closing an incident?</a:t>
            </a:r>
            <a:br>
              <a:rPr lang="en-US" sz="2400" dirty="0" smtClean="0"/>
            </a:br>
            <a:endParaRPr lang="en-US" sz="2400" dirty="0" smtClean="0"/>
          </a:p>
          <a:p>
            <a:pPr lvl="0">
              <a:buFont typeface="Arial" pitchFamily="34" charset="0"/>
              <a:buChar char="•"/>
            </a:pPr>
            <a:r>
              <a:rPr lang="en-US" sz="2400" dirty="0" smtClean="0"/>
              <a:t>What do you do with incident documentation?</a:t>
            </a:r>
          </a:p>
          <a:p>
            <a:pPr lvl="0"/>
            <a:endParaRPr lang="en-US" dirty="0" smtClean="0"/>
          </a:p>
          <a:p>
            <a:endParaRPr lang="en-US" dirty="0"/>
          </a:p>
        </p:txBody>
      </p:sp>
    </p:spTree>
  </p:cSld>
  <p:clrMapOvr>
    <a:masterClrMapping/>
  </p:clrMapOvr>
  <p:transition>
    <p:randomBa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6477000"/>
            <a:ext cx="9144000" cy="381000"/>
          </a:xfrm>
          <a:prstGeom prst="rect">
            <a:avLst/>
          </a:prstGeom>
          <a:gradFill flip="none" rotWithShape="1">
            <a:gsLst>
              <a:gs pos="0">
                <a:srgbClr val="94B6D2"/>
              </a:gs>
              <a:gs pos="50000">
                <a:schemeClr val="accent1">
                  <a:tint val="44500"/>
                  <a:satMod val="160000"/>
                </a:schemeClr>
              </a:gs>
              <a:gs pos="100000">
                <a:schemeClr val="accent1">
                  <a:tint val="23500"/>
                  <a:satMod val="160000"/>
                </a:schemeClr>
              </a:gs>
            </a:gsLst>
            <a:lin ang="5400000" scaled="0"/>
            <a:tileRect/>
          </a:gradFill>
          <a:ln w="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6" name="Rectangle 5"/>
          <p:cNvSpPr/>
          <p:nvPr/>
        </p:nvSpPr>
        <p:spPr>
          <a:xfrm>
            <a:off x="0" y="0"/>
            <a:ext cx="9144000" cy="1447800"/>
          </a:xfrm>
          <a:prstGeom prst="rect">
            <a:avLst/>
          </a:prstGeom>
          <a:gradFill flip="none" rotWithShape="1">
            <a:gsLst>
              <a:gs pos="0">
                <a:srgbClr val="94B6D2"/>
              </a:gs>
              <a:gs pos="50000">
                <a:schemeClr val="accent1">
                  <a:tint val="44500"/>
                  <a:satMod val="160000"/>
                </a:schemeClr>
              </a:gs>
              <a:gs pos="100000">
                <a:schemeClr val="accent1">
                  <a:tint val="23500"/>
                  <a:satMod val="160000"/>
                </a:schemeClr>
              </a:gs>
            </a:gsLst>
            <a:lin ang="5400000" scaled="0"/>
            <a:tileRect/>
          </a:gradFill>
          <a:ln w="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9220" name="Title 1"/>
          <p:cNvSpPr>
            <a:spLocks noGrp="1"/>
          </p:cNvSpPr>
          <p:nvPr>
            <p:ph type="title"/>
          </p:nvPr>
        </p:nvSpPr>
        <p:spPr>
          <a:xfrm>
            <a:off x="2667000" y="76200"/>
            <a:ext cx="6324600" cy="1066800"/>
          </a:xfrm>
        </p:spPr>
        <p:txBody>
          <a:bodyPr>
            <a:normAutofit/>
          </a:bodyPr>
          <a:lstStyle/>
          <a:p>
            <a:pPr eaLnBrk="1" hangingPunct="1">
              <a:lnSpc>
                <a:spcPct val="150000"/>
              </a:lnSpc>
            </a:pPr>
            <a:r>
              <a:rPr lang="en-US" sz="3600" b="1" dirty="0" smtClean="0">
                <a:latin typeface="Arial" charset="0"/>
                <a:cs typeface="Arial" charset="0"/>
              </a:rPr>
              <a:t>Hot Wash</a:t>
            </a:r>
          </a:p>
        </p:txBody>
      </p:sp>
      <p:cxnSp>
        <p:nvCxnSpPr>
          <p:cNvPr id="11" name="Straight Connector 10"/>
          <p:cNvCxnSpPr/>
          <p:nvPr/>
        </p:nvCxnSpPr>
        <p:spPr>
          <a:xfrm>
            <a:off x="685800" y="1600200"/>
            <a:ext cx="7696200" cy="0"/>
          </a:xfrm>
          <a:prstGeom prst="line">
            <a:avLst/>
          </a:prstGeom>
          <a:ln w="41275" cap="rnd">
            <a:solidFill>
              <a:schemeClr val="bg1"/>
            </a:solidFill>
          </a:ln>
        </p:spPr>
        <p:style>
          <a:lnRef idx="1">
            <a:schemeClr val="accent1"/>
          </a:lnRef>
          <a:fillRef idx="0">
            <a:schemeClr val="accent1"/>
          </a:fillRef>
          <a:effectRef idx="0">
            <a:schemeClr val="accent1"/>
          </a:effectRef>
          <a:fontRef idx="minor">
            <a:schemeClr val="tx1"/>
          </a:fontRef>
        </p:style>
      </p:cxnSp>
      <p:sp>
        <p:nvSpPr>
          <p:cNvPr id="9222" name="TextBox 8"/>
          <p:cNvSpPr txBox="1">
            <a:spLocks noChangeArrowheads="1"/>
          </p:cNvSpPr>
          <p:nvPr/>
        </p:nvSpPr>
        <p:spPr bwMode="auto">
          <a:xfrm>
            <a:off x="0" y="6526213"/>
            <a:ext cx="9144000" cy="277812"/>
          </a:xfrm>
          <a:prstGeom prst="rect">
            <a:avLst/>
          </a:prstGeom>
          <a:noFill/>
          <a:ln w="9525">
            <a:noFill/>
            <a:miter lim="800000"/>
            <a:headEnd/>
            <a:tailEnd/>
          </a:ln>
        </p:spPr>
        <p:txBody>
          <a:bodyPr>
            <a:spAutoFit/>
          </a:bodyPr>
          <a:lstStyle/>
          <a:p>
            <a:pPr algn="ctr"/>
            <a:r>
              <a:rPr lang="en-US" sz="1200" b="1" i="1">
                <a:solidFill>
                  <a:srgbClr val="FF0000"/>
                </a:solidFill>
                <a:latin typeface="Calibri" pitchFamily="34" charset="0"/>
              </a:rPr>
              <a:t>Unbridled Pursuit of Excellence</a:t>
            </a:r>
          </a:p>
        </p:txBody>
      </p:sp>
      <p:pic>
        <p:nvPicPr>
          <p:cNvPr id="9223" name="Picture 14" descr="KyEM_logo_mlfbgh_nobckgrdv2.gif"/>
          <p:cNvPicPr>
            <a:picLocks noChangeAspect="1"/>
          </p:cNvPicPr>
          <p:nvPr/>
        </p:nvPicPr>
        <p:blipFill>
          <a:blip r:embed="rId3" cstate="print">
            <a:clrChange>
              <a:clrFrom>
                <a:srgbClr val="FFFFFF"/>
              </a:clrFrom>
              <a:clrTo>
                <a:srgbClr val="FFFFFF">
                  <a:alpha val="0"/>
                </a:srgbClr>
              </a:clrTo>
            </a:clrChange>
          </a:blip>
          <a:srcRect l="15833" r="25833"/>
          <a:stretch>
            <a:fillRect/>
          </a:stretch>
        </p:blipFill>
        <p:spPr bwMode="auto">
          <a:xfrm>
            <a:off x="76200" y="-74613"/>
            <a:ext cx="2743200" cy="1598613"/>
          </a:xfrm>
          <a:prstGeom prst="rect">
            <a:avLst/>
          </a:prstGeom>
          <a:noFill/>
          <a:ln w="9525">
            <a:noFill/>
            <a:miter lim="800000"/>
            <a:headEnd/>
            <a:tailEnd/>
          </a:ln>
        </p:spPr>
      </p:pic>
      <p:sp>
        <p:nvSpPr>
          <p:cNvPr id="16" name="TextBox 15"/>
          <p:cNvSpPr txBox="1"/>
          <p:nvPr/>
        </p:nvSpPr>
        <p:spPr>
          <a:xfrm>
            <a:off x="0" y="1171575"/>
            <a:ext cx="9144000" cy="276225"/>
          </a:xfrm>
          <a:prstGeom prst="rect">
            <a:avLst/>
          </a:prstGeom>
          <a:solidFill>
            <a:schemeClr val="accent1">
              <a:lumMod val="75000"/>
            </a:schemeClr>
          </a:solidFill>
        </p:spPr>
        <p:txBody>
          <a:bodyPr>
            <a:spAutoFit/>
          </a:bodyPr>
          <a:lstStyle/>
          <a:p>
            <a:pPr algn="ctr" fontAlgn="auto">
              <a:spcBef>
                <a:spcPts val="0"/>
              </a:spcBef>
              <a:spcAft>
                <a:spcPts val="0"/>
              </a:spcAft>
              <a:defRPr/>
            </a:pPr>
            <a:r>
              <a:rPr lang="en-US" sz="1200" b="1" i="1" dirty="0">
                <a:solidFill>
                  <a:schemeClr val="bg1"/>
                </a:solidFill>
                <a:latin typeface="+mn-lt"/>
                <a:cs typeface="+mn-cs"/>
              </a:rPr>
              <a:t>“A Team of Teams – With One Mission:  Protecting our Commonwealth”</a:t>
            </a:r>
          </a:p>
        </p:txBody>
      </p:sp>
      <p:sp>
        <p:nvSpPr>
          <p:cNvPr id="9225" name="Text Placeholder 2"/>
          <p:cNvSpPr txBox="1">
            <a:spLocks/>
          </p:cNvSpPr>
          <p:nvPr/>
        </p:nvSpPr>
        <p:spPr bwMode="auto">
          <a:xfrm>
            <a:off x="457200" y="1600200"/>
            <a:ext cx="8229600" cy="4525963"/>
          </a:xfrm>
          <a:prstGeom prst="rect">
            <a:avLst/>
          </a:prstGeom>
          <a:noFill/>
          <a:ln w="9525">
            <a:noFill/>
            <a:miter lim="800000"/>
            <a:headEnd/>
            <a:tailEnd/>
          </a:ln>
        </p:spPr>
        <p:txBody>
          <a:bodyPr/>
          <a:lstStyle/>
          <a:p>
            <a:pPr marL="457200" indent="-457200">
              <a:spcBef>
                <a:spcPct val="20000"/>
              </a:spcBef>
            </a:pPr>
            <a:endParaRPr lang="en-US" sz="2000">
              <a:latin typeface="Calibri" pitchFamily="34" charset="0"/>
            </a:endParaRPr>
          </a:p>
        </p:txBody>
      </p:sp>
      <p:sp>
        <p:nvSpPr>
          <p:cNvPr id="13" name="TextBox 12"/>
          <p:cNvSpPr txBox="1"/>
          <p:nvPr/>
        </p:nvSpPr>
        <p:spPr>
          <a:xfrm>
            <a:off x="228600" y="1447800"/>
            <a:ext cx="8610600" cy="3231654"/>
          </a:xfrm>
          <a:prstGeom prst="rect">
            <a:avLst/>
          </a:prstGeom>
          <a:noFill/>
        </p:spPr>
        <p:txBody>
          <a:bodyPr>
            <a:spAutoFit/>
          </a:bodyPr>
          <a:lstStyle/>
          <a:p>
            <a:pPr marL="342900" indent="-342900" fontAlgn="auto">
              <a:spcBef>
                <a:spcPts val="0"/>
              </a:spcBef>
              <a:spcAft>
                <a:spcPts val="0"/>
              </a:spcAft>
              <a:defRPr/>
            </a:pPr>
            <a:endParaRPr lang="en-US" sz="2400" b="1" dirty="0">
              <a:latin typeface="+mn-lt"/>
              <a:cs typeface="+mn-cs"/>
            </a:endParaRPr>
          </a:p>
          <a:p>
            <a:pPr marL="342900" indent="-342900" fontAlgn="auto">
              <a:spcBef>
                <a:spcPts val="0"/>
              </a:spcBef>
              <a:spcAft>
                <a:spcPts val="0"/>
              </a:spcAft>
              <a:buFont typeface="+mj-lt"/>
              <a:buAutoNum type="arabicPeriod"/>
              <a:defRPr/>
            </a:pPr>
            <a:endParaRPr lang="en-US" b="1" dirty="0">
              <a:latin typeface="+mn-lt"/>
              <a:cs typeface="+mn-cs"/>
            </a:endParaRPr>
          </a:p>
          <a:p>
            <a:pPr marL="342900" indent="-342900" fontAlgn="auto">
              <a:spcBef>
                <a:spcPts val="0"/>
              </a:spcBef>
              <a:spcAft>
                <a:spcPts val="0"/>
              </a:spcAft>
              <a:buFont typeface="+mj-lt"/>
              <a:buAutoNum type="arabicPeriod"/>
              <a:defRPr/>
            </a:pPr>
            <a:endParaRPr lang="en-US" dirty="0">
              <a:latin typeface="+mn-lt"/>
              <a:cs typeface="+mn-cs"/>
            </a:endParaRPr>
          </a:p>
          <a:p>
            <a:pPr fontAlgn="auto">
              <a:spcBef>
                <a:spcPts val="0"/>
              </a:spcBef>
              <a:spcAft>
                <a:spcPts val="0"/>
              </a:spcAft>
              <a:defRPr/>
            </a:pPr>
            <a:endParaRPr lang="en-US" dirty="0">
              <a:latin typeface="+mn-lt"/>
              <a:cs typeface="+mn-cs"/>
            </a:endParaRPr>
          </a:p>
          <a:p>
            <a:pPr fontAlgn="auto">
              <a:spcBef>
                <a:spcPts val="0"/>
              </a:spcBef>
              <a:spcAft>
                <a:spcPts val="0"/>
              </a:spcAft>
              <a:defRPr/>
            </a:pPr>
            <a:endParaRPr lang="en-US" dirty="0">
              <a:latin typeface="+mn-lt"/>
              <a:cs typeface="+mn-cs"/>
            </a:endParaRPr>
          </a:p>
          <a:p>
            <a:pPr fontAlgn="auto">
              <a:spcBef>
                <a:spcPts val="0"/>
              </a:spcBef>
              <a:spcAft>
                <a:spcPts val="0"/>
              </a:spcAft>
              <a:defRPr/>
            </a:pPr>
            <a:endParaRPr lang="en-US" dirty="0">
              <a:latin typeface="+mn-lt"/>
              <a:cs typeface="+mn-cs"/>
            </a:endParaRPr>
          </a:p>
          <a:p>
            <a:pPr fontAlgn="auto">
              <a:spcBef>
                <a:spcPts val="0"/>
              </a:spcBef>
              <a:spcAft>
                <a:spcPts val="0"/>
              </a:spcAft>
              <a:defRPr/>
            </a:pPr>
            <a:endParaRPr lang="en-US" dirty="0">
              <a:latin typeface="+mn-lt"/>
              <a:cs typeface="+mn-cs"/>
            </a:endParaRPr>
          </a:p>
          <a:p>
            <a:pPr fontAlgn="auto">
              <a:spcBef>
                <a:spcPts val="0"/>
              </a:spcBef>
              <a:spcAft>
                <a:spcPts val="0"/>
              </a:spcAft>
              <a:defRPr/>
            </a:pPr>
            <a:endParaRPr lang="en-US" dirty="0">
              <a:latin typeface="+mn-lt"/>
              <a:cs typeface="+mn-cs"/>
            </a:endParaRPr>
          </a:p>
          <a:p>
            <a:pPr fontAlgn="auto">
              <a:spcBef>
                <a:spcPts val="0"/>
              </a:spcBef>
              <a:spcAft>
                <a:spcPts val="0"/>
              </a:spcAft>
              <a:defRPr/>
            </a:pPr>
            <a:endParaRPr lang="en-US" dirty="0">
              <a:latin typeface="+mn-lt"/>
              <a:cs typeface="+mn-cs"/>
            </a:endParaRPr>
          </a:p>
          <a:p>
            <a:pPr fontAlgn="auto">
              <a:spcBef>
                <a:spcPts val="0"/>
              </a:spcBef>
              <a:spcAft>
                <a:spcPts val="0"/>
              </a:spcAft>
              <a:defRPr/>
            </a:pPr>
            <a:endParaRPr lang="en-US" dirty="0">
              <a:latin typeface="+mn-lt"/>
              <a:cs typeface="+mn-cs"/>
            </a:endParaRPr>
          </a:p>
          <a:p>
            <a:pPr fontAlgn="auto">
              <a:spcBef>
                <a:spcPts val="0"/>
              </a:spcBef>
              <a:spcAft>
                <a:spcPts val="0"/>
              </a:spcAft>
              <a:defRPr/>
            </a:pPr>
            <a:endParaRPr lang="en-US" dirty="0">
              <a:latin typeface="+mn-lt"/>
              <a:cs typeface="+mn-cs"/>
            </a:endParaRPr>
          </a:p>
        </p:txBody>
      </p:sp>
      <p:sp>
        <p:nvSpPr>
          <p:cNvPr id="14" name="Footer Placeholder 13"/>
          <p:cNvSpPr>
            <a:spLocks noGrp="1"/>
          </p:cNvSpPr>
          <p:nvPr>
            <p:ph type="ftr" sz="quarter" idx="11"/>
          </p:nvPr>
        </p:nvSpPr>
        <p:spPr/>
        <p:txBody>
          <a:bodyPr/>
          <a:lstStyle/>
          <a:p>
            <a:pPr>
              <a:defRPr/>
            </a:pPr>
            <a:r>
              <a:rPr lang="en-US" smtClean="0"/>
              <a:t>August 2014 Severe Weather TTX</a:t>
            </a:r>
            <a:endParaRPr lang="en-US" dirty="0"/>
          </a:p>
        </p:txBody>
      </p:sp>
      <p:sp>
        <p:nvSpPr>
          <p:cNvPr id="15" name="TextBox 14"/>
          <p:cNvSpPr txBox="1"/>
          <p:nvPr/>
        </p:nvSpPr>
        <p:spPr>
          <a:xfrm>
            <a:off x="0" y="2438400"/>
            <a:ext cx="9144000" cy="2677656"/>
          </a:xfrm>
          <a:prstGeom prst="rect">
            <a:avLst/>
          </a:prstGeom>
          <a:noFill/>
        </p:spPr>
        <p:txBody>
          <a:bodyPr wrap="square" rtlCol="0">
            <a:spAutoFit/>
          </a:bodyPr>
          <a:lstStyle/>
          <a:p>
            <a:pPr>
              <a:buFont typeface="Arial" pitchFamily="34" charset="0"/>
              <a:buChar char="•"/>
            </a:pPr>
            <a:r>
              <a:rPr lang="en-US" sz="2400" dirty="0" smtClean="0"/>
              <a:t>Group Discussion</a:t>
            </a:r>
          </a:p>
          <a:p>
            <a:pPr lvl="1">
              <a:buFont typeface="Arial" pitchFamily="34" charset="0"/>
              <a:buChar char="•"/>
            </a:pPr>
            <a:r>
              <a:rPr lang="en-US" sz="2400" dirty="0" smtClean="0"/>
              <a:t>Three Strengths</a:t>
            </a:r>
          </a:p>
          <a:p>
            <a:pPr lvl="1">
              <a:buFont typeface="Arial" pitchFamily="34" charset="0"/>
              <a:buChar char="•"/>
            </a:pPr>
            <a:r>
              <a:rPr lang="en-US" sz="2400" dirty="0" smtClean="0"/>
              <a:t>Three Areas of Improvement</a:t>
            </a:r>
          </a:p>
          <a:p>
            <a:pPr lvl="1">
              <a:buFont typeface="Arial" pitchFamily="34" charset="0"/>
              <a:buChar char="•"/>
            </a:pPr>
            <a:r>
              <a:rPr lang="en-US" sz="2400" dirty="0" smtClean="0"/>
              <a:t>Lessons Learned</a:t>
            </a:r>
          </a:p>
          <a:p>
            <a:endParaRPr lang="en-US" sz="2400" dirty="0" smtClean="0"/>
          </a:p>
          <a:p>
            <a:pPr>
              <a:buFont typeface="Arial" pitchFamily="34" charset="0"/>
              <a:buChar char="•"/>
            </a:pPr>
            <a:r>
              <a:rPr lang="en-US" sz="2400" dirty="0" smtClean="0"/>
              <a:t>Participant Feedback Form</a:t>
            </a:r>
          </a:p>
          <a:p>
            <a:pPr lvl="1">
              <a:buFont typeface="Arial" pitchFamily="34" charset="0"/>
              <a:buChar char="•"/>
            </a:pPr>
            <a:r>
              <a:rPr lang="en-US" sz="2400" dirty="0" smtClean="0"/>
              <a:t>Please complete before leaving the Exercise!</a:t>
            </a:r>
            <a:endParaRPr lang="en-US" sz="2400"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6477000"/>
            <a:ext cx="9144000" cy="381000"/>
          </a:xfrm>
          <a:prstGeom prst="rect">
            <a:avLst/>
          </a:prstGeom>
          <a:gradFill flip="none" rotWithShape="1">
            <a:gsLst>
              <a:gs pos="0">
                <a:srgbClr val="94B6D2"/>
              </a:gs>
              <a:gs pos="50000">
                <a:schemeClr val="accent1">
                  <a:tint val="44500"/>
                  <a:satMod val="160000"/>
                </a:schemeClr>
              </a:gs>
              <a:gs pos="100000">
                <a:schemeClr val="accent1">
                  <a:tint val="23500"/>
                  <a:satMod val="160000"/>
                </a:schemeClr>
              </a:gs>
            </a:gsLst>
            <a:lin ang="5400000" scaled="0"/>
            <a:tileRect/>
          </a:gradFill>
          <a:ln w="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6" name="Rectangle 5"/>
          <p:cNvSpPr/>
          <p:nvPr/>
        </p:nvSpPr>
        <p:spPr>
          <a:xfrm>
            <a:off x="0" y="0"/>
            <a:ext cx="9144000" cy="1447800"/>
          </a:xfrm>
          <a:prstGeom prst="rect">
            <a:avLst/>
          </a:prstGeom>
          <a:gradFill flip="none" rotWithShape="1">
            <a:gsLst>
              <a:gs pos="0">
                <a:srgbClr val="94B6D2"/>
              </a:gs>
              <a:gs pos="50000">
                <a:schemeClr val="accent1">
                  <a:tint val="44500"/>
                  <a:satMod val="160000"/>
                </a:schemeClr>
              </a:gs>
              <a:gs pos="100000">
                <a:schemeClr val="accent1">
                  <a:tint val="23500"/>
                  <a:satMod val="160000"/>
                </a:schemeClr>
              </a:gs>
            </a:gsLst>
            <a:lin ang="5400000" scaled="0"/>
            <a:tileRect/>
          </a:gradFill>
          <a:ln w="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cxnSp>
        <p:nvCxnSpPr>
          <p:cNvPr id="11" name="Straight Connector 10"/>
          <p:cNvCxnSpPr/>
          <p:nvPr/>
        </p:nvCxnSpPr>
        <p:spPr>
          <a:xfrm>
            <a:off x="685800" y="1600200"/>
            <a:ext cx="7696200" cy="0"/>
          </a:xfrm>
          <a:prstGeom prst="line">
            <a:avLst/>
          </a:prstGeom>
          <a:ln w="41275" cap="rnd">
            <a:solidFill>
              <a:schemeClr val="bg1"/>
            </a:solidFill>
          </a:ln>
        </p:spPr>
        <p:style>
          <a:lnRef idx="1">
            <a:schemeClr val="accent1"/>
          </a:lnRef>
          <a:fillRef idx="0">
            <a:schemeClr val="accent1"/>
          </a:fillRef>
          <a:effectRef idx="0">
            <a:schemeClr val="accent1"/>
          </a:effectRef>
          <a:fontRef idx="minor">
            <a:schemeClr val="tx1"/>
          </a:fontRef>
        </p:style>
      </p:cxnSp>
      <p:sp>
        <p:nvSpPr>
          <p:cNvPr id="9222" name="TextBox 8"/>
          <p:cNvSpPr txBox="1">
            <a:spLocks noChangeArrowheads="1"/>
          </p:cNvSpPr>
          <p:nvPr/>
        </p:nvSpPr>
        <p:spPr bwMode="auto">
          <a:xfrm>
            <a:off x="0" y="6526213"/>
            <a:ext cx="9144000" cy="277812"/>
          </a:xfrm>
          <a:prstGeom prst="rect">
            <a:avLst/>
          </a:prstGeom>
          <a:noFill/>
          <a:ln w="9525">
            <a:noFill/>
            <a:miter lim="800000"/>
            <a:headEnd/>
            <a:tailEnd/>
          </a:ln>
        </p:spPr>
        <p:txBody>
          <a:bodyPr>
            <a:spAutoFit/>
          </a:bodyPr>
          <a:lstStyle/>
          <a:p>
            <a:pPr algn="ctr"/>
            <a:r>
              <a:rPr lang="en-US" sz="1200" b="1" i="1">
                <a:solidFill>
                  <a:srgbClr val="FF0000"/>
                </a:solidFill>
                <a:latin typeface="Calibri" pitchFamily="34" charset="0"/>
              </a:rPr>
              <a:t>Unbridled Pursuit of Excellence</a:t>
            </a:r>
          </a:p>
        </p:txBody>
      </p:sp>
      <p:pic>
        <p:nvPicPr>
          <p:cNvPr id="9223" name="Picture 14" descr="KyEM_logo_mlfbgh_nobckgrdv2.gif"/>
          <p:cNvPicPr>
            <a:picLocks noChangeAspect="1"/>
          </p:cNvPicPr>
          <p:nvPr/>
        </p:nvPicPr>
        <p:blipFill>
          <a:blip r:embed="rId3" cstate="print">
            <a:clrChange>
              <a:clrFrom>
                <a:srgbClr val="FFFFFF"/>
              </a:clrFrom>
              <a:clrTo>
                <a:srgbClr val="FFFFFF">
                  <a:alpha val="0"/>
                </a:srgbClr>
              </a:clrTo>
            </a:clrChange>
          </a:blip>
          <a:srcRect l="15833" r="25833"/>
          <a:stretch>
            <a:fillRect/>
          </a:stretch>
        </p:blipFill>
        <p:spPr bwMode="auto">
          <a:xfrm>
            <a:off x="76200" y="-74613"/>
            <a:ext cx="2743200" cy="1598613"/>
          </a:xfrm>
          <a:prstGeom prst="rect">
            <a:avLst/>
          </a:prstGeom>
          <a:noFill/>
          <a:ln w="9525">
            <a:noFill/>
            <a:miter lim="800000"/>
            <a:headEnd/>
            <a:tailEnd/>
          </a:ln>
        </p:spPr>
      </p:pic>
      <p:sp>
        <p:nvSpPr>
          <p:cNvPr id="16" name="TextBox 15"/>
          <p:cNvSpPr txBox="1"/>
          <p:nvPr/>
        </p:nvSpPr>
        <p:spPr>
          <a:xfrm>
            <a:off x="0" y="1171575"/>
            <a:ext cx="9144000" cy="276225"/>
          </a:xfrm>
          <a:prstGeom prst="rect">
            <a:avLst/>
          </a:prstGeom>
          <a:solidFill>
            <a:schemeClr val="accent1">
              <a:lumMod val="75000"/>
            </a:schemeClr>
          </a:solidFill>
        </p:spPr>
        <p:txBody>
          <a:bodyPr>
            <a:spAutoFit/>
          </a:bodyPr>
          <a:lstStyle/>
          <a:p>
            <a:pPr algn="ctr" fontAlgn="auto">
              <a:spcBef>
                <a:spcPts val="0"/>
              </a:spcBef>
              <a:spcAft>
                <a:spcPts val="0"/>
              </a:spcAft>
              <a:defRPr/>
            </a:pPr>
            <a:r>
              <a:rPr lang="en-US" sz="1200" b="1" i="1" dirty="0">
                <a:solidFill>
                  <a:schemeClr val="bg1"/>
                </a:solidFill>
                <a:latin typeface="+mn-lt"/>
                <a:cs typeface="+mn-cs"/>
              </a:rPr>
              <a:t>“A Team of Teams – With One Mission:  Protecting our Commonwealth”</a:t>
            </a:r>
          </a:p>
        </p:txBody>
      </p:sp>
      <p:sp>
        <p:nvSpPr>
          <p:cNvPr id="9225" name="Text Placeholder 2"/>
          <p:cNvSpPr txBox="1">
            <a:spLocks/>
          </p:cNvSpPr>
          <p:nvPr/>
        </p:nvSpPr>
        <p:spPr bwMode="auto">
          <a:xfrm>
            <a:off x="457200" y="1600200"/>
            <a:ext cx="8229600" cy="4525963"/>
          </a:xfrm>
          <a:prstGeom prst="rect">
            <a:avLst/>
          </a:prstGeom>
          <a:noFill/>
          <a:ln w="9525">
            <a:noFill/>
            <a:miter lim="800000"/>
            <a:headEnd/>
            <a:tailEnd/>
          </a:ln>
        </p:spPr>
        <p:txBody>
          <a:bodyPr/>
          <a:lstStyle/>
          <a:p>
            <a:pPr marL="457200" indent="-457200">
              <a:spcBef>
                <a:spcPct val="20000"/>
              </a:spcBef>
            </a:pPr>
            <a:endParaRPr lang="en-US" sz="2000">
              <a:latin typeface="Calibri" pitchFamily="34" charset="0"/>
            </a:endParaRPr>
          </a:p>
        </p:txBody>
      </p:sp>
      <p:sp>
        <p:nvSpPr>
          <p:cNvPr id="13" name="TextBox 12"/>
          <p:cNvSpPr txBox="1"/>
          <p:nvPr/>
        </p:nvSpPr>
        <p:spPr>
          <a:xfrm>
            <a:off x="228600" y="1447800"/>
            <a:ext cx="8610600" cy="3231654"/>
          </a:xfrm>
          <a:prstGeom prst="rect">
            <a:avLst/>
          </a:prstGeom>
          <a:noFill/>
        </p:spPr>
        <p:txBody>
          <a:bodyPr>
            <a:spAutoFit/>
          </a:bodyPr>
          <a:lstStyle/>
          <a:p>
            <a:pPr marL="342900" indent="-342900" fontAlgn="auto">
              <a:spcBef>
                <a:spcPts val="0"/>
              </a:spcBef>
              <a:spcAft>
                <a:spcPts val="0"/>
              </a:spcAft>
              <a:defRPr/>
            </a:pPr>
            <a:endParaRPr lang="en-US" sz="2400" b="1" dirty="0">
              <a:latin typeface="+mn-lt"/>
              <a:cs typeface="+mn-cs"/>
            </a:endParaRPr>
          </a:p>
          <a:p>
            <a:pPr marL="342900" indent="-342900" fontAlgn="auto">
              <a:spcBef>
                <a:spcPts val="0"/>
              </a:spcBef>
              <a:spcAft>
                <a:spcPts val="0"/>
              </a:spcAft>
              <a:buFont typeface="+mj-lt"/>
              <a:buAutoNum type="arabicPeriod"/>
              <a:defRPr/>
            </a:pPr>
            <a:endParaRPr lang="en-US" b="1" dirty="0">
              <a:latin typeface="+mn-lt"/>
              <a:cs typeface="+mn-cs"/>
            </a:endParaRPr>
          </a:p>
          <a:p>
            <a:pPr marL="342900" indent="-342900" fontAlgn="auto">
              <a:spcBef>
                <a:spcPts val="0"/>
              </a:spcBef>
              <a:spcAft>
                <a:spcPts val="0"/>
              </a:spcAft>
              <a:buFont typeface="+mj-lt"/>
              <a:buAutoNum type="arabicPeriod"/>
              <a:defRPr/>
            </a:pPr>
            <a:endParaRPr lang="en-US" dirty="0">
              <a:latin typeface="+mn-lt"/>
              <a:cs typeface="+mn-cs"/>
            </a:endParaRPr>
          </a:p>
          <a:p>
            <a:pPr fontAlgn="auto">
              <a:spcBef>
                <a:spcPts val="0"/>
              </a:spcBef>
              <a:spcAft>
                <a:spcPts val="0"/>
              </a:spcAft>
              <a:defRPr/>
            </a:pPr>
            <a:endParaRPr lang="en-US" dirty="0">
              <a:latin typeface="+mn-lt"/>
              <a:cs typeface="+mn-cs"/>
            </a:endParaRPr>
          </a:p>
          <a:p>
            <a:pPr fontAlgn="auto">
              <a:spcBef>
                <a:spcPts val="0"/>
              </a:spcBef>
              <a:spcAft>
                <a:spcPts val="0"/>
              </a:spcAft>
              <a:defRPr/>
            </a:pPr>
            <a:endParaRPr lang="en-US" dirty="0">
              <a:latin typeface="+mn-lt"/>
              <a:cs typeface="+mn-cs"/>
            </a:endParaRPr>
          </a:p>
          <a:p>
            <a:pPr fontAlgn="auto">
              <a:spcBef>
                <a:spcPts val="0"/>
              </a:spcBef>
              <a:spcAft>
                <a:spcPts val="0"/>
              </a:spcAft>
              <a:defRPr/>
            </a:pPr>
            <a:endParaRPr lang="en-US" dirty="0">
              <a:latin typeface="+mn-lt"/>
              <a:cs typeface="+mn-cs"/>
            </a:endParaRPr>
          </a:p>
          <a:p>
            <a:pPr fontAlgn="auto">
              <a:spcBef>
                <a:spcPts val="0"/>
              </a:spcBef>
              <a:spcAft>
                <a:spcPts val="0"/>
              </a:spcAft>
              <a:defRPr/>
            </a:pPr>
            <a:endParaRPr lang="en-US" dirty="0">
              <a:latin typeface="+mn-lt"/>
              <a:cs typeface="+mn-cs"/>
            </a:endParaRPr>
          </a:p>
          <a:p>
            <a:pPr fontAlgn="auto">
              <a:spcBef>
                <a:spcPts val="0"/>
              </a:spcBef>
              <a:spcAft>
                <a:spcPts val="0"/>
              </a:spcAft>
              <a:defRPr/>
            </a:pPr>
            <a:endParaRPr lang="en-US" dirty="0">
              <a:latin typeface="+mn-lt"/>
              <a:cs typeface="+mn-cs"/>
            </a:endParaRPr>
          </a:p>
          <a:p>
            <a:pPr fontAlgn="auto">
              <a:spcBef>
                <a:spcPts val="0"/>
              </a:spcBef>
              <a:spcAft>
                <a:spcPts val="0"/>
              </a:spcAft>
              <a:defRPr/>
            </a:pPr>
            <a:endParaRPr lang="en-US" dirty="0">
              <a:latin typeface="+mn-lt"/>
              <a:cs typeface="+mn-cs"/>
            </a:endParaRPr>
          </a:p>
          <a:p>
            <a:pPr fontAlgn="auto">
              <a:spcBef>
                <a:spcPts val="0"/>
              </a:spcBef>
              <a:spcAft>
                <a:spcPts val="0"/>
              </a:spcAft>
              <a:defRPr/>
            </a:pPr>
            <a:endParaRPr lang="en-US" dirty="0">
              <a:latin typeface="+mn-lt"/>
              <a:cs typeface="+mn-cs"/>
            </a:endParaRPr>
          </a:p>
          <a:p>
            <a:pPr fontAlgn="auto">
              <a:spcBef>
                <a:spcPts val="0"/>
              </a:spcBef>
              <a:spcAft>
                <a:spcPts val="0"/>
              </a:spcAft>
              <a:defRPr/>
            </a:pPr>
            <a:endParaRPr lang="en-US" dirty="0">
              <a:latin typeface="+mn-lt"/>
              <a:cs typeface="+mn-cs"/>
            </a:endParaRPr>
          </a:p>
        </p:txBody>
      </p:sp>
      <p:sp>
        <p:nvSpPr>
          <p:cNvPr id="14" name="Footer Placeholder 13"/>
          <p:cNvSpPr>
            <a:spLocks noGrp="1"/>
          </p:cNvSpPr>
          <p:nvPr>
            <p:ph type="ftr" sz="quarter" idx="11"/>
          </p:nvPr>
        </p:nvSpPr>
        <p:spPr/>
        <p:txBody>
          <a:bodyPr/>
          <a:lstStyle/>
          <a:p>
            <a:pPr>
              <a:defRPr/>
            </a:pPr>
            <a:r>
              <a:rPr lang="en-US" smtClean="0"/>
              <a:t>August 2014 Severe Weather TTX</a:t>
            </a:r>
            <a:endParaRPr lang="en-US" dirty="0"/>
          </a:p>
        </p:txBody>
      </p:sp>
      <p:pic>
        <p:nvPicPr>
          <p:cNvPr id="15" name="Picture 5" descr="080716-monsoon-thunderstorm-02"/>
          <p:cNvPicPr>
            <a:picLocks noChangeAspect="1" noChangeArrowheads="1"/>
          </p:cNvPicPr>
          <p:nvPr/>
        </p:nvPicPr>
        <p:blipFill>
          <a:blip r:embed="rId4" cstate="print"/>
          <a:stretch>
            <a:fillRect/>
          </a:stretch>
        </p:blipFill>
        <p:spPr bwMode="auto">
          <a:xfrm>
            <a:off x="1" y="1447800"/>
            <a:ext cx="9143999" cy="5410200"/>
          </a:xfrm>
          <a:prstGeom prst="rect">
            <a:avLst/>
          </a:prstGeom>
          <a:noFill/>
        </p:spPr>
      </p:pic>
      <p:sp>
        <p:nvSpPr>
          <p:cNvPr id="9220" name="Title 1"/>
          <p:cNvSpPr>
            <a:spLocks noGrp="1"/>
          </p:cNvSpPr>
          <p:nvPr>
            <p:ph type="title"/>
          </p:nvPr>
        </p:nvSpPr>
        <p:spPr>
          <a:xfrm>
            <a:off x="2819400" y="104775"/>
            <a:ext cx="6324600" cy="1066800"/>
          </a:xfrm>
        </p:spPr>
        <p:txBody>
          <a:bodyPr>
            <a:noAutofit/>
          </a:bodyPr>
          <a:lstStyle/>
          <a:p>
            <a:pPr>
              <a:lnSpc>
                <a:spcPct val="150000"/>
              </a:lnSpc>
            </a:pPr>
            <a:r>
              <a:rPr lang="en-US" sz="2800" b="1" dirty="0" smtClean="0">
                <a:latin typeface="Arial" charset="0"/>
                <a:cs typeface="Arial" charset="0"/>
              </a:rPr>
              <a:t>Exercise Facilitators and Evaluators</a:t>
            </a:r>
          </a:p>
        </p:txBody>
      </p:sp>
      <p:sp>
        <p:nvSpPr>
          <p:cNvPr id="18" name="TextBox 17"/>
          <p:cNvSpPr txBox="1"/>
          <p:nvPr/>
        </p:nvSpPr>
        <p:spPr>
          <a:xfrm>
            <a:off x="2362200" y="3581400"/>
            <a:ext cx="5105400" cy="646331"/>
          </a:xfrm>
          <a:prstGeom prst="rect">
            <a:avLst/>
          </a:prstGeom>
          <a:noFill/>
        </p:spPr>
        <p:txBody>
          <a:bodyPr wrap="square" rtlCol="0">
            <a:spAutoFit/>
          </a:bodyPr>
          <a:lstStyle/>
          <a:p>
            <a:r>
              <a:rPr lang="en-US" b="1" dirty="0" smtClean="0">
                <a:solidFill>
                  <a:schemeClr val="bg1"/>
                </a:solidFill>
              </a:rPr>
              <a:t>Harry James		Rick Bobo</a:t>
            </a:r>
          </a:p>
          <a:p>
            <a:r>
              <a:rPr lang="en-US" b="1" dirty="0" smtClean="0">
                <a:solidFill>
                  <a:schemeClr val="bg1"/>
                </a:solidFill>
              </a:rPr>
              <a:t>Robbie Francis                          </a:t>
            </a:r>
            <a:r>
              <a:rPr lang="en-US" b="1" dirty="0" smtClean="0">
                <a:solidFill>
                  <a:schemeClr val="bg1"/>
                </a:solidFill>
              </a:rPr>
              <a:t>Kevin </a:t>
            </a:r>
            <a:r>
              <a:rPr lang="en-US" b="1" dirty="0" err="1" smtClean="0">
                <a:solidFill>
                  <a:schemeClr val="bg1"/>
                </a:solidFill>
              </a:rPr>
              <a:t>Strohmeier</a:t>
            </a:r>
            <a:r>
              <a:rPr lang="en-US" b="1" dirty="0" smtClean="0">
                <a:solidFill>
                  <a:schemeClr val="bg1"/>
                </a:solidFill>
              </a:rPr>
              <a:t> </a:t>
            </a:r>
            <a:endParaRPr lang="en-US" b="1" dirty="0">
              <a:solidFill>
                <a:schemeClr val="bg1"/>
              </a:solidFill>
            </a:endParaRPr>
          </a:p>
        </p:txBody>
      </p:sp>
      <p:pic>
        <p:nvPicPr>
          <p:cNvPr id="19" name="Picture 18" descr="KyEMcircleLogoblk35.jpg"/>
          <p:cNvPicPr>
            <a:picLocks noChangeAspect="1"/>
          </p:cNvPicPr>
          <p:nvPr/>
        </p:nvPicPr>
        <p:blipFill>
          <a:blip r:embed="rId5" cstate="print"/>
          <a:stretch>
            <a:fillRect/>
          </a:stretch>
        </p:blipFill>
        <p:spPr>
          <a:xfrm>
            <a:off x="1600200" y="3276600"/>
            <a:ext cx="457200" cy="452967"/>
          </a:xfrm>
          <a:prstGeom prst="rect">
            <a:avLst/>
          </a:prstGeom>
        </p:spPr>
      </p:pic>
      <p:pic>
        <p:nvPicPr>
          <p:cNvPr id="20" name="Picture 19" descr="KyEMcircleLogoblk35.jpg"/>
          <p:cNvPicPr>
            <a:picLocks noChangeAspect="1"/>
          </p:cNvPicPr>
          <p:nvPr/>
        </p:nvPicPr>
        <p:blipFill>
          <a:blip r:embed="rId5" cstate="print"/>
          <a:stretch>
            <a:fillRect/>
          </a:stretch>
        </p:blipFill>
        <p:spPr>
          <a:xfrm>
            <a:off x="6781800" y="3352800"/>
            <a:ext cx="457200" cy="452967"/>
          </a:xfrm>
          <a:prstGeom prst="rect">
            <a:avLst/>
          </a:prstGeom>
        </p:spPr>
      </p:pic>
      <p:pic>
        <p:nvPicPr>
          <p:cNvPr id="21" name="Picture 20" descr="epa.png"/>
          <p:cNvPicPr>
            <a:picLocks noChangeAspect="1"/>
          </p:cNvPicPr>
          <p:nvPr/>
        </p:nvPicPr>
        <p:blipFill>
          <a:blip r:embed="rId6" cstate="print"/>
          <a:stretch>
            <a:fillRect/>
          </a:stretch>
        </p:blipFill>
        <p:spPr>
          <a:xfrm>
            <a:off x="1600200" y="3962400"/>
            <a:ext cx="461963" cy="461963"/>
          </a:xfrm>
          <a:prstGeom prst="rect">
            <a:avLst/>
          </a:prstGeom>
        </p:spPr>
      </p:pic>
      <p:pic>
        <p:nvPicPr>
          <p:cNvPr id="22" name="Picture 21" descr="KS.jpg"/>
          <p:cNvPicPr>
            <a:picLocks noChangeAspect="1"/>
          </p:cNvPicPr>
          <p:nvPr/>
        </p:nvPicPr>
        <p:blipFill>
          <a:blip r:embed="rId7" cstate="print"/>
          <a:stretch>
            <a:fillRect/>
          </a:stretch>
        </p:blipFill>
        <p:spPr>
          <a:xfrm>
            <a:off x="7086600" y="3962400"/>
            <a:ext cx="838200" cy="211894"/>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6477000"/>
            <a:ext cx="9144000" cy="381000"/>
          </a:xfrm>
          <a:prstGeom prst="rect">
            <a:avLst/>
          </a:prstGeom>
          <a:gradFill flip="none" rotWithShape="1">
            <a:gsLst>
              <a:gs pos="0">
                <a:srgbClr val="94B6D2"/>
              </a:gs>
              <a:gs pos="50000">
                <a:schemeClr val="accent1">
                  <a:tint val="44500"/>
                  <a:satMod val="160000"/>
                </a:schemeClr>
              </a:gs>
              <a:gs pos="100000">
                <a:schemeClr val="accent1">
                  <a:tint val="23500"/>
                  <a:satMod val="160000"/>
                </a:schemeClr>
              </a:gs>
            </a:gsLst>
            <a:lin ang="5400000" scaled="0"/>
            <a:tileRect/>
          </a:gradFill>
          <a:ln w="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6" name="Rectangle 5"/>
          <p:cNvSpPr/>
          <p:nvPr/>
        </p:nvSpPr>
        <p:spPr>
          <a:xfrm>
            <a:off x="0" y="0"/>
            <a:ext cx="9144000" cy="1447800"/>
          </a:xfrm>
          <a:prstGeom prst="rect">
            <a:avLst/>
          </a:prstGeom>
          <a:gradFill flip="none" rotWithShape="1">
            <a:gsLst>
              <a:gs pos="0">
                <a:srgbClr val="94B6D2"/>
              </a:gs>
              <a:gs pos="50000">
                <a:schemeClr val="accent1">
                  <a:tint val="44500"/>
                  <a:satMod val="160000"/>
                </a:schemeClr>
              </a:gs>
              <a:gs pos="100000">
                <a:schemeClr val="accent1">
                  <a:tint val="23500"/>
                  <a:satMod val="160000"/>
                </a:schemeClr>
              </a:gs>
            </a:gsLst>
            <a:lin ang="5400000" scaled="0"/>
            <a:tileRect/>
          </a:gradFill>
          <a:ln w="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9220" name="Title 1"/>
          <p:cNvSpPr>
            <a:spLocks noGrp="1"/>
          </p:cNvSpPr>
          <p:nvPr>
            <p:ph type="title"/>
          </p:nvPr>
        </p:nvSpPr>
        <p:spPr>
          <a:xfrm>
            <a:off x="2667000" y="76200"/>
            <a:ext cx="6324600" cy="1066800"/>
          </a:xfrm>
        </p:spPr>
        <p:txBody>
          <a:bodyPr>
            <a:normAutofit/>
          </a:bodyPr>
          <a:lstStyle/>
          <a:p>
            <a:pPr>
              <a:lnSpc>
                <a:spcPct val="150000"/>
              </a:lnSpc>
            </a:pPr>
            <a:r>
              <a:rPr lang="en-US" sz="4000" b="1" dirty="0" smtClean="0">
                <a:cs typeface="Arial" charset="0"/>
              </a:rPr>
              <a:t>Housekeeping </a:t>
            </a:r>
          </a:p>
        </p:txBody>
      </p:sp>
      <p:cxnSp>
        <p:nvCxnSpPr>
          <p:cNvPr id="11" name="Straight Connector 10"/>
          <p:cNvCxnSpPr/>
          <p:nvPr/>
        </p:nvCxnSpPr>
        <p:spPr>
          <a:xfrm>
            <a:off x="685800" y="1600200"/>
            <a:ext cx="7696200" cy="0"/>
          </a:xfrm>
          <a:prstGeom prst="line">
            <a:avLst/>
          </a:prstGeom>
          <a:ln w="41275" cap="rnd">
            <a:solidFill>
              <a:schemeClr val="bg1"/>
            </a:solidFill>
          </a:ln>
        </p:spPr>
        <p:style>
          <a:lnRef idx="1">
            <a:schemeClr val="accent1"/>
          </a:lnRef>
          <a:fillRef idx="0">
            <a:schemeClr val="accent1"/>
          </a:fillRef>
          <a:effectRef idx="0">
            <a:schemeClr val="accent1"/>
          </a:effectRef>
          <a:fontRef idx="minor">
            <a:schemeClr val="tx1"/>
          </a:fontRef>
        </p:style>
      </p:cxnSp>
      <p:sp>
        <p:nvSpPr>
          <p:cNvPr id="9222" name="TextBox 8"/>
          <p:cNvSpPr txBox="1">
            <a:spLocks noChangeArrowheads="1"/>
          </p:cNvSpPr>
          <p:nvPr/>
        </p:nvSpPr>
        <p:spPr bwMode="auto">
          <a:xfrm>
            <a:off x="0" y="6526213"/>
            <a:ext cx="9144000" cy="277812"/>
          </a:xfrm>
          <a:prstGeom prst="rect">
            <a:avLst/>
          </a:prstGeom>
          <a:noFill/>
          <a:ln w="9525">
            <a:noFill/>
            <a:miter lim="800000"/>
            <a:headEnd/>
            <a:tailEnd/>
          </a:ln>
        </p:spPr>
        <p:txBody>
          <a:bodyPr>
            <a:spAutoFit/>
          </a:bodyPr>
          <a:lstStyle/>
          <a:p>
            <a:pPr algn="ctr"/>
            <a:r>
              <a:rPr lang="en-US" sz="1200" b="1" i="1">
                <a:solidFill>
                  <a:srgbClr val="FF0000"/>
                </a:solidFill>
                <a:latin typeface="Calibri" pitchFamily="34" charset="0"/>
              </a:rPr>
              <a:t>Unbridled Pursuit of Excellence</a:t>
            </a:r>
          </a:p>
        </p:txBody>
      </p:sp>
      <p:pic>
        <p:nvPicPr>
          <p:cNvPr id="9223" name="Picture 14" descr="KyEM_logo_mlfbgh_nobckgrdv2.gif"/>
          <p:cNvPicPr>
            <a:picLocks noChangeAspect="1"/>
          </p:cNvPicPr>
          <p:nvPr/>
        </p:nvPicPr>
        <p:blipFill>
          <a:blip r:embed="rId3" cstate="print">
            <a:clrChange>
              <a:clrFrom>
                <a:srgbClr val="FFFFFF"/>
              </a:clrFrom>
              <a:clrTo>
                <a:srgbClr val="FFFFFF">
                  <a:alpha val="0"/>
                </a:srgbClr>
              </a:clrTo>
            </a:clrChange>
          </a:blip>
          <a:srcRect l="15833" r="25833"/>
          <a:stretch>
            <a:fillRect/>
          </a:stretch>
        </p:blipFill>
        <p:spPr bwMode="auto">
          <a:xfrm>
            <a:off x="76200" y="-74613"/>
            <a:ext cx="2743200" cy="1598613"/>
          </a:xfrm>
          <a:prstGeom prst="rect">
            <a:avLst/>
          </a:prstGeom>
          <a:noFill/>
          <a:ln w="9525">
            <a:noFill/>
            <a:miter lim="800000"/>
            <a:headEnd/>
            <a:tailEnd/>
          </a:ln>
        </p:spPr>
      </p:pic>
      <p:sp>
        <p:nvSpPr>
          <p:cNvPr id="16" name="TextBox 15"/>
          <p:cNvSpPr txBox="1"/>
          <p:nvPr/>
        </p:nvSpPr>
        <p:spPr>
          <a:xfrm>
            <a:off x="0" y="1171575"/>
            <a:ext cx="9144000" cy="276225"/>
          </a:xfrm>
          <a:prstGeom prst="rect">
            <a:avLst/>
          </a:prstGeom>
          <a:solidFill>
            <a:schemeClr val="accent1">
              <a:lumMod val="75000"/>
            </a:schemeClr>
          </a:solidFill>
        </p:spPr>
        <p:txBody>
          <a:bodyPr>
            <a:spAutoFit/>
          </a:bodyPr>
          <a:lstStyle/>
          <a:p>
            <a:pPr algn="ctr" fontAlgn="auto">
              <a:spcBef>
                <a:spcPts val="0"/>
              </a:spcBef>
              <a:spcAft>
                <a:spcPts val="0"/>
              </a:spcAft>
              <a:defRPr/>
            </a:pPr>
            <a:r>
              <a:rPr lang="en-US" sz="1200" b="1" i="1" dirty="0">
                <a:solidFill>
                  <a:schemeClr val="bg1"/>
                </a:solidFill>
                <a:latin typeface="+mn-lt"/>
                <a:cs typeface="+mn-cs"/>
              </a:rPr>
              <a:t>“A Team of Teams – With One Mission:  Protecting our Commonwealth”</a:t>
            </a:r>
          </a:p>
        </p:txBody>
      </p:sp>
      <p:sp>
        <p:nvSpPr>
          <p:cNvPr id="9225" name="Text Placeholder 2"/>
          <p:cNvSpPr txBox="1">
            <a:spLocks/>
          </p:cNvSpPr>
          <p:nvPr/>
        </p:nvSpPr>
        <p:spPr bwMode="auto">
          <a:xfrm>
            <a:off x="457200" y="1600200"/>
            <a:ext cx="8229600" cy="4525963"/>
          </a:xfrm>
          <a:prstGeom prst="rect">
            <a:avLst/>
          </a:prstGeom>
          <a:noFill/>
          <a:ln w="9525">
            <a:noFill/>
            <a:miter lim="800000"/>
            <a:headEnd/>
            <a:tailEnd/>
          </a:ln>
        </p:spPr>
        <p:txBody>
          <a:bodyPr/>
          <a:lstStyle/>
          <a:p>
            <a:pPr marL="457200" indent="-457200">
              <a:spcBef>
                <a:spcPct val="20000"/>
              </a:spcBef>
            </a:pPr>
            <a:endParaRPr lang="en-US" sz="2000">
              <a:latin typeface="Calibri" pitchFamily="34" charset="0"/>
            </a:endParaRPr>
          </a:p>
        </p:txBody>
      </p:sp>
      <p:sp>
        <p:nvSpPr>
          <p:cNvPr id="13" name="TextBox 12"/>
          <p:cNvSpPr txBox="1"/>
          <p:nvPr/>
        </p:nvSpPr>
        <p:spPr>
          <a:xfrm>
            <a:off x="228600" y="1447800"/>
            <a:ext cx="8610600" cy="3231654"/>
          </a:xfrm>
          <a:prstGeom prst="rect">
            <a:avLst/>
          </a:prstGeom>
          <a:noFill/>
        </p:spPr>
        <p:txBody>
          <a:bodyPr>
            <a:spAutoFit/>
          </a:bodyPr>
          <a:lstStyle/>
          <a:p>
            <a:pPr marL="342900" indent="-342900" fontAlgn="auto">
              <a:spcBef>
                <a:spcPts val="0"/>
              </a:spcBef>
              <a:spcAft>
                <a:spcPts val="0"/>
              </a:spcAft>
              <a:defRPr/>
            </a:pPr>
            <a:endParaRPr lang="en-US" sz="2400" b="1" dirty="0">
              <a:latin typeface="+mn-lt"/>
              <a:cs typeface="+mn-cs"/>
            </a:endParaRPr>
          </a:p>
          <a:p>
            <a:pPr marL="342900" indent="-342900" fontAlgn="auto">
              <a:spcBef>
                <a:spcPts val="0"/>
              </a:spcBef>
              <a:spcAft>
                <a:spcPts val="0"/>
              </a:spcAft>
              <a:buFont typeface="+mj-lt"/>
              <a:buAutoNum type="arabicPeriod"/>
              <a:defRPr/>
            </a:pPr>
            <a:endParaRPr lang="en-US" b="1" dirty="0">
              <a:latin typeface="+mn-lt"/>
              <a:cs typeface="+mn-cs"/>
            </a:endParaRPr>
          </a:p>
          <a:p>
            <a:pPr marL="342900" indent="-342900" fontAlgn="auto">
              <a:spcBef>
                <a:spcPts val="0"/>
              </a:spcBef>
              <a:spcAft>
                <a:spcPts val="0"/>
              </a:spcAft>
              <a:buFont typeface="+mj-lt"/>
              <a:buAutoNum type="arabicPeriod"/>
              <a:defRPr/>
            </a:pPr>
            <a:endParaRPr lang="en-US" dirty="0">
              <a:latin typeface="+mn-lt"/>
              <a:cs typeface="+mn-cs"/>
            </a:endParaRPr>
          </a:p>
          <a:p>
            <a:pPr fontAlgn="auto">
              <a:spcBef>
                <a:spcPts val="0"/>
              </a:spcBef>
              <a:spcAft>
                <a:spcPts val="0"/>
              </a:spcAft>
              <a:defRPr/>
            </a:pPr>
            <a:endParaRPr lang="en-US" dirty="0">
              <a:latin typeface="+mn-lt"/>
              <a:cs typeface="+mn-cs"/>
            </a:endParaRPr>
          </a:p>
          <a:p>
            <a:pPr fontAlgn="auto">
              <a:spcBef>
                <a:spcPts val="0"/>
              </a:spcBef>
              <a:spcAft>
                <a:spcPts val="0"/>
              </a:spcAft>
              <a:defRPr/>
            </a:pPr>
            <a:endParaRPr lang="en-US" dirty="0">
              <a:latin typeface="+mn-lt"/>
              <a:cs typeface="+mn-cs"/>
            </a:endParaRPr>
          </a:p>
          <a:p>
            <a:pPr fontAlgn="auto">
              <a:spcBef>
                <a:spcPts val="0"/>
              </a:spcBef>
              <a:spcAft>
                <a:spcPts val="0"/>
              </a:spcAft>
              <a:defRPr/>
            </a:pPr>
            <a:endParaRPr lang="en-US" dirty="0">
              <a:latin typeface="+mn-lt"/>
              <a:cs typeface="+mn-cs"/>
            </a:endParaRPr>
          </a:p>
          <a:p>
            <a:pPr fontAlgn="auto">
              <a:spcBef>
                <a:spcPts val="0"/>
              </a:spcBef>
              <a:spcAft>
                <a:spcPts val="0"/>
              </a:spcAft>
              <a:defRPr/>
            </a:pPr>
            <a:endParaRPr lang="en-US" dirty="0">
              <a:latin typeface="+mn-lt"/>
              <a:cs typeface="+mn-cs"/>
            </a:endParaRPr>
          </a:p>
          <a:p>
            <a:pPr fontAlgn="auto">
              <a:spcBef>
                <a:spcPts val="0"/>
              </a:spcBef>
              <a:spcAft>
                <a:spcPts val="0"/>
              </a:spcAft>
              <a:defRPr/>
            </a:pPr>
            <a:endParaRPr lang="en-US" dirty="0">
              <a:latin typeface="+mn-lt"/>
              <a:cs typeface="+mn-cs"/>
            </a:endParaRPr>
          </a:p>
          <a:p>
            <a:pPr fontAlgn="auto">
              <a:spcBef>
                <a:spcPts val="0"/>
              </a:spcBef>
              <a:spcAft>
                <a:spcPts val="0"/>
              </a:spcAft>
              <a:defRPr/>
            </a:pPr>
            <a:endParaRPr lang="en-US" dirty="0">
              <a:latin typeface="+mn-lt"/>
              <a:cs typeface="+mn-cs"/>
            </a:endParaRPr>
          </a:p>
          <a:p>
            <a:pPr fontAlgn="auto">
              <a:spcBef>
                <a:spcPts val="0"/>
              </a:spcBef>
              <a:spcAft>
                <a:spcPts val="0"/>
              </a:spcAft>
              <a:defRPr/>
            </a:pPr>
            <a:endParaRPr lang="en-US" dirty="0">
              <a:latin typeface="+mn-lt"/>
              <a:cs typeface="+mn-cs"/>
            </a:endParaRPr>
          </a:p>
          <a:p>
            <a:pPr fontAlgn="auto">
              <a:spcBef>
                <a:spcPts val="0"/>
              </a:spcBef>
              <a:spcAft>
                <a:spcPts val="0"/>
              </a:spcAft>
              <a:defRPr/>
            </a:pPr>
            <a:endParaRPr lang="en-US" dirty="0">
              <a:latin typeface="+mn-lt"/>
              <a:cs typeface="+mn-cs"/>
            </a:endParaRPr>
          </a:p>
        </p:txBody>
      </p:sp>
      <p:sp>
        <p:nvSpPr>
          <p:cNvPr id="14" name="Footer Placeholder 13"/>
          <p:cNvSpPr>
            <a:spLocks noGrp="1"/>
          </p:cNvSpPr>
          <p:nvPr>
            <p:ph type="ftr" sz="quarter" idx="11"/>
          </p:nvPr>
        </p:nvSpPr>
        <p:spPr/>
        <p:txBody>
          <a:bodyPr/>
          <a:lstStyle/>
          <a:p>
            <a:pPr>
              <a:defRPr/>
            </a:pPr>
            <a:r>
              <a:rPr lang="en-US" dirty="0" smtClean="0"/>
              <a:t>August 2014 Severe Weather TTX</a:t>
            </a:r>
            <a:endParaRPr lang="en-US" dirty="0"/>
          </a:p>
        </p:txBody>
      </p:sp>
      <p:sp>
        <p:nvSpPr>
          <p:cNvPr id="15" name="TextBox 14"/>
          <p:cNvSpPr txBox="1"/>
          <p:nvPr/>
        </p:nvSpPr>
        <p:spPr>
          <a:xfrm>
            <a:off x="4191000" y="1905000"/>
            <a:ext cx="4419600" cy="3539430"/>
          </a:xfrm>
          <a:prstGeom prst="rect">
            <a:avLst/>
          </a:prstGeom>
          <a:noFill/>
        </p:spPr>
        <p:txBody>
          <a:bodyPr wrap="square" rtlCol="0">
            <a:spAutoFit/>
          </a:bodyPr>
          <a:lstStyle/>
          <a:p>
            <a:pPr>
              <a:buFont typeface="Arial" pitchFamily="34" charset="0"/>
              <a:buChar char="•"/>
            </a:pPr>
            <a:r>
              <a:rPr lang="en-US" sz="2800" dirty="0" smtClean="0"/>
              <a:t>Sign-In Sheet </a:t>
            </a:r>
          </a:p>
          <a:p>
            <a:pPr>
              <a:buFont typeface="Arial" pitchFamily="34" charset="0"/>
              <a:buChar char="•"/>
            </a:pPr>
            <a:r>
              <a:rPr lang="en-US" sz="2800" dirty="0" smtClean="0"/>
              <a:t>Emergency Exits</a:t>
            </a:r>
          </a:p>
          <a:p>
            <a:pPr>
              <a:buFont typeface="Arial" pitchFamily="34" charset="0"/>
              <a:buChar char="•"/>
            </a:pPr>
            <a:r>
              <a:rPr lang="en-US" sz="2800" dirty="0" smtClean="0"/>
              <a:t>Cell Phones/Radios</a:t>
            </a:r>
          </a:p>
          <a:p>
            <a:pPr>
              <a:buFont typeface="Arial" pitchFamily="34" charset="0"/>
              <a:buChar char="•"/>
            </a:pPr>
            <a:r>
              <a:rPr lang="en-US" sz="2800" dirty="0" smtClean="0"/>
              <a:t>Personal Calls</a:t>
            </a:r>
          </a:p>
          <a:p>
            <a:pPr>
              <a:buFont typeface="Arial" pitchFamily="34" charset="0"/>
              <a:buChar char="•"/>
            </a:pPr>
            <a:r>
              <a:rPr lang="en-US" sz="2800" dirty="0" smtClean="0"/>
              <a:t>Break Room</a:t>
            </a:r>
          </a:p>
          <a:p>
            <a:pPr>
              <a:buFont typeface="Arial" pitchFamily="34" charset="0"/>
              <a:buChar char="•"/>
            </a:pPr>
            <a:r>
              <a:rPr lang="en-US" sz="2800" dirty="0" smtClean="0"/>
              <a:t>Bathrooms</a:t>
            </a:r>
          </a:p>
          <a:p>
            <a:pPr>
              <a:buFont typeface="Arial" pitchFamily="34" charset="0"/>
              <a:buChar char="•"/>
            </a:pPr>
            <a:r>
              <a:rPr lang="en-US" sz="2800" dirty="0" smtClean="0"/>
              <a:t>Smoking</a:t>
            </a:r>
          </a:p>
          <a:p>
            <a:endParaRPr lang="en-US" sz="2800" dirty="0" smtClean="0"/>
          </a:p>
        </p:txBody>
      </p:sp>
      <p:pic>
        <p:nvPicPr>
          <p:cNvPr id="17" name="Picture 16"/>
          <p:cNvPicPr>
            <a:picLocks noChangeAspect="1"/>
          </p:cNvPicPr>
          <p:nvPr/>
        </p:nvPicPr>
        <p:blipFill>
          <a:blip r:embed="rId4" cstate="print"/>
          <a:stretch>
            <a:fillRect/>
          </a:stretch>
        </p:blipFill>
        <p:spPr>
          <a:xfrm>
            <a:off x="533400" y="1981200"/>
            <a:ext cx="3273425" cy="2317143"/>
          </a:xfrm>
          <a:prstGeom prst="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5">
                                            <p:txEl>
                                              <p:pRg st="0" end="0"/>
                                            </p:txEl>
                                          </p:spTgt>
                                        </p:tgtEl>
                                        <p:attrNameLst>
                                          <p:attrName>style.visibility</p:attrName>
                                        </p:attrNameLst>
                                      </p:cBhvr>
                                      <p:to>
                                        <p:strVal val="visible"/>
                                      </p:to>
                                    </p:set>
                                    <p:animEffect transition="in" filter="wipe(down)">
                                      <p:cBhvr>
                                        <p:cTn id="7" dur="500"/>
                                        <p:tgtEl>
                                          <p:spTgt spid="1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15">
                                            <p:txEl>
                                              <p:pRg st="1" end="1"/>
                                            </p:txEl>
                                          </p:spTgt>
                                        </p:tgtEl>
                                        <p:attrNameLst>
                                          <p:attrName>style.visibility</p:attrName>
                                        </p:attrNameLst>
                                      </p:cBhvr>
                                      <p:to>
                                        <p:strVal val="visible"/>
                                      </p:to>
                                    </p:set>
                                    <p:animEffect transition="in" filter="wipe(down)">
                                      <p:cBhvr>
                                        <p:cTn id="12" dur="500"/>
                                        <p:tgtEl>
                                          <p:spTgt spid="1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15">
                                            <p:txEl>
                                              <p:pRg st="2" end="2"/>
                                            </p:txEl>
                                          </p:spTgt>
                                        </p:tgtEl>
                                        <p:attrNameLst>
                                          <p:attrName>style.visibility</p:attrName>
                                        </p:attrNameLst>
                                      </p:cBhvr>
                                      <p:to>
                                        <p:strVal val="visible"/>
                                      </p:to>
                                    </p:set>
                                    <p:animEffect transition="in" filter="wipe(down)">
                                      <p:cBhvr>
                                        <p:cTn id="17" dur="500"/>
                                        <p:tgtEl>
                                          <p:spTgt spid="1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15">
                                            <p:txEl>
                                              <p:pRg st="3" end="3"/>
                                            </p:txEl>
                                          </p:spTgt>
                                        </p:tgtEl>
                                        <p:attrNameLst>
                                          <p:attrName>style.visibility</p:attrName>
                                        </p:attrNameLst>
                                      </p:cBhvr>
                                      <p:to>
                                        <p:strVal val="visible"/>
                                      </p:to>
                                    </p:set>
                                    <p:animEffect transition="in" filter="wipe(down)">
                                      <p:cBhvr>
                                        <p:cTn id="22" dur="500"/>
                                        <p:tgtEl>
                                          <p:spTgt spid="1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15">
                                            <p:txEl>
                                              <p:pRg st="4" end="4"/>
                                            </p:txEl>
                                          </p:spTgt>
                                        </p:tgtEl>
                                        <p:attrNameLst>
                                          <p:attrName>style.visibility</p:attrName>
                                        </p:attrNameLst>
                                      </p:cBhvr>
                                      <p:to>
                                        <p:strVal val="visible"/>
                                      </p:to>
                                    </p:set>
                                    <p:animEffect transition="in" filter="wipe(down)">
                                      <p:cBhvr>
                                        <p:cTn id="27" dur="500"/>
                                        <p:tgtEl>
                                          <p:spTgt spid="1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15">
                                            <p:txEl>
                                              <p:pRg st="5" end="5"/>
                                            </p:txEl>
                                          </p:spTgt>
                                        </p:tgtEl>
                                        <p:attrNameLst>
                                          <p:attrName>style.visibility</p:attrName>
                                        </p:attrNameLst>
                                      </p:cBhvr>
                                      <p:to>
                                        <p:strVal val="visible"/>
                                      </p:to>
                                    </p:set>
                                    <p:animEffect transition="in" filter="wipe(down)">
                                      <p:cBhvr>
                                        <p:cTn id="32" dur="500"/>
                                        <p:tgtEl>
                                          <p:spTgt spid="1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15">
                                            <p:txEl>
                                              <p:pRg st="6" end="6"/>
                                            </p:txEl>
                                          </p:spTgt>
                                        </p:tgtEl>
                                        <p:attrNameLst>
                                          <p:attrName>style.visibility</p:attrName>
                                        </p:attrNameLst>
                                      </p:cBhvr>
                                      <p:to>
                                        <p:strVal val="visible"/>
                                      </p:to>
                                    </p:set>
                                    <p:animEffect transition="in" filter="wipe(down)">
                                      <p:cBhvr>
                                        <p:cTn id="37" dur="500"/>
                                        <p:tgtEl>
                                          <p:spTgt spid="1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uiExpand="1"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6477000"/>
            <a:ext cx="9144000" cy="381000"/>
          </a:xfrm>
          <a:prstGeom prst="rect">
            <a:avLst/>
          </a:prstGeom>
          <a:gradFill flip="none" rotWithShape="1">
            <a:gsLst>
              <a:gs pos="0">
                <a:srgbClr val="94B6D2"/>
              </a:gs>
              <a:gs pos="50000">
                <a:schemeClr val="accent1">
                  <a:tint val="44500"/>
                  <a:satMod val="160000"/>
                </a:schemeClr>
              </a:gs>
              <a:gs pos="100000">
                <a:schemeClr val="accent1">
                  <a:tint val="23500"/>
                  <a:satMod val="160000"/>
                </a:schemeClr>
              </a:gs>
            </a:gsLst>
            <a:lin ang="5400000" scaled="0"/>
            <a:tileRect/>
          </a:gradFill>
          <a:ln w="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6" name="Rectangle 5"/>
          <p:cNvSpPr/>
          <p:nvPr/>
        </p:nvSpPr>
        <p:spPr>
          <a:xfrm>
            <a:off x="0" y="0"/>
            <a:ext cx="9144000" cy="1447800"/>
          </a:xfrm>
          <a:prstGeom prst="rect">
            <a:avLst/>
          </a:prstGeom>
          <a:gradFill flip="none" rotWithShape="1">
            <a:gsLst>
              <a:gs pos="0">
                <a:srgbClr val="94B6D2"/>
              </a:gs>
              <a:gs pos="50000">
                <a:schemeClr val="accent1">
                  <a:tint val="44500"/>
                  <a:satMod val="160000"/>
                </a:schemeClr>
              </a:gs>
              <a:gs pos="100000">
                <a:schemeClr val="accent1">
                  <a:tint val="23500"/>
                  <a:satMod val="160000"/>
                </a:schemeClr>
              </a:gs>
            </a:gsLst>
            <a:lin ang="5400000" scaled="0"/>
            <a:tileRect/>
          </a:gradFill>
          <a:ln w="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9220" name="Title 1"/>
          <p:cNvSpPr>
            <a:spLocks noGrp="1"/>
          </p:cNvSpPr>
          <p:nvPr>
            <p:ph type="title"/>
          </p:nvPr>
        </p:nvSpPr>
        <p:spPr>
          <a:xfrm>
            <a:off x="2667000" y="76200"/>
            <a:ext cx="6324600" cy="1066800"/>
          </a:xfrm>
        </p:spPr>
        <p:txBody>
          <a:bodyPr>
            <a:normAutofit/>
          </a:bodyPr>
          <a:lstStyle/>
          <a:p>
            <a:pPr eaLnBrk="1" hangingPunct="1">
              <a:lnSpc>
                <a:spcPct val="150000"/>
              </a:lnSpc>
            </a:pPr>
            <a:r>
              <a:rPr lang="en-US" sz="3600" b="1" dirty="0" smtClean="0">
                <a:latin typeface="Arial" charset="0"/>
                <a:cs typeface="Arial" charset="0"/>
              </a:rPr>
              <a:t>Closing Remarks</a:t>
            </a:r>
          </a:p>
        </p:txBody>
      </p:sp>
      <p:cxnSp>
        <p:nvCxnSpPr>
          <p:cNvPr id="11" name="Straight Connector 10"/>
          <p:cNvCxnSpPr/>
          <p:nvPr/>
        </p:nvCxnSpPr>
        <p:spPr>
          <a:xfrm>
            <a:off x="685800" y="1600200"/>
            <a:ext cx="7696200" cy="0"/>
          </a:xfrm>
          <a:prstGeom prst="line">
            <a:avLst/>
          </a:prstGeom>
          <a:ln w="41275" cap="rnd">
            <a:solidFill>
              <a:schemeClr val="bg1"/>
            </a:solidFill>
          </a:ln>
        </p:spPr>
        <p:style>
          <a:lnRef idx="1">
            <a:schemeClr val="accent1"/>
          </a:lnRef>
          <a:fillRef idx="0">
            <a:schemeClr val="accent1"/>
          </a:fillRef>
          <a:effectRef idx="0">
            <a:schemeClr val="accent1"/>
          </a:effectRef>
          <a:fontRef idx="minor">
            <a:schemeClr val="tx1"/>
          </a:fontRef>
        </p:style>
      </p:cxnSp>
      <p:sp>
        <p:nvSpPr>
          <p:cNvPr id="9222" name="TextBox 8"/>
          <p:cNvSpPr txBox="1">
            <a:spLocks noChangeArrowheads="1"/>
          </p:cNvSpPr>
          <p:nvPr/>
        </p:nvSpPr>
        <p:spPr bwMode="auto">
          <a:xfrm>
            <a:off x="0" y="6526213"/>
            <a:ext cx="9144000" cy="277812"/>
          </a:xfrm>
          <a:prstGeom prst="rect">
            <a:avLst/>
          </a:prstGeom>
          <a:noFill/>
          <a:ln w="9525">
            <a:noFill/>
            <a:miter lim="800000"/>
            <a:headEnd/>
            <a:tailEnd/>
          </a:ln>
        </p:spPr>
        <p:txBody>
          <a:bodyPr>
            <a:spAutoFit/>
          </a:bodyPr>
          <a:lstStyle/>
          <a:p>
            <a:pPr algn="ctr"/>
            <a:r>
              <a:rPr lang="en-US" sz="1200" b="1" i="1">
                <a:solidFill>
                  <a:srgbClr val="FF0000"/>
                </a:solidFill>
                <a:latin typeface="Calibri" pitchFamily="34" charset="0"/>
              </a:rPr>
              <a:t>Unbridled Pursuit of Excellence</a:t>
            </a:r>
          </a:p>
        </p:txBody>
      </p:sp>
      <p:pic>
        <p:nvPicPr>
          <p:cNvPr id="9223" name="Picture 14" descr="KyEM_logo_mlfbgh_nobckgrdv2.gif"/>
          <p:cNvPicPr>
            <a:picLocks noChangeAspect="1"/>
          </p:cNvPicPr>
          <p:nvPr/>
        </p:nvPicPr>
        <p:blipFill>
          <a:blip r:embed="rId4" cstate="print">
            <a:clrChange>
              <a:clrFrom>
                <a:srgbClr val="FFFFFF"/>
              </a:clrFrom>
              <a:clrTo>
                <a:srgbClr val="FFFFFF">
                  <a:alpha val="0"/>
                </a:srgbClr>
              </a:clrTo>
            </a:clrChange>
          </a:blip>
          <a:srcRect l="15833" r="25833"/>
          <a:stretch>
            <a:fillRect/>
          </a:stretch>
        </p:blipFill>
        <p:spPr bwMode="auto">
          <a:xfrm>
            <a:off x="76200" y="-74613"/>
            <a:ext cx="2743200" cy="1598613"/>
          </a:xfrm>
          <a:prstGeom prst="rect">
            <a:avLst/>
          </a:prstGeom>
          <a:noFill/>
          <a:ln w="9525">
            <a:noFill/>
            <a:miter lim="800000"/>
            <a:headEnd/>
            <a:tailEnd/>
          </a:ln>
        </p:spPr>
      </p:pic>
      <p:sp>
        <p:nvSpPr>
          <p:cNvPr id="16" name="TextBox 15"/>
          <p:cNvSpPr txBox="1"/>
          <p:nvPr/>
        </p:nvSpPr>
        <p:spPr>
          <a:xfrm>
            <a:off x="0" y="1171575"/>
            <a:ext cx="9144000" cy="276225"/>
          </a:xfrm>
          <a:prstGeom prst="rect">
            <a:avLst/>
          </a:prstGeom>
          <a:solidFill>
            <a:schemeClr val="accent1">
              <a:lumMod val="75000"/>
            </a:schemeClr>
          </a:solidFill>
        </p:spPr>
        <p:txBody>
          <a:bodyPr>
            <a:spAutoFit/>
          </a:bodyPr>
          <a:lstStyle/>
          <a:p>
            <a:pPr algn="ctr" fontAlgn="auto">
              <a:spcBef>
                <a:spcPts val="0"/>
              </a:spcBef>
              <a:spcAft>
                <a:spcPts val="0"/>
              </a:spcAft>
              <a:defRPr/>
            </a:pPr>
            <a:r>
              <a:rPr lang="en-US" sz="1200" b="1" i="1" dirty="0">
                <a:solidFill>
                  <a:schemeClr val="bg1"/>
                </a:solidFill>
                <a:latin typeface="+mn-lt"/>
                <a:cs typeface="+mn-cs"/>
              </a:rPr>
              <a:t>“A Team of Teams – With One Mission:  Protecting our Commonwealth”</a:t>
            </a:r>
          </a:p>
        </p:txBody>
      </p:sp>
      <p:sp>
        <p:nvSpPr>
          <p:cNvPr id="9225" name="Text Placeholder 2"/>
          <p:cNvSpPr txBox="1">
            <a:spLocks/>
          </p:cNvSpPr>
          <p:nvPr/>
        </p:nvSpPr>
        <p:spPr bwMode="auto">
          <a:xfrm>
            <a:off x="457200" y="1600200"/>
            <a:ext cx="8229600" cy="4525963"/>
          </a:xfrm>
          <a:prstGeom prst="rect">
            <a:avLst/>
          </a:prstGeom>
          <a:noFill/>
          <a:ln w="9525">
            <a:noFill/>
            <a:miter lim="800000"/>
            <a:headEnd/>
            <a:tailEnd/>
          </a:ln>
        </p:spPr>
        <p:txBody>
          <a:bodyPr/>
          <a:lstStyle/>
          <a:p>
            <a:pPr marL="457200" indent="-457200">
              <a:spcBef>
                <a:spcPct val="20000"/>
              </a:spcBef>
            </a:pPr>
            <a:endParaRPr lang="en-US" sz="2000">
              <a:latin typeface="Calibri" pitchFamily="34" charset="0"/>
            </a:endParaRPr>
          </a:p>
        </p:txBody>
      </p:sp>
      <p:sp>
        <p:nvSpPr>
          <p:cNvPr id="13" name="TextBox 12"/>
          <p:cNvSpPr txBox="1"/>
          <p:nvPr/>
        </p:nvSpPr>
        <p:spPr>
          <a:xfrm>
            <a:off x="228600" y="1447800"/>
            <a:ext cx="8610600" cy="3231654"/>
          </a:xfrm>
          <a:prstGeom prst="rect">
            <a:avLst/>
          </a:prstGeom>
          <a:noFill/>
        </p:spPr>
        <p:txBody>
          <a:bodyPr>
            <a:spAutoFit/>
          </a:bodyPr>
          <a:lstStyle/>
          <a:p>
            <a:pPr marL="342900" indent="-342900" fontAlgn="auto">
              <a:spcBef>
                <a:spcPts val="0"/>
              </a:spcBef>
              <a:spcAft>
                <a:spcPts val="0"/>
              </a:spcAft>
              <a:defRPr/>
            </a:pPr>
            <a:endParaRPr lang="en-US" sz="2400" b="1" dirty="0">
              <a:latin typeface="+mn-lt"/>
              <a:cs typeface="+mn-cs"/>
            </a:endParaRPr>
          </a:p>
          <a:p>
            <a:pPr marL="342900" indent="-342900" fontAlgn="auto">
              <a:spcBef>
                <a:spcPts val="0"/>
              </a:spcBef>
              <a:spcAft>
                <a:spcPts val="0"/>
              </a:spcAft>
              <a:buFont typeface="+mj-lt"/>
              <a:buAutoNum type="arabicPeriod"/>
              <a:defRPr/>
            </a:pPr>
            <a:endParaRPr lang="en-US" b="1" dirty="0">
              <a:latin typeface="+mn-lt"/>
              <a:cs typeface="+mn-cs"/>
            </a:endParaRPr>
          </a:p>
          <a:p>
            <a:pPr marL="342900" indent="-342900" fontAlgn="auto">
              <a:spcBef>
                <a:spcPts val="0"/>
              </a:spcBef>
              <a:spcAft>
                <a:spcPts val="0"/>
              </a:spcAft>
              <a:buFont typeface="+mj-lt"/>
              <a:buAutoNum type="arabicPeriod"/>
              <a:defRPr/>
            </a:pPr>
            <a:endParaRPr lang="en-US" dirty="0">
              <a:latin typeface="+mn-lt"/>
              <a:cs typeface="+mn-cs"/>
            </a:endParaRPr>
          </a:p>
          <a:p>
            <a:pPr fontAlgn="auto">
              <a:spcBef>
                <a:spcPts val="0"/>
              </a:spcBef>
              <a:spcAft>
                <a:spcPts val="0"/>
              </a:spcAft>
              <a:defRPr/>
            </a:pPr>
            <a:endParaRPr lang="en-US" dirty="0">
              <a:latin typeface="+mn-lt"/>
              <a:cs typeface="+mn-cs"/>
            </a:endParaRPr>
          </a:p>
          <a:p>
            <a:pPr fontAlgn="auto">
              <a:spcBef>
                <a:spcPts val="0"/>
              </a:spcBef>
              <a:spcAft>
                <a:spcPts val="0"/>
              </a:spcAft>
              <a:defRPr/>
            </a:pPr>
            <a:endParaRPr lang="en-US" dirty="0">
              <a:latin typeface="+mn-lt"/>
              <a:cs typeface="+mn-cs"/>
            </a:endParaRPr>
          </a:p>
          <a:p>
            <a:pPr fontAlgn="auto">
              <a:spcBef>
                <a:spcPts val="0"/>
              </a:spcBef>
              <a:spcAft>
                <a:spcPts val="0"/>
              </a:spcAft>
              <a:defRPr/>
            </a:pPr>
            <a:endParaRPr lang="en-US" dirty="0">
              <a:latin typeface="+mn-lt"/>
              <a:cs typeface="+mn-cs"/>
            </a:endParaRPr>
          </a:p>
          <a:p>
            <a:pPr fontAlgn="auto">
              <a:spcBef>
                <a:spcPts val="0"/>
              </a:spcBef>
              <a:spcAft>
                <a:spcPts val="0"/>
              </a:spcAft>
              <a:defRPr/>
            </a:pPr>
            <a:endParaRPr lang="en-US" dirty="0">
              <a:latin typeface="+mn-lt"/>
              <a:cs typeface="+mn-cs"/>
            </a:endParaRPr>
          </a:p>
          <a:p>
            <a:pPr fontAlgn="auto">
              <a:spcBef>
                <a:spcPts val="0"/>
              </a:spcBef>
              <a:spcAft>
                <a:spcPts val="0"/>
              </a:spcAft>
              <a:defRPr/>
            </a:pPr>
            <a:endParaRPr lang="en-US" dirty="0">
              <a:latin typeface="+mn-lt"/>
              <a:cs typeface="+mn-cs"/>
            </a:endParaRPr>
          </a:p>
          <a:p>
            <a:pPr fontAlgn="auto">
              <a:spcBef>
                <a:spcPts val="0"/>
              </a:spcBef>
              <a:spcAft>
                <a:spcPts val="0"/>
              </a:spcAft>
              <a:defRPr/>
            </a:pPr>
            <a:endParaRPr lang="en-US" dirty="0">
              <a:latin typeface="+mn-lt"/>
              <a:cs typeface="+mn-cs"/>
            </a:endParaRPr>
          </a:p>
          <a:p>
            <a:pPr fontAlgn="auto">
              <a:spcBef>
                <a:spcPts val="0"/>
              </a:spcBef>
              <a:spcAft>
                <a:spcPts val="0"/>
              </a:spcAft>
              <a:defRPr/>
            </a:pPr>
            <a:endParaRPr lang="en-US" dirty="0">
              <a:latin typeface="+mn-lt"/>
              <a:cs typeface="+mn-cs"/>
            </a:endParaRPr>
          </a:p>
          <a:p>
            <a:pPr fontAlgn="auto">
              <a:spcBef>
                <a:spcPts val="0"/>
              </a:spcBef>
              <a:spcAft>
                <a:spcPts val="0"/>
              </a:spcAft>
              <a:defRPr/>
            </a:pPr>
            <a:endParaRPr lang="en-US" dirty="0">
              <a:latin typeface="+mn-lt"/>
              <a:cs typeface="+mn-cs"/>
            </a:endParaRPr>
          </a:p>
        </p:txBody>
      </p:sp>
      <p:sp>
        <p:nvSpPr>
          <p:cNvPr id="14" name="Footer Placeholder 13"/>
          <p:cNvSpPr>
            <a:spLocks noGrp="1"/>
          </p:cNvSpPr>
          <p:nvPr>
            <p:ph type="ftr" sz="quarter" idx="11"/>
          </p:nvPr>
        </p:nvSpPr>
        <p:spPr/>
        <p:txBody>
          <a:bodyPr/>
          <a:lstStyle/>
          <a:p>
            <a:pPr>
              <a:defRPr/>
            </a:pPr>
            <a:r>
              <a:rPr lang="en-US" smtClean="0"/>
              <a:t>August 2014 Severe Weather TTX</a:t>
            </a:r>
            <a:endParaRPr lang="en-US" dirty="0"/>
          </a:p>
        </p:txBody>
      </p:sp>
      <p:pic>
        <p:nvPicPr>
          <p:cNvPr id="139268" name="Picture 4" descr="C:\Users\bobby.j.gillis\Pictures\thCA2W30X2.jpg"/>
          <p:cNvPicPr>
            <a:picLocks noChangeAspect="1" noChangeArrowheads="1"/>
          </p:cNvPicPr>
          <p:nvPr/>
        </p:nvPicPr>
        <p:blipFill>
          <a:blip r:embed="rId5" cstate="print"/>
          <a:stretch>
            <a:fillRect/>
          </a:stretch>
        </p:blipFill>
        <p:spPr bwMode="auto">
          <a:xfrm>
            <a:off x="1" y="1219200"/>
            <a:ext cx="9143999" cy="5410200"/>
          </a:xfrm>
          <a:prstGeom prst="rect">
            <a:avLst/>
          </a:prstGeom>
          <a:noFill/>
        </p:spPr>
      </p:pic>
      <p:sp>
        <p:nvSpPr>
          <p:cNvPr id="15" name="TextBox 14"/>
          <p:cNvSpPr txBox="1"/>
          <p:nvPr/>
        </p:nvSpPr>
        <p:spPr>
          <a:xfrm>
            <a:off x="1143000" y="2133600"/>
            <a:ext cx="5791200" cy="3139321"/>
          </a:xfrm>
          <a:prstGeom prst="rect">
            <a:avLst/>
          </a:prstGeom>
          <a:noFill/>
        </p:spPr>
        <p:txBody>
          <a:bodyPr wrap="square" rtlCol="0">
            <a:spAutoFit/>
          </a:bodyPr>
          <a:lstStyle/>
          <a:p>
            <a:pPr lvl="3"/>
            <a:r>
              <a:rPr lang="en-US" b="1" dirty="0" smtClean="0">
                <a:solidFill>
                  <a:srgbClr val="FF0000"/>
                </a:solidFill>
              </a:rPr>
              <a:t>Directed by		Danita Farrier</a:t>
            </a:r>
            <a:br>
              <a:rPr lang="en-US" b="1" dirty="0" smtClean="0">
                <a:solidFill>
                  <a:srgbClr val="FF0000"/>
                </a:solidFill>
              </a:rPr>
            </a:br>
            <a:r>
              <a:rPr lang="en-US" b="1" dirty="0" smtClean="0">
                <a:solidFill>
                  <a:srgbClr val="FF0000"/>
                </a:solidFill>
              </a:rPr>
              <a:t>Produced by		Danita Farrier</a:t>
            </a:r>
          </a:p>
          <a:p>
            <a:pPr lvl="3"/>
            <a:r>
              <a:rPr lang="en-US" b="1" dirty="0" smtClean="0">
                <a:solidFill>
                  <a:srgbClr val="FF0000"/>
                </a:solidFill>
              </a:rPr>
              <a:t>Editor	 	Danita Farrier</a:t>
            </a:r>
          </a:p>
          <a:p>
            <a:pPr lvl="3"/>
            <a:r>
              <a:rPr lang="en-US" b="1" dirty="0" smtClean="0">
                <a:solidFill>
                  <a:srgbClr val="FF0000"/>
                </a:solidFill>
              </a:rPr>
              <a:t>Assistant Director 	D. Farrier</a:t>
            </a:r>
          </a:p>
          <a:p>
            <a:pPr lvl="3"/>
            <a:r>
              <a:rPr lang="en-US" b="1" dirty="0" smtClean="0">
                <a:solidFill>
                  <a:srgbClr val="FF0000"/>
                </a:solidFill>
              </a:rPr>
              <a:t>Castings by 		</a:t>
            </a:r>
            <a:r>
              <a:rPr lang="en-US" b="1" dirty="0" err="1" smtClean="0">
                <a:solidFill>
                  <a:srgbClr val="FF0000"/>
                </a:solidFill>
              </a:rPr>
              <a:t>Dani</a:t>
            </a:r>
            <a:r>
              <a:rPr lang="en-US" b="1" dirty="0" smtClean="0">
                <a:solidFill>
                  <a:srgbClr val="FF0000"/>
                </a:solidFill>
              </a:rPr>
              <a:t> Farrier</a:t>
            </a:r>
          </a:p>
          <a:p>
            <a:pPr lvl="3"/>
            <a:r>
              <a:rPr lang="en-US" b="1" dirty="0" smtClean="0">
                <a:solidFill>
                  <a:srgbClr val="FF0000"/>
                </a:solidFill>
              </a:rPr>
              <a:t>Makeup 		Miss Danita</a:t>
            </a:r>
          </a:p>
          <a:p>
            <a:pPr lvl="3"/>
            <a:r>
              <a:rPr lang="en-US" b="1" dirty="0" smtClean="0">
                <a:solidFill>
                  <a:srgbClr val="FF0000"/>
                </a:solidFill>
              </a:rPr>
              <a:t>Starring 		</a:t>
            </a:r>
            <a:r>
              <a:rPr lang="en-US" b="1" dirty="0" err="1" smtClean="0">
                <a:solidFill>
                  <a:srgbClr val="FF0000"/>
                </a:solidFill>
              </a:rPr>
              <a:t>Mz</a:t>
            </a:r>
            <a:r>
              <a:rPr lang="en-US" b="1" dirty="0" smtClean="0">
                <a:solidFill>
                  <a:srgbClr val="FF0000"/>
                </a:solidFill>
              </a:rPr>
              <a:t> Farrier </a:t>
            </a:r>
          </a:p>
          <a:p>
            <a:pPr lvl="3"/>
            <a:r>
              <a:rPr lang="en-US" b="1" dirty="0" smtClean="0">
                <a:solidFill>
                  <a:srgbClr val="FF0000"/>
                </a:solidFill>
              </a:rPr>
              <a:t>Animation by		</a:t>
            </a:r>
            <a:r>
              <a:rPr lang="en-US" b="1" dirty="0" err="1" smtClean="0">
                <a:solidFill>
                  <a:srgbClr val="FF0000"/>
                </a:solidFill>
              </a:rPr>
              <a:t>Dani</a:t>
            </a:r>
            <a:r>
              <a:rPr lang="en-US" b="1" dirty="0" smtClean="0">
                <a:solidFill>
                  <a:srgbClr val="FF0000"/>
                </a:solidFill>
              </a:rPr>
              <a:t> F</a:t>
            </a:r>
          </a:p>
          <a:p>
            <a:pPr lvl="3"/>
            <a:r>
              <a:rPr lang="en-US" b="1" dirty="0" smtClean="0">
                <a:solidFill>
                  <a:srgbClr val="FF0000"/>
                </a:solidFill>
              </a:rPr>
              <a:t>Stunt Double 		Danita</a:t>
            </a:r>
          </a:p>
          <a:p>
            <a:pPr>
              <a:buFont typeface="Arial" pitchFamily="34" charset="0"/>
              <a:buChar char="•"/>
            </a:pPr>
            <a:endParaRPr lang="en-US" dirty="0" smtClean="0">
              <a:solidFill>
                <a:srgbClr val="FF0000"/>
              </a:solidFill>
            </a:endParaRPr>
          </a:p>
          <a:p>
            <a:pPr>
              <a:buFont typeface="Arial" pitchFamily="34" charset="0"/>
              <a:buChar char="•"/>
            </a:pPr>
            <a:endParaRPr lang="en-US" dirty="0">
              <a:solidFill>
                <a:srgbClr val="FF0000"/>
              </a:solidFill>
            </a:endParaRPr>
          </a:p>
        </p:txBody>
      </p:sp>
    </p:spTree>
  </p:cSld>
  <p:clrMapOvr>
    <a:masterClrMapping/>
  </p:clrMapOvr>
  <p:transition>
    <p:sndAc>
      <p:stSnd>
        <p:snd r:embed="rId3" name="applause.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5">
                                            <p:txEl>
                                              <p:pRg st="0" end="0"/>
                                            </p:txEl>
                                          </p:spTgt>
                                        </p:tgtEl>
                                        <p:attrNameLst>
                                          <p:attrName>style.visibility</p:attrName>
                                        </p:attrNameLst>
                                      </p:cBhvr>
                                      <p:to>
                                        <p:strVal val="visible"/>
                                      </p:to>
                                    </p:set>
                                    <p:animEffect transition="in" filter="fade">
                                      <p:cBhvr>
                                        <p:cTn id="7" dur="2000"/>
                                        <p:tgtEl>
                                          <p:spTgt spid="15">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5">
                                            <p:txEl>
                                              <p:pRg st="1" end="1"/>
                                            </p:txEl>
                                          </p:spTgt>
                                        </p:tgtEl>
                                        <p:attrNameLst>
                                          <p:attrName>style.visibility</p:attrName>
                                        </p:attrNameLst>
                                      </p:cBhvr>
                                      <p:to>
                                        <p:strVal val="visible"/>
                                      </p:to>
                                    </p:set>
                                    <p:animEffect transition="in" filter="fade">
                                      <p:cBhvr>
                                        <p:cTn id="10" dur="2000"/>
                                        <p:tgtEl>
                                          <p:spTgt spid="15">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5">
                                            <p:txEl>
                                              <p:pRg st="2" end="2"/>
                                            </p:txEl>
                                          </p:spTgt>
                                        </p:tgtEl>
                                        <p:attrNameLst>
                                          <p:attrName>style.visibility</p:attrName>
                                        </p:attrNameLst>
                                      </p:cBhvr>
                                      <p:to>
                                        <p:strVal val="visible"/>
                                      </p:to>
                                    </p:set>
                                    <p:animEffect transition="in" filter="fade">
                                      <p:cBhvr>
                                        <p:cTn id="13" dur="2000"/>
                                        <p:tgtEl>
                                          <p:spTgt spid="15">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15">
                                            <p:txEl>
                                              <p:pRg st="3" end="3"/>
                                            </p:txEl>
                                          </p:spTgt>
                                        </p:tgtEl>
                                        <p:attrNameLst>
                                          <p:attrName>style.visibility</p:attrName>
                                        </p:attrNameLst>
                                      </p:cBhvr>
                                      <p:to>
                                        <p:strVal val="visible"/>
                                      </p:to>
                                    </p:set>
                                    <p:animEffect transition="in" filter="fade">
                                      <p:cBhvr>
                                        <p:cTn id="16" dur="2000"/>
                                        <p:tgtEl>
                                          <p:spTgt spid="15">
                                            <p:txEl>
                                              <p:pRg st="3" end="3"/>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15">
                                            <p:txEl>
                                              <p:pRg st="4" end="4"/>
                                            </p:txEl>
                                          </p:spTgt>
                                        </p:tgtEl>
                                        <p:attrNameLst>
                                          <p:attrName>style.visibility</p:attrName>
                                        </p:attrNameLst>
                                      </p:cBhvr>
                                      <p:to>
                                        <p:strVal val="visible"/>
                                      </p:to>
                                    </p:set>
                                    <p:animEffect transition="in" filter="fade">
                                      <p:cBhvr>
                                        <p:cTn id="19" dur="2000"/>
                                        <p:tgtEl>
                                          <p:spTgt spid="15">
                                            <p:txEl>
                                              <p:pRg st="4" end="4"/>
                                            </p:tx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15">
                                            <p:txEl>
                                              <p:pRg st="5" end="5"/>
                                            </p:txEl>
                                          </p:spTgt>
                                        </p:tgtEl>
                                        <p:attrNameLst>
                                          <p:attrName>style.visibility</p:attrName>
                                        </p:attrNameLst>
                                      </p:cBhvr>
                                      <p:to>
                                        <p:strVal val="visible"/>
                                      </p:to>
                                    </p:set>
                                    <p:animEffect transition="in" filter="fade">
                                      <p:cBhvr>
                                        <p:cTn id="22" dur="2000"/>
                                        <p:tgtEl>
                                          <p:spTgt spid="15">
                                            <p:txEl>
                                              <p:pRg st="5" end="5"/>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15">
                                            <p:txEl>
                                              <p:pRg st="6" end="6"/>
                                            </p:txEl>
                                          </p:spTgt>
                                        </p:tgtEl>
                                        <p:attrNameLst>
                                          <p:attrName>style.visibility</p:attrName>
                                        </p:attrNameLst>
                                      </p:cBhvr>
                                      <p:to>
                                        <p:strVal val="visible"/>
                                      </p:to>
                                    </p:set>
                                    <p:animEffect transition="in" filter="fade">
                                      <p:cBhvr>
                                        <p:cTn id="25" dur="2000"/>
                                        <p:tgtEl>
                                          <p:spTgt spid="15">
                                            <p:txEl>
                                              <p:pRg st="6" end="6"/>
                                            </p:txEl>
                                          </p:spTgt>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15">
                                            <p:txEl>
                                              <p:pRg st="7" end="7"/>
                                            </p:txEl>
                                          </p:spTgt>
                                        </p:tgtEl>
                                        <p:attrNameLst>
                                          <p:attrName>style.visibility</p:attrName>
                                        </p:attrNameLst>
                                      </p:cBhvr>
                                      <p:to>
                                        <p:strVal val="visible"/>
                                      </p:to>
                                    </p:set>
                                    <p:animEffect transition="in" filter="fade">
                                      <p:cBhvr>
                                        <p:cTn id="28" dur="2000"/>
                                        <p:tgtEl>
                                          <p:spTgt spid="15">
                                            <p:txEl>
                                              <p:pRg st="7" end="7"/>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4" fill="hold" nodeType="clickEffect">
                                  <p:stCondLst>
                                    <p:cond delay="0"/>
                                  </p:stCondLst>
                                  <p:childTnLst>
                                    <p:set>
                                      <p:cBhvr>
                                        <p:cTn id="32" dur="1" fill="hold">
                                          <p:stCondLst>
                                            <p:cond delay="0"/>
                                          </p:stCondLst>
                                        </p:cTn>
                                        <p:tgtEl>
                                          <p:spTgt spid="139268"/>
                                        </p:tgtEl>
                                        <p:attrNameLst>
                                          <p:attrName>style.visibility</p:attrName>
                                        </p:attrNameLst>
                                      </p:cBhvr>
                                      <p:to>
                                        <p:strVal val="visible"/>
                                      </p:to>
                                    </p:set>
                                    <p:animEffect transition="in" filter="wipe(down)">
                                      <p:cBhvr>
                                        <p:cTn id="33" dur="500"/>
                                        <p:tgtEl>
                                          <p:spTgt spid="13926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6477000"/>
            <a:ext cx="9144000" cy="381000"/>
          </a:xfrm>
          <a:prstGeom prst="rect">
            <a:avLst/>
          </a:prstGeom>
          <a:gradFill flip="none" rotWithShape="1">
            <a:gsLst>
              <a:gs pos="0">
                <a:srgbClr val="94B6D2"/>
              </a:gs>
              <a:gs pos="50000">
                <a:schemeClr val="accent1">
                  <a:tint val="44500"/>
                  <a:satMod val="160000"/>
                </a:schemeClr>
              </a:gs>
              <a:gs pos="100000">
                <a:schemeClr val="accent1">
                  <a:tint val="23500"/>
                  <a:satMod val="160000"/>
                </a:schemeClr>
              </a:gs>
            </a:gsLst>
            <a:lin ang="5400000" scaled="0"/>
            <a:tileRect/>
          </a:gradFill>
          <a:ln w="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6" name="Rectangle 5"/>
          <p:cNvSpPr/>
          <p:nvPr/>
        </p:nvSpPr>
        <p:spPr>
          <a:xfrm>
            <a:off x="0" y="0"/>
            <a:ext cx="9144000" cy="1447800"/>
          </a:xfrm>
          <a:prstGeom prst="rect">
            <a:avLst/>
          </a:prstGeom>
          <a:gradFill flip="none" rotWithShape="1">
            <a:gsLst>
              <a:gs pos="0">
                <a:srgbClr val="94B6D2"/>
              </a:gs>
              <a:gs pos="50000">
                <a:schemeClr val="accent1">
                  <a:tint val="44500"/>
                  <a:satMod val="160000"/>
                </a:schemeClr>
              </a:gs>
              <a:gs pos="100000">
                <a:schemeClr val="accent1">
                  <a:tint val="23500"/>
                  <a:satMod val="160000"/>
                </a:schemeClr>
              </a:gs>
            </a:gsLst>
            <a:lin ang="5400000" scaled="0"/>
            <a:tileRect/>
          </a:gradFill>
          <a:ln w="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9220" name="Title 1"/>
          <p:cNvSpPr>
            <a:spLocks noGrp="1"/>
          </p:cNvSpPr>
          <p:nvPr>
            <p:ph type="title"/>
          </p:nvPr>
        </p:nvSpPr>
        <p:spPr>
          <a:xfrm>
            <a:off x="2667000" y="76200"/>
            <a:ext cx="6324600" cy="1066800"/>
          </a:xfrm>
        </p:spPr>
        <p:txBody>
          <a:bodyPr>
            <a:normAutofit/>
          </a:bodyPr>
          <a:lstStyle/>
          <a:p>
            <a:pPr eaLnBrk="1" hangingPunct="1">
              <a:lnSpc>
                <a:spcPct val="150000"/>
              </a:lnSpc>
            </a:pPr>
            <a:r>
              <a:rPr lang="en-US" sz="4000" b="1" dirty="0" smtClean="0">
                <a:cs typeface="Arial" charset="0"/>
              </a:rPr>
              <a:t>Agenda</a:t>
            </a:r>
          </a:p>
        </p:txBody>
      </p:sp>
      <p:cxnSp>
        <p:nvCxnSpPr>
          <p:cNvPr id="11" name="Straight Connector 10"/>
          <p:cNvCxnSpPr/>
          <p:nvPr/>
        </p:nvCxnSpPr>
        <p:spPr>
          <a:xfrm>
            <a:off x="685800" y="1600200"/>
            <a:ext cx="7696200" cy="0"/>
          </a:xfrm>
          <a:prstGeom prst="line">
            <a:avLst/>
          </a:prstGeom>
          <a:ln w="41275" cap="rnd">
            <a:solidFill>
              <a:schemeClr val="bg1"/>
            </a:solidFill>
          </a:ln>
        </p:spPr>
        <p:style>
          <a:lnRef idx="1">
            <a:schemeClr val="accent1"/>
          </a:lnRef>
          <a:fillRef idx="0">
            <a:schemeClr val="accent1"/>
          </a:fillRef>
          <a:effectRef idx="0">
            <a:schemeClr val="accent1"/>
          </a:effectRef>
          <a:fontRef idx="minor">
            <a:schemeClr val="tx1"/>
          </a:fontRef>
        </p:style>
      </p:cxnSp>
      <p:sp>
        <p:nvSpPr>
          <p:cNvPr id="9222" name="TextBox 8"/>
          <p:cNvSpPr txBox="1">
            <a:spLocks noChangeArrowheads="1"/>
          </p:cNvSpPr>
          <p:nvPr/>
        </p:nvSpPr>
        <p:spPr bwMode="auto">
          <a:xfrm>
            <a:off x="0" y="6526213"/>
            <a:ext cx="9144000" cy="277812"/>
          </a:xfrm>
          <a:prstGeom prst="rect">
            <a:avLst/>
          </a:prstGeom>
          <a:noFill/>
          <a:ln w="9525">
            <a:noFill/>
            <a:miter lim="800000"/>
            <a:headEnd/>
            <a:tailEnd/>
          </a:ln>
        </p:spPr>
        <p:txBody>
          <a:bodyPr>
            <a:spAutoFit/>
          </a:bodyPr>
          <a:lstStyle/>
          <a:p>
            <a:pPr algn="ctr"/>
            <a:r>
              <a:rPr lang="en-US" sz="1200" b="1" i="1">
                <a:solidFill>
                  <a:srgbClr val="FF0000"/>
                </a:solidFill>
                <a:latin typeface="Calibri" pitchFamily="34" charset="0"/>
              </a:rPr>
              <a:t>Unbridled Pursuit of Excellence</a:t>
            </a:r>
          </a:p>
        </p:txBody>
      </p:sp>
      <p:pic>
        <p:nvPicPr>
          <p:cNvPr id="9223" name="Picture 14" descr="KyEM_logo_mlfbgh_nobckgrdv2.gif"/>
          <p:cNvPicPr>
            <a:picLocks noChangeAspect="1"/>
          </p:cNvPicPr>
          <p:nvPr/>
        </p:nvPicPr>
        <p:blipFill>
          <a:blip r:embed="rId3" cstate="print">
            <a:clrChange>
              <a:clrFrom>
                <a:srgbClr val="FFFFFF"/>
              </a:clrFrom>
              <a:clrTo>
                <a:srgbClr val="FFFFFF">
                  <a:alpha val="0"/>
                </a:srgbClr>
              </a:clrTo>
            </a:clrChange>
          </a:blip>
          <a:srcRect l="15833" r="25833"/>
          <a:stretch>
            <a:fillRect/>
          </a:stretch>
        </p:blipFill>
        <p:spPr bwMode="auto">
          <a:xfrm>
            <a:off x="76200" y="-74613"/>
            <a:ext cx="2743200" cy="1598613"/>
          </a:xfrm>
          <a:prstGeom prst="rect">
            <a:avLst/>
          </a:prstGeom>
          <a:noFill/>
          <a:ln w="9525">
            <a:noFill/>
            <a:miter lim="800000"/>
            <a:headEnd/>
            <a:tailEnd/>
          </a:ln>
        </p:spPr>
      </p:pic>
      <p:sp>
        <p:nvSpPr>
          <p:cNvPr id="16" name="TextBox 15"/>
          <p:cNvSpPr txBox="1"/>
          <p:nvPr/>
        </p:nvSpPr>
        <p:spPr>
          <a:xfrm>
            <a:off x="0" y="1171575"/>
            <a:ext cx="9144000" cy="276225"/>
          </a:xfrm>
          <a:prstGeom prst="rect">
            <a:avLst/>
          </a:prstGeom>
          <a:solidFill>
            <a:schemeClr val="accent1">
              <a:lumMod val="75000"/>
            </a:schemeClr>
          </a:solidFill>
        </p:spPr>
        <p:txBody>
          <a:bodyPr>
            <a:spAutoFit/>
          </a:bodyPr>
          <a:lstStyle/>
          <a:p>
            <a:pPr algn="ctr" fontAlgn="auto">
              <a:spcBef>
                <a:spcPts val="0"/>
              </a:spcBef>
              <a:spcAft>
                <a:spcPts val="0"/>
              </a:spcAft>
              <a:defRPr/>
            </a:pPr>
            <a:r>
              <a:rPr lang="en-US" sz="1200" b="1" i="1" dirty="0">
                <a:solidFill>
                  <a:schemeClr val="bg1"/>
                </a:solidFill>
                <a:latin typeface="+mn-lt"/>
                <a:cs typeface="+mn-cs"/>
              </a:rPr>
              <a:t>“A Team of Teams – With One Mission:  Protecting our Commonwealth”</a:t>
            </a:r>
          </a:p>
        </p:txBody>
      </p:sp>
      <p:sp>
        <p:nvSpPr>
          <p:cNvPr id="9225" name="Text Placeholder 2"/>
          <p:cNvSpPr txBox="1">
            <a:spLocks/>
          </p:cNvSpPr>
          <p:nvPr/>
        </p:nvSpPr>
        <p:spPr bwMode="auto">
          <a:xfrm>
            <a:off x="457200" y="1600200"/>
            <a:ext cx="8229600" cy="4525963"/>
          </a:xfrm>
          <a:prstGeom prst="rect">
            <a:avLst/>
          </a:prstGeom>
          <a:noFill/>
          <a:ln w="9525">
            <a:noFill/>
            <a:miter lim="800000"/>
            <a:headEnd/>
            <a:tailEnd/>
          </a:ln>
        </p:spPr>
        <p:txBody>
          <a:bodyPr/>
          <a:lstStyle/>
          <a:p>
            <a:pPr marL="457200" indent="-457200">
              <a:spcBef>
                <a:spcPct val="20000"/>
              </a:spcBef>
            </a:pPr>
            <a:endParaRPr lang="en-US" sz="2000">
              <a:latin typeface="Calibri" pitchFamily="34" charset="0"/>
            </a:endParaRPr>
          </a:p>
        </p:txBody>
      </p:sp>
      <p:sp>
        <p:nvSpPr>
          <p:cNvPr id="13" name="TextBox 12"/>
          <p:cNvSpPr txBox="1"/>
          <p:nvPr/>
        </p:nvSpPr>
        <p:spPr>
          <a:xfrm>
            <a:off x="228600" y="1447800"/>
            <a:ext cx="8610600" cy="3231654"/>
          </a:xfrm>
          <a:prstGeom prst="rect">
            <a:avLst/>
          </a:prstGeom>
          <a:noFill/>
        </p:spPr>
        <p:txBody>
          <a:bodyPr>
            <a:spAutoFit/>
          </a:bodyPr>
          <a:lstStyle/>
          <a:p>
            <a:pPr marL="342900" indent="-342900" fontAlgn="auto">
              <a:spcBef>
                <a:spcPts val="0"/>
              </a:spcBef>
              <a:spcAft>
                <a:spcPts val="0"/>
              </a:spcAft>
              <a:defRPr/>
            </a:pPr>
            <a:endParaRPr lang="en-US" sz="2400" b="1" dirty="0">
              <a:latin typeface="+mn-lt"/>
              <a:cs typeface="+mn-cs"/>
            </a:endParaRPr>
          </a:p>
          <a:p>
            <a:pPr marL="342900" indent="-342900" fontAlgn="auto">
              <a:spcBef>
                <a:spcPts val="0"/>
              </a:spcBef>
              <a:spcAft>
                <a:spcPts val="0"/>
              </a:spcAft>
              <a:buFont typeface="+mj-lt"/>
              <a:buAutoNum type="arabicPeriod"/>
              <a:defRPr/>
            </a:pPr>
            <a:endParaRPr lang="en-US" b="1" dirty="0">
              <a:latin typeface="+mn-lt"/>
              <a:cs typeface="+mn-cs"/>
            </a:endParaRPr>
          </a:p>
          <a:p>
            <a:pPr marL="342900" indent="-342900" fontAlgn="auto">
              <a:spcBef>
                <a:spcPts val="0"/>
              </a:spcBef>
              <a:spcAft>
                <a:spcPts val="0"/>
              </a:spcAft>
              <a:buFont typeface="+mj-lt"/>
              <a:buAutoNum type="arabicPeriod"/>
              <a:defRPr/>
            </a:pPr>
            <a:endParaRPr lang="en-US" dirty="0">
              <a:latin typeface="+mn-lt"/>
              <a:cs typeface="+mn-cs"/>
            </a:endParaRPr>
          </a:p>
          <a:p>
            <a:pPr fontAlgn="auto">
              <a:spcBef>
                <a:spcPts val="0"/>
              </a:spcBef>
              <a:spcAft>
                <a:spcPts val="0"/>
              </a:spcAft>
              <a:defRPr/>
            </a:pPr>
            <a:endParaRPr lang="en-US" dirty="0">
              <a:latin typeface="+mn-lt"/>
              <a:cs typeface="+mn-cs"/>
            </a:endParaRPr>
          </a:p>
          <a:p>
            <a:pPr fontAlgn="auto">
              <a:spcBef>
                <a:spcPts val="0"/>
              </a:spcBef>
              <a:spcAft>
                <a:spcPts val="0"/>
              </a:spcAft>
              <a:defRPr/>
            </a:pPr>
            <a:endParaRPr lang="en-US" dirty="0">
              <a:latin typeface="+mn-lt"/>
              <a:cs typeface="+mn-cs"/>
            </a:endParaRPr>
          </a:p>
          <a:p>
            <a:pPr fontAlgn="auto">
              <a:spcBef>
                <a:spcPts val="0"/>
              </a:spcBef>
              <a:spcAft>
                <a:spcPts val="0"/>
              </a:spcAft>
              <a:defRPr/>
            </a:pPr>
            <a:endParaRPr lang="en-US" dirty="0">
              <a:latin typeface="+mn-lt"/>
              <a:cs typeface="+mn-cs"/>
            </a:endParaRPr>
          </a:p>
          <a:p>
            <a:pPr fontAlgn="auto">
              <a:spcBef>
                <a:spcPts val="0"/>
              </a:spcBef>
              <a:spcAft>
                <a:spcPts val="0"/>
              </a:spcAft>
              <a:defRPr/>
            </a:pPr>
            <a:endParaRPr lang="en-US" dirty="0">
              <a:latin typeface="+mn-lt"/>
              <a:cs typeface="+mn-cs"/>
            </a:endParaRPr>
          </a:p>
          <a:p>
            <a:pPr fontAlgn="auto">
              <a:spcBef>
                <a:spcPts val="0"/>
              </a:spcBef>
              <a:spcAft>
                <a:spcPts val="0"/>
              </a:spcAft>
              <a:defRPr/>
            </a:pPr>
            <a:endParaRPr lang="en-US" dirty="0">
              <a:latin typeface="+mn-lt"/>
              <a:cs typeface="+mn-cs"/>
            </a:endParaRPr>
          </a:p>
          <a:p>
            <a:pPr fontAlgn="auto">
              <a:spcBef>
                <a:spcPts val="0"/>
              </a:spcBef>
              <a:spcAft>
                <a:spcPts val="0"/>
              </a:spcAft>
              <a:defRPr/>
            </a:pPr>
            <a:endParaRPr lang="en-US" dirty="0">
              <a:latin typeface="+mn-lt"/>
              <a:cs typeface="+mn-cs"/>
            </a:endParaRPr>
          </a:p>
          <a:p>
            <a:pPr fontAlgn="auto">
              <a:spcBef>
                <a:spcPts val="0"/>
              </a:spcBef>
              <a:spcAft>
                <a:spcPts val="0"/>
              </a:spcAft>
              <a:defRPr/>
            </a:pPr>
            <a:endParaRPr lang="en-US" dirty="0">
              <a:latin typeface="+mn-lt"/>
              <a:cs typeface="+mn-cs"/>
            </a:endParaRPr>
          </a:p>
          <a:p>
            <a:pPr fontAlgn="auto">
              <a:spcBef>
                <a:spcPts val="0"/>
              </a:spcBef>
              <a:spcAft>
                <a:spcPts val="0"/>
              </a:spcAft>
              <a:defRPr/>
            </a:pPr>
            <a:endParaRPr lang="en-US" dirty="0">
              <a:latin typeface="+mn-lt"/>
              <a:cs typeface="+mn-cs"/>
            </a:endParaRPr>
          </a:p>
        </p:txBody>
      </p:sp>
      <p:sp>
        <p:nvSpPr>
          <p:cNvPr id="14" name="Footer Placeholder 13"/>
          <p:cNvSpPr>
            <a:spLocks noGrp="1"/>
          </p:cNvSpPr>
          <p:nvPr>
            <p:ph type="ftr" sz="quarter" idx="11"/>
          </p:nvPr>
        </p:nvSpPr>
        <p:spPr/>
        <p:txBody>
          <a:bodyPr/>
          <a:lstStyle/>
          <a:p>
            <a:pPr>
              <a:defRPr/>
            </a:pPr>
            <a:r>
              <a:rPr lang="en-US" smtClean="0"/>
              <a:t>August 2014 Severe Weather TTX</a:t>
            </a:r>
            <a:endParaRPr lang="en-US" dirty="0"/>
          </a:p>
        </p:txBody>
      </p:sp>
      <p:sp>
        <p:nvSpPr>
          <p:cNvPr id="17" name="TextBox 16"/>
          <p:cNvSpPr txBox="1"/>
          <p:nvPr/>
        </p:nvSpPr>
        <p:spPr>
          <a:xfrm>
            <a:off x="262467" y="1676400"/>
            <a:ext cx="8686800" cy="3416320"/>
          </a:xfrm>
          <a:prstGeom prst="rect">
            <a:avLst/>
          </a:prstGeom>
          <a:noFill/>
        </p:spPr>
        <p:txBody>
          <a:bodyPr wrap="square" rtlCol="0">
            <a:spAutoFit/>
          </a:bodyPr>
          <a:lstStyle/>
          <a:p>
            <a:r>
              <a:rPr lang="en-US" sz="2400" dirty="0" smtClean="0"/>
              <a:t/>
            </a:r>
            <a:br>
              <a:rPr lang="en-US" sz="2400" dirty="0" smtClean="0"/>
            </a:br>
            <a:r>
              <a:rPr lang="en-US" sz="2400" dirty="0" smtClean="0"/>
              <a:t/>
            </a:r>
            <a:br>
              <a:rPr lang="en-US" sz="2400" dirty="0" smtClean="0"/>
            </a:br>
            <a:r>
              <a:rPr lang="en-US" sz="2400" dirty="0" smtClean="0"/>
              <a:t>9:00   AM-  	Welcome/Framing Inject </a:t>
            </a:r>
          </a:p>
          <a:p>
            <a:r>
              <a:rPr lang="en-US" sz="2400" dirty="0" smtClean="0"/>
              <a:t>9:10   AM-	Incident  Command to Unified Command  	</a:t>
            </a:r>
          </a:p>
          <a:p>
            <a:r>
              <a:rPr lang="en-US" sz="2400" dirty="0" smtClean="0"/>
              <a:t>10:10 AM-    	Unified Command to Incident Command</a:t>
            </a:r>
          </a:p>
          <a:p>
            <a:r>
              <a:rPr lang="en-US" sz="2400" dirty="0" smtClean="0"/>
              <a:t>11:11 AM-	Closing of Incident	</a:t>
            </a:r>
          </a:p>
          <a:p>
            <a:r>
              <a:rPr lang="en-US" sz="2400" dirty="0" smtClean="0"/>
              <a:t>12:10 PM-	Hot Wash</a:t>
            </a:r>
          </a:p>
          <a:p>
            <a:r>
              <a:rPr lang="en-US" sz="2400" dirty="0" smtClean="0"/>
              <a:t>12:30 PM-	End of Exercise</a:t>
            </a:r>
          </a:p>
          <a:p>
            <a:r>
              <a:rPr lang="en-US" sz="2400" dirty="0" smtClean="0"/>
              <a:t> </a:t>
            </a:r>
          </a:p>
        </p:txBody>
      </p:sp>
    </p:spTree>
  </p:cSld>
  <p:clrMapOvr>
    <a:masterClrMapping/>
  </p:clrMapOvr>
  <p:transition spd="med">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6477000"/>
            <a:ext cx="9144000" cy="381000"/>
          </a:xfrm>
          <a:prstGeom prst="rect">
            <a:avLst/>
          </a:prstGeom>
          <a:gradFill flip="none" rotWithShape="1">
            <a:gsLst>
              <a:gs pos="0">
                <a:srgbClr val="94B6D2"/>
              </a:gs>
              <a:gs pos="50000">
                <a:schemeClr val="accent1">
                  <a:tint val="44500"/>
                  <a:satMod val="160000"/>
                </a:schemeClr>
              </a:gs>
              <a:gs pos="100000">
                <a:schemeClr val="accent1">
                  <a:tint val="23500"/>
                  <a:satMod val="160000"/>
                </a:schemeClr>
              </a:gs>
            </a:gsLst>
            <a:lin ang="5400000" scaled="0"/>
            <a:tileRect/>
          </a:gradFill>
          <a:ln w="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6" name="Rectangle 5"/>
          <p:cNvSpPr/>
          <p:nvPr/>
        </p:nvSpPr>
        <p:spPr>
          <a:xfrm>
            <a:off x="0" y="0"/>
            <a:ext cx="9144000" cy="1447800"/>
          </a:xfrm>
          <a:prstGeom prst="rect">
            <a:avLst/>
          </a:prstGeom>
          <a:gradFill flip="none" rotWithShape="1">
            <a:gsLst>
              <a:gs pos="0">
                <a:srgbClr val="94B6D2"/>
              </a:gs>
              <a:gs pos="50000">
                <a:schemeClr val="accent1">
                  <a:tint val="44500"/>
                  <a:satMod val="160000"/>
                </a:schemeClr>
              </a:gs>
              <a:gs pos="100000">
                <a:schemeClr val="accent1">
                  <a:tint val="23500"/>
                  <a:satMod val="160000"/>
                </a:schemeClr>
              </a:gs>
            </a:gsLst>
            <a:lin ang="5400000" scaled="0"/>
            <a:tileRect/>
          </a:gradFill>
          <a:ln w="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9220" name="Title 1"/>
          <p:cNvSpPr>
            <a:spLocks noGrp="1"/>
          </p:cNvSpPr>
          <p:nvPr>
            <p:ph type="title"/>
          </p:nvPr>
        </p:nvSpPr>
        <p:spPr>
          <a:xfrm>
            <a:off x="2667000" y="76200"/>
            <a:ext cx="6324600" cy="1066800"/>
          </a:xfrm>
        </p:spPr>
        <p:txBody>
          <a:bodyPr>
            <a:normAutofit/>
          </a:bodyPr>
          <a:lstStyle/>
          <a:p>
            <a:pPr eaLnBrk="1" hangingPunct="1">
              <a:lnSpc>
                <a:spcPct val="150000"/>
              </a:lnSpc>
            </a:pPr>
            <a:r>
              <a:rPr lang="en-US" sz="4000" b="1" dirty="0" smtClean="0">
                <a:cs typeface="Arial" charset="0"/>
              </a:rPr>
              <a:t>Purpose</a:t>
            </a:r>
          </a:p>
        </p:txBody>
      </p:sp>
      <p:cxnSp>
        <p:nvCxnSpPr>
          <p:cNvPr id="11" name="Straight Connector 10"/>
          <p:cNvCxnSpPr/>
          <p:nvPr/>
        </p:nvCxnSpPr>
        <p:spPr>
          <a:xfrm>
            <a:off x="685800" y="1600200"/>
            <a:ext cx="7696200" cy="0"/>
          </a:xfrm>
          <a:prstGeom prst="line">
            <a:avLst/>
          </a:prstGeom>
          <a:ln w="41275" cap="rnd">
            <a:solidFill>
              <a:schemeClr val="bg1"/>
            </a:solidFill>
          </a:ln>
        </p:spPr>
        <p:style>
          <a:lnRef idx="1">
            <a:schemeClr val="accent1"/>
          </a:lnRef>
          <a:fillRef idx="0">
            <a:schemeClr val="accent1"/>
          </a:fillRef>
          <a:effectRef idx="0">
            <a:schemeClr val="accent1"/>
          </a:effectRef>
          <a:fontRef idx="minor">
            <a:schemeClr val="tx1"/>
          </a:fontRef>
        </p:style>
      </p:cxnSp>
      <p:sp>
        <p:nvSpPr>
          <p:cNvPr id="9222" name="TextBox 8"/>
          <p:cNvSpPr txBox="1">
            <a:spLocks noChangeArrowheads="1"/>
          </p:cNvSpPr>
          <p:nvPr/>
        </p:nvSpPr>
        <p:spPr bwMode="auto">
          <a:xfrm>
            <a:off x="0" y="6526213"/>
            <a:ext cx="9144000" cy="277812"/>
          </a:xfrm>
          <a:prstGeom prst="rect">
            <a:avLst/>
          </a:prstGeom>
          <a:noFill/>
          <a:ln w="9525">
            <a:noFill/>
            <a:miter lim="800000"/>
            <a:headEnd/>
            <a:tailEnd/>
          </a:ln>
        </p:spPr>
        <p:txBody>
          <a:bodyPr>
            <a:spAutoFit/>
          </a:bodyPr>
          <a:lstStyle/>
          <a:p>
            <a:pPr algn="ctr"/>
            <a:r>
              <a:rPr lang="en-US" sz="1200" b="1" i="1">
                <a:solidFill>
                  <a:srgbClr val="FF0000"/>
                </a:solidFill>
                <a:latin typeface="Calibri" pitchFamily="34" charset="0"/>
              </a:rPr>
              <a:t>Unbridled Pursuit of Excellence</a:t>
            </a:r>
          </a:p>
        </p:txBody>
      </p:sp>
      <p:pic>
        <p:nvPicPr>
          <p:cNvPr id="9223" name="Picture 14" descr="KyEM_logo_mlfbgh_nobckgrdv2.gif"/>
          <p:cNvPicPr>
            <a:picLocks noChangeAspect="1"/>
          </p:cNvPicPr>
          <p:nvPr/>
        </p:nvPicPr>
        <p:blipFill>
          <a:blip r:embed="rId3" cstate="print">
            <a:clrChange>
              <a:clrFrom>
                <a:srgbClr val="FFFFFF"/>
              </a:clrFrom>
              <a:clrTo>
                <a:srgbClr val="FFFFFF">
                  <a:alpha val="0"/>
                </a:srgbClr>
              </a:clrTo>
            </a:clrChange>
          </a:blip>
          <a:srcRect l="15833" r="25833"/>
          <a:stretch>
            <a:fillRect/>
          </a:stretch>
        </p:blipFill>
        <p:spPr bwMode="auto">
          <a:xfrm>
            <a:off x="76200" y="-74613"/>
            <a:ext cx="2743200" cy="1598613"/>
          </a:xfrm>
          <a:prstGeom prst="rect">
            <a:avLst/>
          </a:prstGeom>
          <a:noFill/>
          <a:ln w="9525">
            <a:noFill/>
            <a:miter lim="800000"/>
            <a:headEnd/>
            <a:tailEnd/>
          </a:ln>
        </p:spPr>
      </p:pic>
      <p:sp>
        <p:nvSpPr>
          <p:cNvPr id="16" name="TextBox 15"/>
          <p:cNvSpPr txBox="1"/>
          <p:nvPr/>
        </p:nvSpPr>
        <p:spPr>
          <a:xfrm>
            <a:off x="0" y="1171575"/>
            <a:ext cx="9144000" cy="276225"/>
          </a:xfrm>
          <a:prstGeom prst="rect">
            <a:avLst/>
          </a:prstGeom>
          <a:solidFill>
            <a:schemeClr val="accent1">
              <a:lumMod val="75000"/>
            </a:schemeClr>
          </a:solidFill>
        </p:spPr>
        <p:txBody>
          <a:bodyPr>
            <a:spAutoFit/>
          </a:bodyPr>
          <a:lstStyle/>
          <a:p>
            <a:pPr algn="ctr" fontAlgn="auto">
              <a:spcBef>
                <a:spcPts val="0"/>
              </a:spcBef>
              <a:spcAft>
                <a:spcPts val="0"/>
              </a:spcAft>
              <a:defRPr/>
            </a:pPr>
            <a:r>
              <a:rPr lang="en-US" sz="1200" b="1" i="1" dirty="0">
                <a:solidFill>
                  <a:schemeClr val="bg1"/>
                </a:solidFill>
                <a:latin typeface="+mn-lt"/>
                <a:cs typeface="+mn-cs"/>
              </a:rPr>
              <a:t>“A Team of Teams – With One Mission:  Protecting our Commonwealth”</a:t>
            </a:r>
          </a:p>
        </p:txBody>
      </p:sp>
      <p:sp>
        <p:nvSpPr>
          <p:cNvPr id="9225" name="Text Placeholder 2"/>
          <p:cNvSpPr txBox="1">
            <a:spLocks/>
          </p:cNvSpPr>
          <p:nvPr/>
        </p:nvSpPr>
        <p:spPr bwMode="auto">
          <a:xfrm>
            <a:off x="457200" y="1600200"/>
            <a:ext cx="8229600" cy="4525963"/>
          </a:xfrm>
          <a:prstGeom prst="rect">
            <a:avLst/>
          </a:prstGeom>
          <a:noFill/>
          <a:ln w="9525">
            <a:noFill/>
            <a:miter lim="800000"/>
            <a:headEnd/>
            <a:tailEnd/>
          </a:ln>
        </p:spPr>
        <p:txBody>
          <a:bodyPr/>
          <a:lstStyle/>
          <a:p>
            <a:pPr marL="457200" indent="-457200">
              <a:spcBef>
                <a:spcPct val="20000"/>
              </a:spcBef>
            </a:pPr>
            <a:endParaRPr lang="en-US" sz="2000">
              <a:latin typeface="Calibri" pitchFamily="34" charset="0"/>
            </a:endParaRPr>
          </a:p>
        </p:txBody>
      </p:sp>
      <p:sp>
        <p:nvSpPr>
          <p:cNvPr id="13" name="TextBox 12"/>
          <p:cNvSpPr txBox="1"/>
          <p:nvPr/>
        </p:nvSpPr>
        <p:spPr>
          <a:xfrm>
            <a:off x="228600" y="1447800"/>
            <a:ext cx="8610600" cy="3231654"/>
          </a:xfrm>
          <a:prstGeom prst="rect">
            <a:avLst/>
          </a:prstGeom>
          <a:noFill/>
        </p:spPr>
        <p:txBody>
          <a:bodyPr>
            <a:spAutoFit/>
          </a:bodyPr>
          <a:lstStyle/>
          <a:p>
            <a:pPr marL="342900" indent="-342900" fontAlgn="auto">
              <a:spcBef>
                <a:spcPts val="0"/>
              </a:spcBef>
              <a:spcAft>
                <a:spcPts val="0"/>
              </a:spcAft>
              <a:defRPr/>
            </a:pPr>
            <a:endParaRPr lang="en-US" sz="2400" b="1" dirty="0">
              <a:latin typeface="+mn-lt"/>
              <a:cs typeface="+mn-cs"/>
            </a:endParaRPr>
          </a:p>
          <a:p>
            <a:pPr marL="342900" indent="-342900" fontAlgn="auto">
              <a:spcBef>
                <a:spcPts val="0"/>
              </a:spcBef>
              <a:spcAft>
                <a:spcPts val="0"/>
              </a:spcAft>
              <a:buFont typeface="+mj-lt"/>
              <a:buAutoNum type="arabicPeriod"/>
              <a:defRPr/>
            </a:pPr>
            <a:endParaRPr lang="en-US" b="1" dirty="0">
              <a:latin typeface="+mn-lt"/>
              <a:cs typeface="+mn-cs"/>
            </a:endParaRPr>
          </a:p>
          <a:p>
            <a:pPr marL="342900" indent="-342900" fontAlgn="auto">
              <a:spcBef>
                <a:spcPts val="0"/>
              </a:spcBef>
              <a:spcAft>
                <a:spcPts val="0"/>
              </a:spcAft>
              <a:buFont typeface="+mj-lt"/>
              <a:buAutoNum type="arabicPeriod"/>
              <a:defRPr/>
            </a:pPr>
            <a:endParaRPr lang="en-US" dirty="0">
              <a:latin typeface="+mn-lt"/>
              <a:cs typeface="+mn-cs"/>
            </a:endParaRPr>
          </a:p>
          <a:p>
            <a:pPr fontAlgn="auto">
              <a:spcBef>
                <a:spcPts val="0"/>
              </a:spcBef>
              <a:spcAft>
                <a:spcPts val="0"/>
              </a:spcAft>
              <a:defRPr/>
            </a:pPr>
            <a:endParaRPr lang="en-US" dirty="0">
              <a:latin typeface="+mn-lt"/>
              <a:cs typeface="+mn-cs"/>
            </a:endParaRPr>
          </a:p>
          <a:p>
            <a:pPr fontAlgn="auto">
              <a:spcBef>
                <a:spcPts val="0"/>
              </a:spcBef>
              <a:spcAft>
                <a:spcPts val="0"/>
              </a:spcAft>
              <a:defRPr/>
            </a:pPr>
            <a:endParaRPr lang="en-US" dirty="0">
              <a:latin typeface="+mn-lt"/>
              <a:cs typeface="+mn-cs"/>
            </a:endParaRPr>
          </a:p>
          <a:p>
            <a:pPr fontAlgn="auto">
              <a:spcBef>
                <a:spcPts val="0"/>
              </a:spcBef>
              <a:spcAft>
                <a:spcPts val="0"/>
              </a:spcAft>
              <a:defRPr/>
            </a:pPr>
            <a:endParaRPr lang="en-US" dirty="0">
              <a:latin typeface="+mn-lt"/>
              <a:cs typeface="+mn-cs"/>
            </a:endParaRPr>
          </a:p>
          <a:p>
            <a:pPr fontAlgn="auto">
              <a:spcBef>
                <a:spcPts val="0"/>
              </a:spcBef>
              <a:spcAft>
                <a:spcPts val="0"/>
              </a:spcAft>
              <a:defRPr/>
            </a:pPr>
            <a:endParaRPr lang="en-US" dirty="0">
              <a:latin typeface="+mn-lt"/>
              <a:cs typeface="+mn-cs"/>
            </a:endParaRPr>
          </a:p>
          <a:p>
            <a:pPr fontAlgn="auto">
              <a:spcBef>
                <a:spcPts val="0"/>
              </a:spcBef>
              <a:spcAft>
                <a:spcPts val="0"/>
              </a:spcAft>
              <a:defRPr/>
            </a:pPr>
            <a:endParaRPr lang="en-US" dirty="0">
              <a:latin typeface="+mn-lt"/>
              <a:cs typeface="+mn-cs"/>
            </a:endParaRPr>
          </a:p>
          <a:p>
            <a:pPr fontAlgn="auto">
              <a:spcBef>
                <a:spcPts val="0"/>
              </a:spcBef>
              <a:spcAft>
                <a:spcPts val="0"/>
              </a:spcAft>
              <a:defRPr/>
            </a:pPr>
            <a:endParaRPr lang="en-US" dirty="0">
              <a:latin typeface="+mn-lt"/>
              <a:cs typeface="+mn-cs"/>
            </a:endParaRPr>
          </a:p>
          <a:p>
            <a:pPr fontAlgn="auto">
              <a:spcBef>
                <a:spcPts val="0"/>
              </a:spcBef>
              <a:spcAft>
                <a:spcPts val="0"/>
              </a:spcAft>
              <a:defRPr/>
            </a:pPr>
            <a:endParaRPr lang="en-US" dirty="0">
              <a:latin typeface="+mn-lt"/>
              <a:cs typeface="+mn-cs"/>
            </a:endParaRPr>
          </a:p>
          <a:p>
            <a:pPr fontAlgn="auto">
              <a:spcBef>
                <a:spcPts val="0"/>
              </a:spcBef>
              <a:spcAft>
                <a:spcPts val="0"/>
              </a:spcAft>
              <a:defRPr/>
            </a:pPr>
            <a:endParaRPr lang="en-US" dirty="0">
              <a:latin typeface="+mn-lt"/>
              <a:cs typeface="+mn-cs"/>
            </a:endParaRPr>
          </a:p>
        </p:txBody>
      </p:sp>
      <p:sp>
        <p:nvSpPr>
          <p:cNvPr id="14" name="Footer Placeholder 13"/>
          <p:cNvSpPr>
            <a:spLocks noGrp="1"/>
          </p:cNvSpPr>
          <p:nvPr>
            <p:ph type="ftr" sz="quarter" idx="11"/>
          </p:nvPr>
        </p:nvSpPr>
        <p:spPr/>
        <p:txBody>
          <a:bodyPr/>
          <a:lstStyle/>
          <a:p>
            <a:pPr>
              <a:defRPr/>
            </a:pPr>
            <a:r>
              <a:rPr lang="en-US" smtClean="0"/>
              <a:t>August 2014 Severe Weather TTX</a:t>
            </a:r>
            <a:endParaRPr lang="en-US" dirty="0"/>
          </a:p>
        </p:txBody>
      </p:sp>
      <p:sp>
        <p:nvSpPr>
          <p:cNvPr id="15" name="TextBox 14"/>
          <p:cNvSpPr txBox="1"/>
          <p:nvPr/>
        </p:nvSpPr>
        <p:spPr>
          <a:xfrm>
            <a:off x="457201" y="2057400"/>
            <a:ext cx="8382000" cy="2554545"/>
          </a:xfrm>
          <a:prstGeom prst="rect">
            <a:avLst/>
          </a:prstGeom>
          <a:noFill/>
        </p:spPr>
        <p:txBody>
          <a:bodyPr wrap="square" rtlCol="0">
            <a:spAutoFit/>
          </a:bodyPr>
          <a:lstStyle/>
          <a:p>
            <a:r>
              <a:rPr lang="en-US" sz="3200" dirty="0" smtClean="0"/>
              <a:t/>
            </a:r>
            <a:br>
              <a:rPr lang="en-US" sz="3200" dirty="0" smtClean="0"/>
            </a:br>
            <a:r>
              <a:rPr lang="en-US" sz="3200" dirty="0" smtClean="0"/>
              <a:t>The purpose of this exercise is to allow </a:t>
            </a:r>
          </a:p>
          <a:p>
            <a:r>
              <a:rPr lang="en-US" sz="3200" dirty="0" smtClean="0"/>
              <a:t>multi-agency collaboration in building an Incident Command to Unified Command and best practices document.</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6477000"/>
            <a:ext cx="9144000" cy="381000"/>
          </a:xfrm>
          <a:prstGeom prst="rect">
            <a:avLst/>
          </a:prstGeom>
          <a:gradFill flip="none" rotWithShape="1">
            <a:gsLst>
              <a:gs pos="0">
                <a:srgbClr val="94B6D2"/>
              </a:gs>
              <a:gs pos="50000">
                <a:schemeClr val="accent1">
                  <a:tint val="44500"/>
                  <a:satMod val="160000"/>
                </a:schemeClr>
              </a:gs>
              <a:gs pos="100000">
                <a:schemeClr val="accent1">
                  <a:tint val="23500"/>
                  <a:satMod val="160000"/>
                </a:schemeClr>
              </a:gs>
            </a:gsLst>
            <a:lin ang="5400000" scaled="0"/>
            <a:tileRect/>
          </a:gradFill>
          <a:ln w="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6" name="Rectangle 5"/>
          <p:cNvSpPr/>
          <p:nvPr/>
        </p:nvSpPr>
        <p:spPr>
          <a:xfrm>
            <a:off x="0" y="0"/>
            <a:ext cx="9144000" cy="1447800"/>
          </a:xfrm>
          <a:prstGeom prst="rect">
            <a:avLst/>
          </a:prstGeom>
          <a:gradFill flip="none" rotWithShape="1">
            <a:gsLst>
              <a:gs pos="0">
                <a:srgbClr val="94B6D2"/>
              </a:gs>
              <a:gs pos="50000">
                <a:schemeClr val="accent1">
                  <a:tint val="44500"/>
                  <a:satMod val="160000"/>
                </a:schemeClr>
              </a:gs>
              <a:gs pos="100000">
                <a:schemeClr val="accent1">
                  <a:tint val="23500"/>
                  <a:satMod val="160000"/>
                </a:schemeClr>
              </a:gs>
            </a:gsLst>
            <a:lin ang="5400000" scaled="0"/>
            <a:tileRect/>
          </a:gradFill>
          <a:ln w="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9220" name="Title 1"/>
          <p:cNvSpPr>
            <a:spLocks noGrp="1"/>
          </p:cNvSpPr>
          <p:nvPr>
            <p:ph type="title"/>
          </p:nvPr>
        </p:nvSpPr>
        <p:spPr>
          <a:xfrm>
            <a:off x="2667000" y="76200"/>
            <a:ext cx="6324600" cy="1066800"/>
          </a:xfrm>
        </p:spPr>
        <p:txBody>
          <a:bodyPr>
            <a:normAutofit/>
          </a:bodyPr>
          <a:lstStyle/>
          <a:p>
            <a:pPr eaLnBrk="1" hangingPunct="1">
              <a:lnSpc>
                <a:spcPct val="150000"/>
              </a:lnSpc>
            </a:pPr>
            <a:r>
              <a:rPr lang="en-US" sz="4000" b="1" dirty="0" smtClean="0">
                <a:cs typeface="Arial" charset="0"/>
              </a:rPr>
              <a:t>Scope</a:t>
            </a:r>
          </a:p>
        </p:txBody>
      </p:sp>
      <p:cxnSp>
        <p:nvCxnSpPr>
          <p:cNvPr id="11" name="Straight Connector 10"/>
          <p:cNvCxnSpPr/>
          <p:nvPr/>
        </p:nvCxnSpPr>
        <p:spPr>
          <a:xfrm>
            <a:off x="685800" y="1600200"/>
            <a:ext cx="7696200" cy="0"/>
          </a:xfrm>
          <a:prstGeom prst="line">
            <a:avLst/>
          </a:prstGeom>
          <a:ln w="41275" cap="rnd">
            <a:solidFill>
              <a:schemeClr val="bg1"/>
            </a:solidFill>
          </a:ln>
        </p:spPr>
        <p:style>
          <a:lnRef idx="1">
            <a:schemeClr val="accent1"/>
          </a:lnRef>
          <a:fillRef idx="0">
            <a:schemeClr val="accent1"/>
          </a:fillRef>
          <a:effectRef idx="0">
            <a:schemeClr val="accent1"/>
          </a:effectRef>
          <a:fontRef idx="minor">
            <a:schemeClr val="tx1"/>
          </a:fontRef>
        </p:style>
      </p:cxnSp>
      <p:sp>
        <p:nvSpPr>
          <p:cNvPr id="9222" name="TextBox 8"/>
          <p:cNvSpPr txBox="1">
            <a:spLocks noChangeArrowheads="1"/>
          </p:cNvSpPr>
          <p:nvPr/>
        </p:nvSpPr>
        <p:spPr bwMode="auto">
          <a:xfrm>
            <a:off x="0" y="6526213"/>
            <a:ext cx="9144000" cy="277812"/>
          </a:xfrm>
          <a:prstGeom prst="rect">
            <a:avLst/>
          </a:prstGeom>
          <a:noFill/>
          <a:ln w="9525">
            <a:noFill/>
            <a:miter lim="800000"/>
            <a:headEnd/>
            <a:tailEnd/>
          </a:ln>
        </p:spPr>
        <p:txBody>
          <a:bodyPr>
            <a:spAutoFit/>
          </a:bodyPr>
          <a:lstStyle/>
          <a:p>
            <a:pPr algn="ctr"/>
            <a:r>
              <a:rPr lang="en-US" sz="1200" b="1" i="1">
                <a:solidFill>
                  <a:srgbClr val="FF0000"/>
                </a:solidFill>
                <a:latin typeface="Calibri" pitchFamily="34" charset="0"/>
              </a:rPr>
              <a:t>Unbridled Pursuit of Excellence</a:t>
            </a:r>
          </a:p>
        </p:txBody>
      </p:sp>
      <p:pic>
        <p:nvPicPr>
          <p:cNvPr id="9223" name="Picture 14" descr="KyEM_logo_mlfbgh_nobckgrdv2.gif"/>
          <p:cNvPicPr>
            <a:picLocks noChangeAspect="1"/>
          </p:cNvPicPr>
          <p:nvPr/>
        </p:nvPicPr>
        <p:blipFill>
          <a:blip r:embed="rId3" cstate="print">
            <a:clrChange>
              <a:clrFrom>
                <a:srgbClr val="FFFFFF"/>
              </a:clrFrom>
              <a:clrTo>
                <a:srgbClr val="FFFFFF">
                  <a:alpha val="0"/>
                </a:srgbClr>
              </a:clrTo>
            </a:clrChange>
          </a:blip>
          <a:srcRect l="15833" r="25833"/>
          <a:stretch>
            <a:fillRect/>
          </a:stretch>
        </p:blipFill>
        <p:spPr bwMode="auto">
          <a:xfrm>
            <a:off x="76200" y="-74613"/>
            <a:ext cx="2743200" cy="1598613"/>
          </a:xfrm>
          <a:prstGeom prst="rect">
            <a:avLst/>
          </a:prstGeom>
          <a:noFill/>
          <a:ln w="9525">
            <a:noFill/>
            <a:miter lim="800000"/>
            <a:headEnd/>
            <a:tailEnd/>
          </a:ln>
        </p:spPr>
      </p:pic>
      <p:sp>
        <p:nvSpPr>
          <p:cNvPr id="16" name="TextBox 15"/>
          <p:cNvSpPr txBox="1"/>
          <p:nvPr/>
        </p:nvSpPr>
        <p:spPr>
          <a:xfrm>
            <a:off x="0" y="1171575"/>
            <a:ext cx="9144000" cy="276225"/>
          </a:xfrm>
          <a:prstGeom prst="rect">
            <a:avLst/>
          </a:prstGeom>
          <a:solidFill>
            <a:schemeClr val="accent1">
              <a:lumMod val="75000"/>
            </a:schemeClr>
          </a:solidFill>
        </p:spPr>
        <p:txBody>
          <a:bodyPr>
            <a:spAutoFit/>
          </a:bodyPr>
          <a:lstStyle/>
          <a:p>
            <a:pPr algn="ctr" fontAlgn="auto">
              <a:spcBef>
                <a:spcPts val="0"/>
              </a:spcBef>
              <a:spcAft>
                <a:spcPts val="0"/>
              </a:spcAft>
              <a:defRPr/>
            </a:pPr>
            <a:r>
              <a:rPr lang="en-US" sz="1200" b="1" i="1" dirty="0">
                <a:solidFill>
                  <a:schemeClr val="bg1"/>
                </a:solidFill>
                <a:latin typeface="+mn-lt"/>
                <a:cs typeface="+mn-cs"/>
              </a:rPr>
              <a:t>“A Team of Teams – With One Mission:  Protecting our Commonwealth”</a:t>
            </a:r>
          </a:p>
        </p:txBody>
      </p:sp>
      <p:sp>
        <p:nvSpPr>
          <p:cNvPr id="9225" name="Text Placeholder 2"/>
          <p:cNvSpPr txBox="1">
            <a:spLocks/>
          </p:cNvSpPr>
          <p:nvPr/>
        </p:nvSpPr>
        <p:spPr bwMode="auto">
          <a:xfrm>
            <a:off x="457200" y="1600200"/>
            <a:ext cx="8229600" cy="4525963"/>
          </a:xfrm>
          <a:prstGeom prst="rect">
            <a:avLst/>
          </a:prstGeom>
          <a:noFill/>
          <a:ln w="9525">
            <a:noFill/>
            <a:miter lim="800000"/>
            <a:headEnd/>
            <a:tailEnd/>
          </a:ln>
        </p:spPr>
        <p:txBody>
          <a:bodyPr/>
          <a:lstStyle/>
          <a:p>
            <a:r>
              <a:rPr lang="en-US" sz="2800" dirty="0" smtClean="0"/>
              <a:t/>
            </a:r>
            <a:br>
              <a:rPr lang="en-US" sz="2800" dirty="0" smtClean="0"/>
            </a:br>
            <a:r>
              <a:rPr lang="en-US" sz="2800" dirty="0" smtClean="0"/>
              <a:t>This exercise is a Tabletop Exercise (TTX), planned for three hours and thirty minutes at the State Emergency Operations Center.  </a:t>
            </a:r>
            <a:br>
              <a:rPr lang="en-US" sz="2800" dirty="0" smtClean="0"/>
            </a:br>
            <a:r>
              <a:rPr lang="en-US" sz="2800" dirty="0" smtClean="0"/>
              <a:t/>
            </a:r>
            <a:br>
              <a:rPr lang="en-US" sz="2800" dirty="0" smtClean="0"/>
            </a:br>
            <a:r>
              <a:rPr lang="en-US" sz="2800" dirty="0" smtClean="0"/>
              <a:t>The August 2014 </a:t>
            </a:r>
            <a:r>
              <a:rPr lang="en-US" sz="2800" dirty="0" err="1" smtClean="0"/>
              <a:t>HazMat</a:t>
            </a:r>
            <a:r>
              <a:rPr lang="en-US" sz="2800" dirty="0" smtClean="0"/>
              <a:t> TTX will explore the conditions that require transitions from an Incident Command to a Unified Command, a Unified Command to an Incident Command, and conditions that require closing an incident.</a:t>
            </a:r>
          </a:p>
          <a:p>
            <a:r>
              <a:rPr lang="en-US" sz="2800" dirty="0" smtClean="0"/>
              <a:t/>
            </a:r>
            <a:br>
              <a:rPr lang="en-US" sz="2800" dirty="0" smtClean="0"/>
            </a:br>
            <a:r>
              <a:rPr lang="en-US" sz="2800" dirty="0" smtClean="0"/>
              <a:t/>
            </a:r>
            <a:br>
              <a:rPr lang="en-US" sz="2800" dirty="0" smtClean="0"/>
            </a:br>
            <a:r>
              <a:rPr lang="en-US" sz="2800" dirty="0" smtClean="0"/>
              <a:t/>
            </a:r>
            <a:br>
              <a:rPr lang="en-US" sz="2800" dirty="0" smtClean="0"/>
            </a:br>
            <a:endParaRPr lang="en-US" sz="2800" dirty="0">
              <a:latin typeface="Calibri" pitchFamily="34" charset="0"/>
            </a:endParaRPr>
          </a:p>
        </p:txBody>
      </p:sp>
      <p:sp>
        <p:nvSpPr>
          <p:cNvPr id="14" name="Footer Placeholder 13"/>
          <p:cNvSpPr>
            <a:spLocks noGrp="1"/>
          </p:cNvSpPr>
          <p:nvPr>
            <p:ph type="ftr" sz="quarter" idx="11"/>
          </p:nvPr>
        </p:nvSpPr>
        <p:spPr/>
        <p:txBody>
          <a:bodyPr/>
          <a:lstStyle/>
          <a:p>
            <a:pPr>
              <a:defRPr/>
            </a:pPr>
            <a:r>
              <a:rPr lang="en-US" smtClean="0"/>
              <a:t>August 2014 Severe Weather TTX</a:t>
            </a:r>
            <a:endParaRPr lang="en-US" dirty="0"/>
          </a:p>
        </p:txBody>
      </p:sp>
    </p:spTree>
  </p:cSld>
  <p:clrMapOvr>
    <a:masterClrMapping/>
  </p:clrMapOvr>
  <p:transition>
    <p:pull dir="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6477000"/>
            <a:ext cx="9144000" cy="381000"/>
          </a:xfrm>
          <a:prstGeom prst="rect">
            <a:avLst/>
          </a:prstGeom>
          <a:gradFill flip="none" rotWithShape="1">
            <a:gsLst>
              <a:gs pos="0">
                <a:srgbClr val="94B6D2"/>
              </a:gs>
              <a:gs pos="50000">
                <a:schemeClr val="accent1">
                  <a:tint val="44500"/>
                  <a:satMod val="160000"/>
                </a:schemeClr>
              </a:gs>
              <a:gs pos="100000">
                <a:schemeClr val="accent1">
                  <a:tint val="23500"/>
                  <a:satMod val="160000"/>
                </a:schemeClr>
              </a:gs>
            </a:gsLst>
            <a:lin ang="5400000" scaled="0"/>
            <a:tileRect/>
          </a:gradFill>
          <a:ln w="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6" name="Rectangle 5"/>
          <p:cNvSpPr/>
          <p:nvPr/>
        </p:nvSpPr>
        <p:spPr>
          <a:xfrm>
            <a:off x="0" y="0"/>
            <a:ext cx="9144000" cy="1447800"/>
          </a:xfrm>
          <a:prstGeom prst="rect">
            <a:avLst/>
          </a:prstGeom>
          <a:gradFill flip="none" rotWithShape="1">
            <a:gsLst>
              <a:gs pos="0">
                <a:srgbClr val="94B6D2"/>
              </a:gs>
              <a:gs pos="50000">
                <a:schemeClr val="accent1">
                  <a:tint val="44500"/>
                  <a:satMod val="160000"/>
                </a:schemeClr>
              </a:gs>
              <a:gs pos="100000">
                <a:schemeClr val="accent1">
                  <a:tint val="23500"/>
                  <a:satMod val="160000"/>
                </a:schemeClr>
              </a:gs>
            </a:gsLst>
            <a:lin ang="5400000" scaled="0"/>
            <a:tileRect/>
          </a:gradFill>
          <a:ln w="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9220" name="Title 1"/>
          <p:cNvSpPr>
            <a:spLocks noGrp="1"/>
          </p:cNvSpPr>
          <p:nvPr>
            <p:ph type="title"/>
          </p:nvPr>
        </p:nvSpPr>
        <p:spPr>
          <a:xfrm>
            <a:off x="2667000" y="76200"/>
            <a:ext cx="6324600" cy="1066800"/>
          </a:xfrm>
        </p:spPr>
        <p:txBody>
          <a:bodyPr>
            <a:normAutofit/>
          </a:bodyPr>
          <a:lstStyle/>
          <a:p>
            <a:pPr eaLnBrk="1" hangingPunct="1">
              <a:lnSpc>
                <a:spcPct val="150000"/>
              </a:lnSpc>
            </a:pPr>
            <a:r>
              <a:rPr lang="en-US" sz="4000" b="1" dirty="0" smtClean="0">
                <a:cs typeface="Arial" charset="0"/>
              </a:rPr>
              <a:t>Capability</a:t>
            </a:r>
          </a:p>
        </p:txBody>
      </p:sp>
      <p:cxnSp>
        <p:nvCxnSpPr>
          <p:cNvPr id="11" name="Straight Connector 10"/>
          <p:cNvCxnSpPr/>
          <p:nvPr/>
        </p:nvCxnSpPr>
        <p:spPr>
          <a:xfrm>
            <a:off x="685800" y="1600200"/>
            <a:ext cx="7696200" cy="0"/>
          </a:xfrm>
          <a:prstGeom prst="line">
            <a:avLst/>
          </a:prstGeom>
          <a:ln w="41275" cap="rnd">
            <a:solidFill>
              <a:schemeClr val="bg1"/>
            </a:solidFill>
          </a:ln>
        </p:spPr>
        <p:style>
          <a:lnRef idx="1">
            <a:schemeClr val="accent1"/>
          </a:lnRef>
          <a:fillRef idx="0">
            <a:schemeClr val="accent1"/>
          </a:fillRef>
          <a:effectRef idx="0">
            <a:schemeClr val="accent1"/>
          </a:effectRef>
          <a:fontRef idx="minor">
            <a:schemeClr val="tx1"/>
          </a:fontRef>
        </p:style>
      </p:cxnSp>
      <p:sp>
        <p:nvSpPr>
          <p:cNvPr id="9222" name="TextBox 8"/>
          <p:cNvSpPr txBox="1">
            <a:spLocks noChangeArrowheads="1"/>
          </p:cNvSpPr>
          <p:nvPr/>
        </p:nvSpPr>
        <p:spPr bwMode="auto">
          <a:xfrm>
            <a:off x="0" y="6526213"/>
            <a:ext cx="9144000" cy="277812"/>
          </a:xfrm>
          <a:prstGeom prst="rect">
            <a:avLst/>
          </a:prstGeom>
          <a:noFill/>
          <a:ln w="9525">
            <a:noFill/>
            <a:miter lim="800000"/>
            <a:headEnd/>
            <a:tailEnd/>
          </a:ln>
        </p:spPr>
        <p:txBody>
          <a:bodyPr>
            <a:spAutoFit/>
          </a:bodyPr>
          <a:lstStyle/>
          <a:p>
            <a:pPr algn="ctr"/>
            <a:r>
              <a:rPr lang="en-US" sz="1200" b="1" i="1">
                <a:solidFill>
                  <a:srgbClr val="FF0000"/>
                </a:solidFill>
                <a:latin typeface="Calibri" pitchFamily="34" charset="0"/>
              </a:rPr>
              <a:t>Unbridled Pursuit of Excellence</a:t>
            </a:r>
          </a:p>
        </p:txBody>
      </p:sp>
      <p:pic>
        <p:nvPicPr>
          <p:cNvPr id="9223" name="Picture 14" descr="KyEM_logo_mlfbgh_nobckgrdv2.gif"/>
          <p:cNvPicPr>
            <a:picLocks noChangeAspect="1"/>
          </p:cNvPicPr>
          <p:nvPr/>
        </p:nvPicPr>
        <p:blipFill>
          <a:blip r:embed="rId3" cstate="print">
            <a:clrChange>
              <a:clrFrom>
                <a:srgbClr val="FFFFFF"/>
              </a:clrFrom>
              <a:clrTo>
                <a:srgbClr val="FFFFFF">
                  <a:alpha val="0"/>
                </a:srgbClr>
              </a:clrTo>
            </a:clrChange>
          </a:blip>
          <a:srcRect l="15833" r="25833"/>
          <a:stretch>
            <a:fillRect/>
          </a:stretch>
        </p:blipFill>
        <p:spPr bwMode="auto">
          <a:xfrm>
            <a:off x="76200" y="-74613"/>
            <a:ext cx="2743200" cy="1598613"/>
          </a:xfrm>
          <a:prstGeom prst="rect">
            <a:avLst/>
          </a:prstGeom>
          <a:noFill/>
          <a:ln w="9525">
            <a:noFill/>
            <a:miter lim="800000"/>
            <a:headEnd/>
            <a:tailEnd/>
          </a:ln>
        </p:spPr>
      </p:pic>
      <p:sp>
        <p:nvSpPr>
          <p:cNvPr id="16" name="TextBox 15"/>
          <p:cNvSpPr txBox="1"/>
          <p:nvPr/>
        </p:nvSpPr>
        <p:spPr>
          <a:xfrm>
            <a:off x="0" y="1171575"/>
            <a:ext cx="9144000" cy="276225"/>
          </a:xfrm>
          <a:prstGeom prst="rect">
            <a:avLst/>
          </a:prstGeom>
          <a:solidFill>
            <a:schemeClr val="accent1">
              <a:lumMod val="75000"/>
            </a:schemeClr>
          </a:solidFill>
        </p:spPr>
        <p:txBody>
          <a:bodyPr>
            <a:spAutoFit/>
          </a:bodyPr>
          <a:lstStyle/>
          <a:p>
            <a:pPr algn="ctr" fontAlgn="auto">
              <a:spcBef>
                <a:spcPts val="0"/>
              </a:spcBef>
              <a:spcAft>
                <a:spcPts val="0"/>
              </a:spcAft>
              <a:defRPr/>
            </a:pPr>
            <a:r>
              <a:rPr lang="en-US" sz="1200" b="1" i="1" dirty="0">
                <a:solidFill>
                  <a:schemeClr val="bg1"/>
                </a:solidFill>
                <a:latin typeface="+mn-lt"/>
                <a:cs typeface="+mn-cs"/>
              </a:rPr>
              <a:t>“A Team of Teams – With One Mission:  Protecting our Commonwealth”</a:t>
            </a:r>
          </a:p>
        </p:txBody>
      </p:sp>
      <p:sp>
        <p:nvSpPr>
          <p:cNvPr id="9225" name="Text Placeholder 2"/>
          <p:cNvSpPr txBox="1">
            <a:spLocks/>
          </p:cNvSpPr>
          <p:nvPr/>
        </p:nvSpPr>
        <p:spPr bwMode="auto">
          <a:xfrm>
            <a:off x="474133" y="1783855"/>
            <a:ext cx="8229600" cy="2895599"/>
          </a:xfrm>
          <a:prstGeom prst="rect">
            <a:avLst/>
          </a:prstGeom>
          <a:noFill/>
          <a:ln w="9525">
            <a:noFill/>
            <a:miter lim="800000"/>
            <a:headEnd/>
            <a:tailEnd/>
          </a:ln>
        </p:spPr>
        <p:txBody>
          <a:bodyPr/>
          <a:lstStyle/>
          <a:p>
            <a:pPr marL="457200" indent="-457200">
              <a:spcBef>
                <a:spcPct val="20000"/>
              </a:spcBef>
            </a:pPr>
            <a:endParaRPr lang="en-US" sz="2000" dirty="0">
              <a:latin typeface="Calibri" pitchFamily="34" charset="0"/>
            </a:endParaRPr>
          </a:p>
        </p:txBody>
      </p:sp>
      <p:sp>
        <p:nvSpPr>
          <p:cNvPr id="13" name="TextBox 12"/>
          <p:cNvSpPr txBox="1"/>
          <p:nvPr/>
        </p:nvSpPr>
        <p:spPr>
          <a:xfrm>
            <a:off x="254000" y="1430867"/>
            <a:ext cx="8610600" cy="3231654"/>
          </a:xfrm>
          <a:prstGeom prst="rect">
            <a:avLst/>
          </a:prstGeom>
          <a:noFill/>
        </p:spPr>
        <p:txBody>
          <a:bodyPr>
            <a:spAutoFit/>
          </a:bodyPr>
          <a:lstStyle/>
          <a:p>
            <a:pPr marL="342900" indent="-342900" fontAlgn="auto">
              <a:spcBef>
                <a:spcPts val="0"/>
              </a:spcBef>
              <a:spcAft>
                <a:spcPts val="0"/>
              </a:spcAft>
              <a:defRPr/>
            </a:pPr>
            <a:endParaRPr lang="en-US" sz="2400" b="1" dirty="0">
              <a:latin typeface="+mn-lt"/>
              <a:cs typeface="+mn-cs"/>
            </a:endParaRPr>
          </a:p>
          <a:p>
            <a:pPr marL="342900" indent="-342900" fontAlgn="auto">
              <a:spcBef>
                <a:spcPts val="0"/>
              </a:spcBef>
              <a:spcAft>
                <a:spcPts val="0"/>
              </a:spcAft>
              <a:buFont typeface="+mj-lt"/>
              <a:buAutoNum type="arabicPeriod"/>
              <a:defRPr/>
            </a:pPr>
            <a:endParaRPr lang="en-US" b="1" dirty="0">
              <a:latin typeface="+mn-lt"/>
              <a:cs typeface="+mn-cs"/>
            </a:endParaRPr>
          </a:p>
          <a:p>
            <a:pPr marL="342900" indent="-342900" fontAlgn="auto">
              <a:spcBef>
                <a:spcPts val="0"/>
              </a:spcBef>
              <a:spcAft>
                <a:spcPts val="0"/>
              </a:spcAft>
              <a:buFont typeface="+mj-lt"/>
              <a:buAutoNum type="arabicPeriod"/>
              <a:defRPr/>
            </a:pPr>
            <a:endParaRPr lang="en-US" dirty="0">
              <a:latin typeface="+mn-lt"/>
              <a:cs typeface="+mn-cs"/>
            </a:endParaRPr>
          </a:p>
          <a:p>
            <a:pPr fontAlgn="auto">
              <a:spcBef>
                <a:spcPts val="0"/>
              </a:spcBef>
              <a:spcAft>
                <a:spcPts val="0"/>
              </a:spcAft>
              <a:defRPr/>
            </a:pPr>
            <a:endParaRPr lang="en-US" dirty="0">
              <a:latin typeface="+mn-lt"/>
              <a:cs typeface="+mn-cs"/>
            </a:endParaRPr>
          </a:p>
          <a:p>
            <a:pPr fontAlgn="auto">
              <a:spcBef>
                <a:spcPts val="0"/>
              </a:spcBef>
              <a:spcAft>
                <a:spcPts val="0"/>
              </a:spcAft>
              <a:defRPr/>
            </a:pPr>
            <a:endParaRPr lang="en-US" dirty="0">
              <a:latin typeface="+mn-lt"/>
              <a:cs typeface="+mn-cs"/>
            </a:endParaRPr>
          </a:p>
          <a:p>
            <a:pPr fontAlgn="auto">
              <a:spcBef>
                <a:spcPts val="0"/>
              </a:spcBef>
              <a:spcAft>
                <a:spcPts val="0"/>
              </a:spcAft>
              <a:defRPr/>
            </a:pPr>
            <a:endParaRPr lang="en-US" dirty="0">
              <a:latin typeface="+mn-lt"/>
              <a:cs typeface="+mn-cs"/>
            </a:endParaRPr>
          </a:p>
          <a:p>
            <a:pPr fontAlgn="auto">
              <a:spcBef>
                <a:spcPts val="0"/>
              </a:spcBef>
              <a:spcAft>
                <a:spcPts val="0"/>
              </a:spcAft>
              <a:defRPr/>
            </a:pPr>
            <a:endParaRPr lang="en-US" dirty="0">
              <a:latin typeface="+mn-lt"/>
              <a:cs typeface="+mn-cs"/>
            </a:endParaRPr>
          </a:p>
          <a:p>
            <a:pPr fontAlgn="auto">
              <a:spcBef>
                <a:spcPts val="0"/>
              </a:spcBef>
              <a:spcAft>
                <a:spcPts val="0"/>
              </a:spcAft>
              <a:defRPr/>
            </a:pPr>
            <a:endParaRPr lang="en-US" dirty="0">
              <a:latin typeface="+mn-lt"/>
              <a:cs typeface="+mn-cs"/>
            </a:endParaRPr>
          </a:p>
          <a:p>
            <a:pPr fontAlgn="auto">
              <a:spcBef>
                <a:spcPts val="0"/>
              </a:spcBef>
              <a:spcAft>
                <a:spcPts val="0"/>
              </a:spcAft>
              <a:defRPr/>
            </a:pPr>
            <a:endParaRPr lang="en-US" dirty="0">
              <a:latin typeface="+mn-lt"/>
              <a:cs typeface="+mn-cs"/>
            </a:endParaRPr>
          </a:p>
          <a:p>
            <a:pPr fontAlgn="auto">
              <a:spcBef>
                <a:spcPts val="0"/>
              </a:spcBef>
              <a:spcAft>
                <a:spcPts val="0"/>
              </a:spcAft>
              <a:defRPr/>
            </a:pPr>
            <a:endParaRPr lang="en-US" dirty="0">
              <a:latin typeface="+mn-lt"/>
              <a:cs typeface="+mn-cs"/>
            </a:endParaRPr>
          </a:p>
          <a:p>
            <a:pPr fontAlgn="auto">
              <a:spcBef>
                <a:spcPts val="0"/>
              </a:spcBef>
              <a:spcAft>
                <a:spcPts val="0"/>
              </a:spcAft>
              <a:defRPr/>
            </a:pPr>
            <a:endParaRPr lang="en-US" dirty="0">
              <a:latin typeface="+mn-lt"/>
              <a:cs typeface="+mn-cs"/>
            </a:endParaRPr>
          </a:p>
        </p:txBody>
      </p:sp>
      <p:sp>
        <p:nvSpPr>
          <p:cNvPr id="14" name="Footer Placeholder 13"/>
          <p:cNvSpPr>
            <a:spLocks noGrp="1"/>
          </p:cNvSpPr>
          <p:nvPr>
            <p:ph type="ftr" sz="quarter" idx="11"/>
          </p:nvPr>
        </p:nvSpPr>
        <p:spPr/>
        <p:txBody>
          <a:bodyPr/>
          <a:lstStyle/>
          <a:p>
            <a:pPr>
              <a:defRPr/>
            </a:pPr>
            <a:r>
              <a:rPr lang="en-US" smtClean="0"/>
              <a:t>August 2014 Severe Weather TTX</a:t>
            </a:r>
            <a:endParaRPr lang="en-US" dirty="0"/>
          </a:p>
        </p:txBody>
      </p:sp>
      <p:sp>
        <p:nvSpPr>
          <p:cNvPr id="15" name="Rectangle 14"/>
          <p:cNvSpPr/>
          <p:nvPr/>
        </p:nvSpPr>
        <p:spPr>
          <a:xfrm>
            <a:off x="533400" y="2514600"/>
            <a:ext cx="8077200" cy="1200329"/>
          </a:xfrm>
          <a:prstGeom prst="rect">
            <a:avLst/>
          </a:prstGeom>
        </p:spPr>
        <p:txBody>
          <a:bodyPr wrap="square">
            <a:spAutoFit/>
          </a:bodyPr>
          <a:lstStyle/>
          <a:p>
            <a:pPr marL="742950" indent="-742950" algn="ctr"/>
            <a:r>
              <a:rPr lang="en-US" sz="3600" dirty="0" smtClean="0"/>
              <a:t/>
            </a:r>
            <a:br>
              <a:rPr lang="en-US" sz="3600" dirty="0" smtClean="0"/>
            </a:br>
            <a:r>
              <a:rPr lang="en-US" sz="3600" dirty="0" smtClean="0"/>
              <a:t>Operational Coordination</a:t>
            </a:r>
          </a:p>
        </p:txBody>
      </p:sp>
    </p:spTree>
  </p:cSld>
  <p:clrMapOvr>
    <a:masterClrMapping/>
  </p:clrMapOvr>
  <p:transition>
    <p:wipe di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6477000"/>
            <a:ext cx="9144000" cy="381000"/>
          </a:xfrm>
          <a:prstGeom prst="rect">
            <a:avLst/>
          </a:prstGeom>
          <a:gradFill flip="none" rotWithShape="1">
            <a:gsLst>
              <a:gs pos="0">
                <a:srgbClr val="94B6D2"/>
              </a:gs>
              <a:gs pos="50000">
                <a:schemeClr val="accent1">
                  <a:tint val="44500"/>
                  <a:satMod val="160000"/>
                </a:schemeClr>
              </a:gs>
              <a:gs pos="100000">
                <a:schemeClr val="accent1">
                  <a:tint val="23500"/>
                  <a:satMod val="160000"/>
                </a:schemeClr>
              </a:gs>
            </a:gsLst>
            <a:lin ang="5400000" scaled="0"/>
            <a:tileRect/>
          </a:gradFill>
          <a:ln w="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6" name="Rectangle 5"/>
          <p:cNvSpPr/>
          <p:nvPr/>
        </p:nvSpPr>
        <p:spPr>
          <a:xfrm>
            <a:off x="0" y="0"/>
            <a:ext cx="9144000" cy="1447800"/>
          </a:xfrm>
          <a:prstGeom prst="rect">
            <a:avLst/>
          </a:prstGeom>
          <a:gradFill flip="none" rotWithShape="1">
            <a:gsLst>
              <a:gs pos="0">
                <a:srgbClr val="94B6D2"/>
              </a:gs>
              <a:gs pos="50000">
                <a:schemeClr val="accent1">
                  <a:tint val="44500"/>
                  <a:satMod val="160000"/>
                </a:schemeClr>
              </a:gs>
              <a:gs pos="100000">
                <a:schemeClr val="accent1">
                  <a:tint val="23500"/>
                  <a:satMod val="160000"/>
                </a:schemeClr>
              </a:gs>
            </a:gsLst>
            <a:lin ang="5400000" scaled="0"/>
            <a:tileRect/>
          </a:gradFill>
          <a:ln w="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9220" name="Title 1"/>
          <p:cNvSpPr>
            <a:spLocks noGrp="1"/>
          </p:cNvSpPr>
          <p:nvPr>
            <p:ph type="title"/>
          </p:nvPr>
        </p:nvSpPr>
        <p:spPr>
          <a:xfrm>
            <a:off x="2667000" y="76200"/>
            <a:ext cx="6324600" cy="1066800"/>
          </a:xfrm>
        </p:spPr>
        <p:txBody>
          <a:bodyPr>
            <a:normAutofit/>
          </a:bodyPr>
          <a:lstStyle/>
          <a:p>
            <a:pPr eaLnBrk="1" hangingPunct="1">
              <a:lnSpc>
                <a:spcPct val="150000"/>
              </a:lnSpc>
            </a:pPr>
            <a:r>
              <a:rPr lang="en-US" sz="4000" b="1" dirty="0" smtClean="0">
                <a:cs typeface="Arial" charset="0"/>
              </a:rPr>
              <a:t>Objectives</a:t>
            </a:r>
          </a:p>
        </p:txBody>
      </p:sp>
      <p:cxnSp>
        <p:nvCxnSpPr>
          <p:cNvPr id="11" name="Straight Connector 10"/>
          <p:cNvCxnSpPr/>
          <p:nvPr/>
        </p:nvCxnSpPr>
        <p:spPr>
          <a:xfrm>
            <a:off x="685800" y="1600200"/>
            <a:ext cx="7696200" cy="0"/>
          </a:xfrm>
          <a:prstGeom prst="line">
            <a:avLst/>
          </a:prstGeom>
          <a:ln w="41275" cap="rnd">
            <a:solidFill>
              <a:schemeClr val="bg1"/>
            </a:solidFill>
          </a:ln>
        </p:spPr>
        <p:style>
          <a:lnRef idx="1">
            <a:schemeClr val="accent1"/>
          </a:lnRef>
          <a:fillRef idx="0">
            <a:schemeClr val="accent1"/>
          </a:fillRef>
          <a:effectRef idx="0">
            <a:schemeClr val="accent1"/>
          </a:effectRef>
          <a:fontRef idx="minor">
            <a:schemeClr val="tx1"/>
          </a:fontRef>
        </p:style>
      </p:cxnSp>
      <p:sp>
        <p:nvSpPr>
          <p:cNvPr id="9222" name="TextBox 8"/>
          <p:cNvSpPr txBox="1">
            <a:spLocks noChangeArrowheads="1"/>
          </p:cNvSpPr>
          <p:nvPr/>
        </p:nvSpPr>
        <p:spPr bwMode="auto">
          <a:xfrm>
            <a:off x="0" y="6526213"/>
            <a:ext cx="9144000" cy="277812"/>
          </a:xfrm>
          <a:prstGeom prst="rect">
            <a:avLst/>
          </a:prstGeom>
          <a:noFill/>
          <a:ln w="9525">
            <a:noFill/>
            <a:miter lim="800000"/>
            <a:headEnd/>
            <a:tailEnd/>
          </a:ln>
        </p:spPr>
        <p:txBody>
          <a:bodyPr>
            <a:spAutoFit/>
          </a:bodyPr>
          <a:lstStyle/>
          <a:p>
            <a:pPr algn="ctr"/>
            <a:r>
              <a:rPr lang="en-US" sz="1200" b="1" i="1">
                <a:solidFill>
                  <a:srgbClr val="FF0000"/>
                </a:solidFill>
                <a:latin typeface="Calibri" pitchFamily="34" charset="0"/>
              </a:rPr>
              <a:t>Unbridled Pursuit of Excellence</a:t>
            </a:r>
          </a:p>
        </p:txBody>
      </p:sp>
      <p:pic>
        <p:nvPicPr>
          <p:cNvPr id="9223" name="Picture 14" descr="KyEM_logo_mlfbgh_nobckgrdv2.gif"/>
          <p:cNvPicPr>
            <a:picLocks noChangeAspect="1"/>
          </p:cNvPicPr>
          <p:nvPr/>
        </p:nvPicPr>
        <p:blipFill>
          <a:blip r:embed="rId3" cstate="print">
            <a:clrChange>
              <a:clrFrom>
                <a:srgbClr val="FFFFFF"/>
              </a:clrFrom>
              <a:clrTo>
                <a:srgbClr val="FFFFFF">
                  <a:alpha val="0"/>
                </a:srgbClr>
              </a:clrTo>
            </a:clrChange>
          </a:blip>
          <a:srcRect l="15833" r="25833"/>
          <a:stretch>
            <a:fillRect/>
          </a:stretch>
        </p:blipFill>
        <p:spPr bwMode="auto">
          <a:xfrm>
            <a:off x="76200" y="-74613"/>
            <a:ext cx="2743200" cy="1598613"/>
          </a:xfrm>
          <a:prstGeom prst="rect">
            <a:avLst/>
          </a:prstGeom>
          <a:noFill/>
          <a:ln w="9525">
            <a:noFill/>
            <a:miter lim="800000"/>
            <a:headEnd/>
            <a:tailEnd/>
          </a:ln>
        </p:spPr>
      </p:pic>
      <p:sp>
        <p:nvSpPr>
          <p:cNvPr id="16" name="TextBox 15"/>
          <p:cNvSpPr txBox="1"/>
          <p:nvPr/>
        </p:nvSpPr>
        <p:spPr>
          <a:xfrm>
            <a:off x="0" y="1171575"/>
            <a:ext cx="9144000" cy="276225"/>
          </a:xfrm>
          <a:prstGeom prst="rect">
            <a:avLst/>
          </a:prstGeom>
          <a:solidFill>
            <a:schemeClr val="accent1">
              <a:lumMod val="75000"/>
            </a:schemeClr>
          </a:solidFill>
        </p:spPr>
        <p:txBody>
          <a:bodyPr>
            <a:spAutoFit/>
          </a:bodyPr>
          <a:lstStyle/>
          <a:p>
            <a:pPr algn="ctr" fontAlgn="auto">
              <a:spcBef>
                <a:spcPts val="0"/>
              </a:spcBef>
              <a:spcAft>
                <a:spcPts val="0"/>
              </a:spcAft>
              <a:defRPr/>
            </a:pPr>
            <a:r>
              <a:rPr lang="en-US" sz="1200" b="1" i="1" dirty="0">
                <a:solidFill>
                  <a:schemeClr val="bg1"/>
                </a:solidFill>
                <a:latin typeface="+mn-lt"/>
                <a:cs typeface="+mn-cs"/>
              </a:rPr>
              <a:t>“A Team of Teams – With One Mission:  Protecting our Commonwealth”</a:t>
            </a:r>
          </a:p>
        </p:txBody>
      </p:sp>
      <p:sp>
        <p:nvSpPr>
          <p:cNvPr id="9225" name="Text Placeholder 2"/>
          <p:cNvSpPr txBox="1">
            <a:spLocks/>
          </p:cNvSpPr>
          <p:nvPr/>
        </p:nvSpPr>
        <p:spPr bwMode="auto">
          <a:xfrm>
            <a:off x="457200" y="1600200"/>
            <a:ext cx="8229600" cy="4525963"/>
          </a:xfrm>
          <a:prstGeom prst="rect">
            <a:avLst/>
          </a:prstGeom>
          <a:noFill/>
          <a:ln w="9525">
            <a:noFill/>
            <a:miter lim="800000"/>
            <a:headEnd/>
            <a:tailEnd/>
          </a:ln>
        </p:spPr>
        <p:txBody>
          <a:bodyPr/>
          <a:lstStyle/>
          <a:p>
            <a:pPr marL="457200" indent="-457200">
              <a:spcBef>
                <a:spcPct val="20000"/>
              </a:spcBef>
            </a:pPr>
            <a:endParaRPr lang="en-US" sz="2000" dirty="0">
              <a:latin typeface="Calibri" pitchFamily="34" charset="0"/>
            </a:endParaRPr>
          </a:p>
        </p:txBody>
      </p:sp>
      <p:sp>
        <p:nvSpPr>
          <p:cNvPr id="13" name="TextBox 12"/>
          <p:cNvSpPr txBox="1"/>
          <p:nvPr/>
        </p:nvSpPr>
        <p:spPr>
          <a:xfrm>
            <a:off x="228600" y="1447800"/>
            <a:ext cx="8610600" cy="3231654"/>
          </a:xfrm>
          <a:prstGeom prst="rect">
            <a:avLst/>
          </a:prstGeom>
          <a:noFill/>
        </p:spPr>
        <p:txBody>
          <a:bodyPr>
            <a:spAutoFit/>
          </a:bodyPr>
          <a:lstStyle/>
          <a:p>
            <a:pPr marL="342900" indent="-342900" fontAlgn="auto">
              <a:spcBef>
                <a:spcPts val="0"/>
              </a:spcBef>
              <a:spcAft>
                <a:spcPts val="0"/>
              </a:spcAft>
              <a:defRPr/>
            </a:pPr>
            <a:endParaRPr lang="en-US" sz="2400" b="1" dirty="0">
              <a:latin typeface="+mn-lt"/>
              <a:cs typeface="+mn-cs"/>
            </a:endParaRPr>
          </a:p>
          <a:p>
            <a:pPr marL="342900" indent="-342900" fontAlgn="auto">
              <a:spcBef>
                <a:spcPts val="0"/>
              </a:spcBef>
              <a:spcAft>
                <a:spcPts val="0"/>
              </a:spcAft>
              <a:buFont typeface="+mj-lt"/>
              <a:buAutoNum type="arabicPeriod"/>
              <a:defRPr/>
            </a:pPr>
            <a:endParaRPr lang="en-US" b="1" dirty="0">
              <a:latin typeface="+mn-lt"/>
              <a:cs typeface="+mn-cs"/>
            </a:endParaRPr>
          </a:p>
          <a:p>
            <a:pPr marL="342900" indent="-342900" fontAlgn="auto">
              <a:spcBef>
                <a:spcPts val="0"/>
              </a:spcBef>
              <a:spcAft>
                <a:spcPts val="0"/>
              </a:spcAft>
              <a:buFont typeface="+mj-lt"/>
              <a:buAutoNum type="arabicPeriod"/>
              <a:defRPr/>
            </a:pPr>
            <a:endParaRPr lang="en-US" dirty="0">
              <a:latin typeface="+mn-lt"/>
              <a:cs typeface="+mn-cs"/>
            </a:endParaRPr>
          </a:p>
          <a:p>
            <a:pPr fontAlgn="auto">
              <a:spcBef>
                <a:spcPts val="0"/>
              </a:spcBef>
              <a:spcAft>
                <a:spcPts val="0"/>
              </a:spcAft>
              <a:defRPr/>
            </a:pPr>
            <a:endParaRPr lang="en-US" dirty="0">
              <a:latin typeface="+mn-lt"/>
              <a:cs typeface="+mn-cs"/>
            </a:endParaRPr>
          </a:p>
          <a:p>
            <a:pPr fontAlgn="auto">
              <a:spcBef>
                <a:spcPts val="0"/>
              </a:spcBef>
              <a:spcAft>
                <a:spcPts val="0"/>
              </a:spcAft>
              <a:defRPr/>
            </a:pPr>
            <a:endParaRPr lang="en-US" dirty="0">
              <a:latin typeface="+mn-lt"/>
              <a:cs typeface="+mn-cs"/>
            </a:endParaRPr>
          </a:p>
          <a:p>
            <a:pPr fontAlgn="auto">
              <a:spcBef>
                <a:spcPts val="0"/>
              </a:spcBef>
              <a:spcAft>
                <a:spcPts val="0"/>
              </a:spcAft>
              <a:defRPr/>
            </a:pPr>
            <a:endParaRPr lang="en-US" dirty="0">
              <a:latin typeface="+mn-lt"/>
              <a:cs typeface="+mn-cs"/>
            </a:endParaRPr>
          </a:p>
          <a:p>
            <a:pPr fontAlgn="auto">
              <a:spcBef>
                <a:spcPts val="0"/>
              </a:spcBef>
              <a:spcAft>
                <a:spcPts val="0"/>
              </a:spcAft>
              <a:defRPr/>
            </a:pPr>
            <a:endParaRPr lang="en-US" dirty="0">
              <a:latin typeface="+mn-lt"/>
              <a:cs typeface="+mn-cs"/>
            </a:endParaRPr>
          </a:p>
          <a:p>
            <a:pPr fontAlgn="auto">
              <a:spcBef>
                <a:spcPts val="0"/>
              </a:spcBef>
              <a:spcAft>
                <a:spcPts val="0"/>
              </a:spcAft>
              <a:defRPr/>
            </a:pPr>
            <a:endParaRPr lang="en-US" dirty="0">
              <a:latin typeface="+mn-lt"/>
              <a:cs typeface="+mn-cs"/>
            </a:endParaRPr>
          </a:p>
          <a:p>
            <a:pPr fontAlgn="auto">
              <a:spcBef>
                <a:spcPts val="0"/>
              </a:spcBef>
              <a:spcAft>
                <a:spcPts val="0"/>
              </a:spcAft>
              <a:defRPr/>
            </a:pPr>
            <a:endParaRPr lang="en-US" dirty="0">
              <a:latin typeface="+mn-lt"/>
              <a:cs typeface="+mn-cs"/>
            </a:endParaRPr>
          </a:p>
          <a:p>
            <a:pPr fontAlgn="auto">
              <a:spcBef>
                <a:spcPts val="0"/>
              </a:spcBef>
              <a:spcAft>
                <a:spcPts val="0"/>
              </a:spcAft>
              <a:defRPr/>
            </a:pPr>
            <a:endParaRPr lang="en-US" dirty="0">
              <a:latin typeface="+mn-lt"/>
              <a:cs typeface="+mn-cs"/>
            </a:endParaRPr>
          </a:p>
          <a:p>
            <a:pPr fontAlgn="auto">
              <a:spcBef>
                <a:spcPts val="0"/>
              </a:spcBef>
              <a:spcAft>
                <a:spcPts val="0"/>
              </a:spcAft>
              <a:defRPr/>
            </a:pPr>
            <a:endParaRPr lang="en-US" dirty="0">
              <a:latin typeface="+mn-lt"/>
              <a:cs typeface="+mn-cs"/>
            </a:endParaRPr>
          </a:p>
        </p:txBody>
      </p:sp>
      <p:sp>
        <p:nvSpPr>
          <p:cNvPr id="14" name="Footer Placeholder 13"/>
          <p:cNvSpPr>
            <a:spLocks noGrp="1"/>
          </p:cNvSpPr>
          <p:nvPr>
            <p:ph type="ftr" sz="quarter" idx="11"/>
          </p:nvPr>
        </p:nvSpPr>
        <p:spPr/>
        <p:txBody>
          <a:bodyPr/>
          <a:lstStyle/>
          <a:p>
            <a:pPr>
              <a:defRPr/>
            </a:pPr>
            <a:r>
              <a:rPr lang="en-US" smtClean="0"/>
              <a:t>August 2014 Severe Weather TTX</a:t>
            </a:r>
            <a:endParaRPr lang="en-US" dirty="0"/>
          </a:p>
        </p:txBody>
      </p:sp>
      <p:sp>
        <p:nvSpPr>
          <p:cNvPr id="6145" name="Rectangle 1"/>
          <p:cNvSpPr>
            <a:spLocks noChangeArrowheads="1"/>
          </p:cNvSpPr>
          <p:nvPr/>
        </p:nvSpPr>
        <p:spPr bwMode="auto">
          <a:xfrm>
            <a:off x="0" y="2248477"/>
            <a:ext cx="9144000" cy="34163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buFont typeface="Arial" pitchFamily="34" charset="0"/>
              <a:buChar char="•"/>
            </a:pPr>
            <a:r>
              <a:rPr lang="en-US" sz="2400" dirty="0" smtClean="0"/>
              <a:t>Describe how an incident transitions from Incident Command to  </a:t>
            </a:r>
            <a:br>
              <a:rPr lang="en-US" sz="2400" dirty="0" smtClean="0"/>
            </a:br>
            <a:r>
              <a:rPr lang="en-US" sz="2400" dirty="0" smtClean="0"/>
              <a:t>  Unified Command transition.</a:t>
            </a:r>
            <a:br>
              <a:rPr lang="en-US" sz="2400" dirty="0" smtClean="0"/>
            </a:br>
            <a:endParaRPr lang="en-US" sz="2400" dirty="0" smtClean="0"/>
          </a:p>
          <a:p>
            <a:pPr>
              <a:buFont typeface="Arial" pitchFamily="34" charset="0"/>
              <a:buChar char="•"/>
            </a:pPr>
            <a:r>
              <a:rPr lang="en-US" sz="2400" dirty="0" smtClean="0"/>
              <a:t>Describe how an incident transitions from Unified Command to   </a:t>
            </a:r>
            <a:br>
              <a:rPr lang="en-US" sz="2400" dirty="0" smtClean="0"/>
            </a:br>
            <a:r>
              <a:rPr lang="en-US" sz="2400" dirty="0" smtClean="0"/>
              <a:t>  Incident Command transition.</a:t>
            </a:r>
            <a:br>
              <a:rPr lang="en-US" sz="2400" dirty="0" smtClean="0"/>
            </a:br>
            <a:endParaRPr lang="en-US" sz="2400" dirty="0" smtClean="0"/>
          </a:p>
          <a:p>
            <a:pPr>
              <a:buFont typeface="Arial" pitchFamily="34" charset="0"/>
              <a:buChar char="•"/>
            </a:pPr>
            <a:r>
              <a:rPr lang="en-US" sz="2400" dirty="0" smtClean="0"/>
              <a:t>Describe how an incident is closed.</a:t>
            </a:r>
          </a:p>
          <a:p>
            <a:pPr lvl="0"/>
            <a:endParaRPr lang="en-US" sz="2400" dirty="0" smtClean="0"/>
          </a:p>
          <a:p>
            <a:pPr marL="342900" lvl="0" indent="-342900" fontAlgn="base">
              <a:spcBef>
                <a:spcPct val="0"/>
              </a:spcBef>
              <a:spcAft>
                <a:spcPct val="0"/>
              </a:spcAft>
              <a:buFont typeface="Arial" pitchFamily="34" charset="0"/>
              <a:buChar char="•"/>
            </a:pPr>
            <a:endParaRPr kumimoji="0" lang="en-US" sz="2400" b="0" i="0" u="none" strike="noStrike" cap="none" normalizeH="0" baseline="0" dirty="0" smtClean="0">
              <a:ln>
                <a:noFill/>
              </a:ln>
              <a:solidFill>
                <a:schemeClr val="tx1"/>
              </a:solidFill>
              <a:effectLst/>
              <a:cs typeface="Arial" pitchFamily="34" charset="0"/>
            </a:endParaRPr>
          </a:p>
        </p:txBody>
      </p:sp>
    </p:spTree>
  </p:cSld>
  <p:clrMapOvr>
    <a:masterClrMapping/>
  </p:clrMapOvr>
  <p:transition>
    <p:pull dir="l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6477000"/>
            <a:ext cx="9144000" cy="381000"/>
          </a:xfrm>
          <a:prstGeom prst="rect">
            <a:avLst/>
          </a:prstGeom>
          <a:gradFill flip="none" rotWithShape="1">
            <a:gsLst>
              <a:gs pos="0">
                <a:srgbClr val="94B6D2"/>
              </a:gs>
              <a:gs pos="50000">
                <a:schemeClr val="accent1">
                  <a:tint val="44500"/>
                  <a:satMod val="160000"/>
                </a:schemeClr>
              </a:gs>
              <a:gs pos="100000">
                <a:schemeClr val="accent1">
                  <a:tint val="23500"/>
                  <a:satMod val="160000"/>
                </a:schemeClr>
              </a:gs>
            </a:gsLst>
            <a:lin ang="5400000" scaled="0"/>
            <a:tileRect/>
          </a:gradFill>
          <a:ln w="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6" name="Rectangle 5"/>
          <p:cNvSpPr/>
          <p:nvPr/>
        </p:nvSpPr>
        <p:spPr>
          <a:xfrm>
            <a:off x="0" y="0"/>
            <a:ext cx="9144000" cy="1447800"/>
          </a:xfrm>
          <a:prstGeom prst="rect">
            <a:avLst/>
          </a:prstGeom>
          <a:gradFill flip="none" rotWithShape="1">
            <a:gsLst>
              <a:gs pos="0">
                <a:srgbClr val="94B6D2"/>
              </a:gs>
              <a:gs pos="50000">
                <a:schemeClr val="accent1">
                  <a:tint val="44500"/>
                  <a:satMod val="160000"/>
                </a:schemeClr>
              </a:gs>
              <a:gs pos="100000">
                <a:schemeClr val="accent1">
                  <a:tint val="23500"/>
                  <a:satMod val="160000"/>
                </a:schemeClr>
              </a:gs>
            </a:gsLst>
            <a:lin ang="5400000" scaled="0"/>
            <a:tileRect/>
          </a:gradFill>
          <a:ln w="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9220" name="Title 1"/>
          <p:cNvSpPr>
            <a:spLocks noGrp="1"/>
          </p:cNvSpPr>
          <p:nvPr>
            <p:ph type="title"/>
          </p:nvPr>
        </p:nvSpPr>
        <p:spPr>
          <a:xfrm>
            <a:off x="2667000" y="76200"/>
            <a:ext cx="6324600" cy="1066800"/>
          </a:xfrm>
        </p:spPr>
        <p:txBody>
          <a:bodyPr>
            <a:normAutofit/>
          </a:bodyPr>
          <a:lstStyle/>
          <a:p>
            <a:pPr eaLnBrk="1" hangingPunct="1">
              <a:lnSpc>
                <a:spcPct val="150000"/>
              </a:lnSpc>
            </a:pPr>
            <a:r>
              <a:rPr lang="en-US" sz="4000" b="1" dirty="0" smtClean="0">
                <a:cs typeface="Arial" charset="0"/>
              </a:rPr>
              <a:t>Exercise Structure</a:t>
            </a:r>
          </a:p>
        </p:txBody>
      </p:sp>
      <p:cxnSp>
        <p:nvCxnSpPr>
          <p:cNvPr id="11" name="Straight Connector 10"/>
          <p:cNvCxnSpPr/>
          <p:nvPr/>
        </p:nvCxnSpPr>
        <p:spPr>
          <a:xfrm>
            <a:off x="685800" y="1600200"/>
            <a:ext cx="7696200" cy="0"/>
          </a:xfrm>
          <a:prstGeom prst="line">
            <a:avLst/>
          </a:prstGeom>
          <a:ln w="41275" cap="rnd">
            <a:solidFill>
              <a:schemeClr val="bg1"/>
            </a:solidFill>
          </a:ln>
        </p:spPr>
        <p:style>
          <a:lnRef idx="1">
            <a:schemeClr val="accent1"/>
          </a:lnRef>
          <a:fillRef idx="0">
            <a:schemeClr val="accent1"/>
          </a:fillRef>
          <a:effectRef idx="0">
            <a:schemeClr val="accent1"/>
          </a:effectRef>
          <a:fontRef idx="minor">
            <a:schemeClr val="tx1"/>
          </a:fontRef>
        </p:style>
      </p:cxnSp>
      <p:sp>
        <p:nvSpPr>
          <p:cNvPr id="9222" name="TextBox 8"/>
          <p:cNvSpPr txBox="1">
            <a:spLocks noChangeArrowheads="1"/>
          </p:cNvSpPr>
          <p:nvPr/>
        </p:nvSpPr>
        <p:spPr bwMode="auto">
          <a:xfrm>
            <a:off x="0" y="6526213"/>
            <a:ext cx="9144000" cy="277812"/>
          </a:xfrm>
          <a:prstGeom prst="rect">
            <a:avLst/>
          </a:prstGeom>
          <a:noFill/>
          <a:ln w="9525">
            <a:noFill/>
            <a:miter lim="800000"/>
            <a:headEnd/>
            <a:tailEnd/>
          </a:ln>
        </p:spPr>
        <p:txBody>
          <a:bodyPr>
            <a:spAutoFit/>
          </a:bodyPr>
          <a:lstStyle/>
          <a:p>
            <a:pPr algn="ctr"/>
            <a:r>
              <a:rPr lang="en-US" sz="1200" b="1" i="1">
                <a:solidFill>
                  <a:srgbClr val="FF0000"/>
                </a:solidFill>
                <a:latin typeface="Calibri" pitchFamily="34" charset="0"/>
              </a:rPr>
              <a:t>Unbridled Pursuit of Excellence</a:t>
            </a:r>
          </a:p>
        </p:txBody>
      </p:sp>
      <p:pic>
        <p:nvPicPr>
          <p:cNvPr id="9223" name="Picture 14" descr="KyEM_logo_mlfbgh_nobckgrdv2.gif"/>
          <p:cNvPicPr>
            <a:picLocks noChangeAspect="1"/>
          </p:cNvPicPr>
          <p:nvPr/>
        </p:nvPicPr>
        <p:blipFill>
          <a:blip r:embed="rId3" cstate="print">
            <a:clrChange>
              <a:clrFrom>
                <a:srgbClr val="FFFFFF"/>
              </a:clrFrom>
              <a:clrTo>
                <a:srgbClr val="FFFFFF">
                  <a:alpha val="0"/>
                </a:srgbClr>
              </a:clrTo>
            </a:clrChange>
          </a:blip>
          <a:srcRect l="15833" r="25833"/>
          <a:stretch>
            <a:fillRect/>
          </a:stretch>
        </p:blipFill>
        <p:spPr bwMode="auto">
          <a:xfrm>
            <a:off x="76200" y="-74613"/>
            <a:ext cx="2743200" cy="1598613"/>
          </a:xfrm>
          <a:prstGeom prst="rect">
            <a:avLst/>
          </a:prstGeom>
          <a:noFill/>
          <a:ln w="9525">
            <a:noFill/>
            <a:miter lim="800000"/>
            <a:headEnd/>
            <a:tailEnd/>
          </a:ln>
        </p:spPr>
      </p:pic>
      <p:sp>
        <p:nvSpPr>
          <p:cNvPr id="16" name="TextBox 15"/>
          <p:cNvSpPr txBox="1"/>
          <p:nvPr/>
        </p:nvSpPr>
        <p:spPr>
          <a:xfrm>
            <a:off x="0" y="1171575"/>
            <a:ext cx="9144000" cy="276225"/>
          </a:xfrm>
          <a:prstGeom prst="rect">
            <a:avLst/>
          </a:prstGeom>
          <a:solidFill>
            <a:schemeClr val="accent1">
              <a:lumMod val="75000"/>
            </a:schemeClr>
          </a:solidFill>
        </p:spPr>
        <p:txBody>
          <a:bodyPr>
            <a:spAutoFit/>
          </a:bodyPr>
          <a:lstStyle/>
          <a:p>
            <a:pPr algn="ctr" fontAlgn="auto">
              <a:spcBef>
                <a:spcPts val="0"/>
              </a:spcBef>
              <a:spcAft>
                <a:spcPts val="0"/>
              </a:spcAft>
              <a:defRPr/>
            </a:pPr>
            <a:r>
              <a:rPr lang="en-US" sz="1200" b="1" i="1" dirty="0">
                <a:solidFill>
                  <a:schemeClr val="bg1"/>
                </a:solidFill>
                <a:latin typeface="+mn-lt"/>
                <a:cs typeface="+mn-cs"/>
              </a:rPr>
              <a:t>“A Team of Teams – With One Mission:  Protecting our Commonwealth”</a:t>
            </a:r>
          </a:p>
        </p:txBody>
      </p:sp>
      <p:sp>
        <p:nvSpPr>
          <p:cNvPr id="9225" name="Text Placeholder 2"/>
          <p:cNvSpPr txBox="1">
            <a:spLocks/>
          </p:cNvSpPr>
          <p:nvPr/>
        </p:nvSpPr>
        <p:spPr bwMode="auto">
          <a:xfrm>
            <a:off x="457200" y="1600200"/>
            <a:ext cx="8229600" cy="4525963"/>
          </a:xfrm>
          <a:prstGeom prst="rect">
            <a:avLst/>
          </a:prstGeom>
          <a:noFill/>
          <a:ln w="9525">
            <a:noFill/>
            <a:miter lim="800000"/>
            <a:headEnd/>
            <a:tailEnd/>
          </a:ln>
        </p:spPr>
        <p:txBody>
          <a:bodyPr/>
          <a:lstStyle/>
          <a:p>
            <a:pPr marL="457200" indent="-457200">
              <a:spcBef>
                <a:spcPct val="20000"/>
              </a:spcBef>
            </a:pPr>
            <a:endParaRPr lang="en-US" sz="2000">
              <a:latin typeface="Calibri" pitchFamily="34" charset="0"/>
            </a:endParaRPr>
          </a:p>
        </p:txBody>
      </p:sp>
      <p:sp>
        <p:nvSpPr>
          <p:cNvPr id="13" name="TextBox 12"/>
          <p:cNvSpPr txBox="1"/>
          <p:nvPr/>
        </p:nvSpPr>
        <p:spPr>
          <a:xfrm>
            <a:off x="228600" y="1447800"/>
            <a:ext cx="8610600" cy="3231654"/>
          </a:xfrm>
          <a:prstGeom prst="rect">
            <a:avLst/>
          </a:prstGeom>
          <a:noFill/>
        </p:spPr>
        <p:txBody>
          <a:bodyPr>
            <a:spAutoFit/>
          </a:bodyPr>
          <a:lstStyle/>
          <a:p>
            <a:pPr marL="342900" indent="-342900" fontAlgn="auto">
              <a:spcBef>
                <a:spcPts val="0"/>
              </a:spcBef>
              <a:spcAft>
                <a:spcPts val="0"/>
              </a:spcAft>
              <a:defRPr/>
            </a:pPr>
            <a:endParaRPr lang="en-US" sz="2400" b="1" dirty="0">
              <a:latin typeface="+mn-lt"/>
              <a:cs typeface="+mn-cs"/>
            </a:endParaRPr>
          </a:p>
          <a:p>
            <a:pPr marL="342900" indent="-342900" fontAlgn="auto">
              <a:spcBef>
                <a:spcPts val="0"/>
              </a:spcBef>
              <a:spcAft>
                <a:spcPts val="0"/>
              </a:spcAft>
              <a:buFont typeface="+mj-lt"/>
              <a:buAutoNum type="arabicPeriod"/>
              <a:defRPr/>
            </a:pPr>
            <a:endParaRPr lang="en-US" b="1" dirty="0">
              <a:latin typeface="+mn-lt"/>
              <a:cs typeface="+mn-cs"/>
            </a:endParaRPr>
          </a:p>
          <a:p>
            <a:pPr marL="342900" indent="-342900" fontAlgn="auto">
              <a:spcBef>
                <a:spcPts val="0"/>
              </a:spcBef>
              <a:spcAft>
                <a:spcPts val="0"/>
              </a:spcAft>
              <a:buFont typeface="+mj-lt"/>
              <a:buAutoNum type="arabicPeriod"/>
              <a:defRPr/>
            </a:pPr>
            <a:endParaRPr lang="en-US" dirty="0">
              <a:latin typeface="+mn-lt"/>
              <a:cs typeface="+mn-cs"/>
            </a:endParaRPr>
          </a:p>
          <a:p>
            <a:pPr fontAlgn="auto">
              <a:spcBef>
                <a:spcPts val="0"/>
              </a:spcBef>
              <a:spcAft>
                <a:spcPts val="0"/>
              </a:spcAft>
              <a:defRPr/>
            </a:pPr>
            <a:endParaRPr lang="en-US" dirty="0">
              <a:latin typeface="+mn-lt"/>
              <a:cs typeface="+mn-cs"/>
            </a:endParaRPr>
          </a:p>
          <a:p>
            <a:pPr fontAlgn="auto">
              <a:spcBef>
                <a:spcPts val="0"/>
              </a:spcBef>
              <a:spcAft>
                <a:spcPts val="0"/>
              </a:spcAft>
              <a:defRPr/>
            </a:pPr>
            <a:endParaRPr lang="en-US" dirty="0">
              <a:latin typeface="+mn-lt"/>
              <a:cs typeface="+mn-cs"/>
            </a:endParaRPr>
          </a:p>
          <a:p>
            <a:pPr fontAlgn="auto">
              <a:spcBef>
                <a:spcPts val="0"/>
              </a:spcBef>
              <a:spcAft>
                <a:spcPts val="0"/>
              </a:spcAft>
              <a:defRPr/>
            </a:pPr>
            <a:endParaRPr lang="en-US" dirty="0">
              <a:latin typeface="+mn-lt"/>
              <a:cs typeface="+mn-cs"/>
            </a:endParaRPr>
          </a:p>
          <a:p>
            <a:pPr fontAlgn="auto">
              <a:spcBef>
                <a:spcPts val="0"/>
              </a:spcBef>
              <a:spcAft>
                <a:spcPts val="0"/>
              </a:spcAft>
              <a:defRPr/>
            </a:pPr>
            <a:endParaRPr lang="en-US" dirty="0">
              <a:latin typeface="+mn-lt"/>
              <a:cs typeface="+mn-cs"/>
            </a:endParaRPr>
          </a:p>
          <a:p>
            <a:pPr fontAlgn="auto">
              <a:spcBef>
                <a:spcPts val="0"/>
              </a:spcBef>
              <a:spcAft>
                <a:spcPts val="0"/>
              </a:spcAft>
              <a:defRPr/>
            </a:pPr>
            <a:endParaRPr lang="en-US" dirty="0">
              <a:latin typeface="+mn-lt"/>
              <a:cs typeface="+mn-cs"/>
            </a:endParaRPr>
          </a:p>
          <a:p>
            <a:pPr fontAlgn="auto">
              <a:spcBef>
                <a:spcPts val="0"/>
              </a:spcBef>
              <a:spcAft>
                <a:spcPts val="0"/>
              </a:spcAft>
              <a:defRPr/>
            </a:pPr>
            <a:endParaRPr lang="en-US" dirty="0">
              <a:latin typeface="+mn-lt"/>
              <a:cs typeface="+mn-cs"/>
            </a:endParaRPr>
          </a:p>
          <a:p>
            <a:pPr fontAlgn="auto">
              <a:spcBef>
                <a:spcPts val="0"/>
              </a:spcBef>
              <a:spcAft>
                <a:spcPts val="0"/>
              </a:spcAft>
              <a:defRPr/>
            </a:pPr>
            <a:endParaRPr lang="en-US" dirty="0">
              <a:latin typeface="+mn-lt"/>
              <a:cs typeface="+mn-cs"/>
            </a:endParaRPr>
          </a:p>
          <a:p>
            <a:pPr fontAlgn="auto">
              <a:spcBef>
                <a:spcPts val="0"/>
              </a:spcBef>
              <a:spcAft>
                <a:spcPts val="0"/>
              </a:spcAft>
              <a:defRPr/>
            </a:pPr>
            <a:endParaRPr lang="en-US" dirty="0">
              <a:latin typeface="+mn-lt"/>
              <a:cs typeface="+mn-cs"/>
            </a:endParaRPr>
          </a:p>
        </p:txBody>
      </p:sp>
      <p:sp>
        <p:nvSpPr>
          <p:cNvPr id="14" name="Footer Placeholder 13"/>
          <p:cNvSpPr>
            <a:spLocks noGrp="1"/>
          </p:cNvSpPr>
          <p:nvPr>
            <p:ph type="ftr" sz="quarter" idx="11"/>
          </p:nvPr>
        </p:nvSpPr>
        <p:spPr/>
        <p:txBody>
          <a:bodyPr/>
          <a:lstStyle/>
          <a:p>
            <a:pPr>
              <a:defRPr/>
            </a:pPr>
            <a:r>
              <a:rPr lang="en-US" smtClean="0"/>
              <a:t>August 2014 Severe Weather TTX</a:t>
            </a:r>
            <a:endParaRPr lang="en-US" dirty="0"/>
          </a:p>
        </p:txBody>
      </p:sp>
      <p:sp>
        <p:nvSpPr>
          <p:cNvPr id="15" name="TextBox 14"/>
          <p:cNvSpPr txBox="1"/>
          <p:nvPr/>
        </p:nvSpPr>
        <p:spPr>
          <a:xfrm>
            <a:off x="304800" y="2362200"/>
            <a:ext cx="8458200" cy="2646878"/>
          </a:xfrm>
          <a:prstGeom prst="rect">
            <a:avLst/>
          </a:prstGeom>
          <a:noFill/>
        </p:spPr>
        <p:txBody>
          <a:bodyPr wrap="square" rtlCol="0">
            <a:spAutoFit/>
          </a:bodyPr>
          <a:lstStyle/>
          <a:p>
            <a:r>
              <a:rPr lang="en-US" sz="2400" dirty="0" smtClean="0"/>
              <a:t>This exercise will be a multimedia, facilitated exercise. Players will participate in the following three modules.  </a:t>
            </a:r>
          </a:p>
          <a:p>
            <a:pPr lvl="0"/>
            <a:endParaRPr lang="en-US" dirty="0" smtClean="0"/>
          </a:p>
          <a:p>
            <a:pPr marL="285750" lvl="0" indent="-285750">
              <a:buFont typeface="Arial" pitchFamily="34" charset="0"/>
              <a:buChar char="•"/>
            </a:pPr>
            <a:r>
              <a:rPr lang="en-US" sz="2400" dirty="0" smtClean="0"/>
              <a:t>Module 1: Incident Command to Unified Command	</a:t>
            </a:r>
            <a:endParaRPr lang="en-US" sz="2400" dirty="0"/>
          </a:p>
          <a:p>
            <a:pPr marL="285750" lvl="0" indent="-285750">
              <a:buFont typeface="Arial" pitchFamily="34" charset="0"/>
              <a:buChar char="•"/>
            </a:pPr>
            <a:r>
              <a:rPr lang="en-US" sz="2400" dirty="0" smtClean="0"/>
              <a:t>Module </a:t>
            </a:r>
            <a:r>
              <a:rPr lang="en-US" sz="2400" dirty="0"/>
              <a:t>2</a:t>
            </a:r>
            <a:r>
              <a:rPr lang="en-US" sz="2400" dirty="0" smtClean="0"/>
              <a:t>: Unified Command to Incident Command</a:t>
            </a:r>
            <a:endParaRPr lang="en-US" sz="2400" dirty="0"/>
          </a:p>
          <a:p>
            <a:pPr marL="285750" indent="-285750">
              <a:buFont typeface="Arial" pitchFamily="34" charset="0"/>
              <a:buChar char="•"/>
            </a:pPr>
            <a:r>
              <a:rPr lang="en-US" sz="2400" dirty="0" smtClean="0"/>
              <a:t>Module 3: Closing an Incident</a:t>
            </a:r>
          </a:p>
          <a:p>
            <a:pPr marL="285750" lvl="0" indent="-285750">
              <a:buFont typeface="Arial" pitchFamily="34" charset="0"/>
              <a:buChar char="•"/>
            </a:pPr>
            <a:endParaRPr lang="en-US" sz="2800" dirty="0"/>
          </a:p>
        </p:txBody>
      </p:sp>
    </p:spTree>
  </p:cSld>
  <p:clrMapOvr>
    <a:masterClrMapping/>
  </p:clrMapOvr>
  <p:transition>
    <p:circle/>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06B2E7EE699DF4A88F7AA33AA0679D7" ma:contentTypeVersion="2" ma:contentTypeDescription="Create a new document." ma:contentTypeScope="" ma:versionID="febad74f25421f8f43bb9be8aa7fc87b">
  <xsd:schema xmlns:xsd="http://www.w3.org/2001/XMLSchema" xmlns:xs="http://www.w3.org/2001/XMLSchema" xmlns:p="http://schemas.microsoft.com/office/2006/metadata/properties" xmlns:ns1="http://schemas.microsoft.com/sharepoint/v3" xmlns:ns2="39c600fb-1188-42ac-9a2c-4ad56e0a4ab6" targetNamespace="http://schemas.microsoft.com/office/2006/metadata/properties" ma:root="true" ma:fieldsID="a6e6da92b10a80d3b62609a7ef1c71b6" ns1:_="" ns2:_="">
    <xsd:import namespace="http://schemas.microsoft.com/sharepoint/v3"/>
    <xsd:import namespace="39c600fb-1188-42ac-9a2c-4ad56e0a4ab6"/>
    <xsd:element name="properties">
      <xsd:complexType>
        <xsd:sequence>
          <xsd:element name="documentManagement">
            <xsd:complexType>
              <xsd:all>
                <xsd:element ref="ns1:PublishingStartDate" minOccurs="0"/>
                <xsd:element ref="ns1:PublishingExpirationDate" minOccurs="0"/>
                <xsd:element ref="ns2:Categor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 ma:hidden="true" ma:internalName="PublishingStartDate">
      <xsd:simpleType>
        <xsd:restriction base="dms:Unknown"/>
      </xsd:simpleType>
    </xsd:element>
    <xsd:element name="PublishingExpirationDate" ma:index="9" nillable="true" ma:displayName="Scheduling End Date" ma:description=""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39c600fb-1188-42ac-9a2c-4ad56e0a4ab6" elementFormDefault="qualified">
    <xsd:import namespace="http://schemas.microsoft.com/office/2006/documentManagement/types"/>
    <xsd:import namespace="http://schemas.microsoft.com/office/infopath/2007/PartnerControls"/>
    <xsd:element name="Category" ma:index="10" nillable="true" ma:displayName="Category" ma:internalName="Category">
      <xsd:complexType>
        <xsd:complexContent>
          <xsd:extension base="dms:MultiChoice">
            <xsd:sequence>
              <xsd:element name="Value" maxOccurs="unbounded" minOccurs="0" nillable="true">
                <xsd:simpleType>
                  <xsd:restriction base="dms:Choice">
                    <xsd:enumeration value="2016 State TEPW Documents"/>
                    <xsd:enumeration value="Earthquake Injects"/>
                    <xsd:enumeration value="Exercise Conduct"/>
                    <xsd:enumeration value="Exercise Design and Development"/>
                    <xsd:enumeration value="Exercise Evaluation"/>
                    <xsd:enumeration value="Exercise Evaluation Guides (EEGs)"/>
                    <xsd:enumeration value="Exercise Program Management"/>
                    <xsd:enumeration value="Improvement Planning"/>
                    <xsd:enumeration value="Sample Exercises"/>
                    <xsd:enumeration value="Mitigation"/>
                    <xsd:enumeration value="Prevention"/>
                    <xsd:enumeration value="Protection"/>
                    <xsd:enumeration value="Recovery"/>
                    <xsd:enumeration value="Response"/>
                  </xsd:restriction>
                </xsd:simple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Category xmlns="39c600fb-1188-42ac-9a2c-4ad56e0a4ab6">
      <Value>Sample Exercises</Value>
    </Category>
  </documentManagement>
</p:properties>
</file>

<file path=customXml/itemProps1.xml><?xml version="1.0" encoding="utf-8"?>
<ds:datastoreItem xmlns:ds="http://schemas.openxmlformats.org/officeDocument/2006/customXml" ds:itemID="{0B0D32CF-4D36-45C6-87AE-AFF65C4C4183}"/>
</file>

<file path=customXml/itemProps2.xml><?xml version="1.0" encoding="utf-8"?>
<ds:datastoreItem xmlns:ds="http://schemas.openxmlformats.org/officeDocument/2006/customXml" ds:itemID="{C54413E2-DF19-49AE-8190-71D6AAA363BE}"/>
</file>

<file path=customXml/itemProps3.xml><?xml version="1.0" encoding="utf-8"?>
<ds:datastoreItem xmlns:ds="http://schemas.openxmlformats.org/officeDocument/2006/customXml" ds:itemID="{E4FDC1E3-D924-4E84-95AE-7A8E4A75CBC3}"/>
</file>

<file path=docProps/app.xml><?xml version="1.0" encoding="utf-8"?>
<Properties xmlns="http://schemas.openxmlformats.org/officeDocument/2006/extended-properties" xmlns:vt="http://schemas.openxmlformats.org/officeDocument/2006/docPropsVTypes">
  <Template>Flow</Template>
  <TotalTime>21465</TotalTime>
  <Words>1112</Words>
  <Application>Microsoft Office PowerPoint</Application>
  <PresentationFormat>On-screen Show (4:3)</PresentationFormat>
  <Paragraphs>475</Paragraphs>
  <Slides>30</Slides>
  <Notes>28</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Office Theme</vt:lpstr>
      <vt:lpstr>Slide 1</vt:lpstr>
      <vt:lpstr>Slide 2</vt:lpstr>
      <vt:lpstr>Housekeeping </vt:lpstr>
      <vt:lpstr>Agenda</vt:lpstr>
      <vt:lpstr>Purpose</vt:lpstr>
      <vt:lpstr>Scope</vt:lpstr>
      <vt:lpstr>Capability</vt:lpstr>
      <vt:lpstr>Objectives</vt:lpstr>
      <vt:lpstr>Exercise Structure</vt:lpstr>
      <vt:lpstr>Exercise Guidelines</vt:lpstr>
      <vt:lpstr>Assumptions and Artificialities</vt:lpstr>
      <vt:lpstr> </vt:lpstr>
      <vt:lpstr>Scenario</vt:lpstr>
      <vt:lpstr>           Toxic Threat Zone </vt:lpstr>
      <vt:lpstr>           Toxic Threat Zone </vt:lpstr>
      <vt:lpstr>           Toxic Threat Zone </vt:lpstr>
      <vt:lpstr>August 20, 2014 HazMat TTX</vt:lpstr>
      <vt:lpstr>August 20, 2014 HazMat TTX</vt:lpstr>
      <vt:lpstr>Questions</vt:lpstr>
      <vt:lpstr>Module Two </vt:lpstr>
      <vt:lpstr>Scenario</vt:lpstr>
      <vt:lpstr>Key Ideas</vt:lpstr>
      <vt:lpstr>Questions Module 2 </vt:lpstr>
      <vt:lpstr>Module Three </vt:lpstr>
      <vt:lpstr>Scenario</vt:lpstr>
      <vt:lpstr>Key Ideas </vt:lpstr>
      <vt:lpstr>Questions Module 3</vt:lpstr>
      <vt:lpstr>Hot Wash</vt:lpstr>
      <vt:lpstr>Exercise Facilitators and Evaluators</vt:lpstr>
      <vt:lpstr>Closing Remarks</vt:lpstr>
    </vt:vector>
  </TitlesOfParts>
  <Company>United States Army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Train Leak TTX.Vers1</dc:title>
  <dc:creator>AGM</dc:creator>
  <cp:lastModifiedBy>AGM</cp:lastModifiedBy>
  <cp:revision>487</cp:revision>
  <dcterms:created xsi:type="dcterms:W3CDTF">2014-01-13T15:10:53Z</dcterms:created>
  <dcterms:modified xsi:type="dcterms:W3CDTF">2014-08-04T12:05:41Z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0x010100A06B2E7EE699DF4A88F7AA33AA0679D7</vt:lpwstr>
  </property>
  <property fmtid="{D5CDD505-2E9C-101B-9397-08002B2CF9AE}" pid="3" name="Order">
    <vt:r8>300</vt:r8>
  </property>
</Properties>
</file>