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90" r:id="rId3"/>
    <p:sldId id="294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5" r:id="rId18"/>
    <p:sldId id="366" r:id="rId19"/>
    <p:sldId id="367" r:id="rId20"/>
    <p:sldId id="369" r:id="rId21"/>
    <p:sldId id="368" r:id="rId22"/>
    <p:sldId id="364" r:id="rId23"/>
    <p:sldId id="347" r:id="rId24"/>
    <p:sldId id="322" r:id="rId25"/>
    <p:sldId id="350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434" autoAdjust="0"/>
  </p:normalViewPr>
  <p:slideViewPr>
    <p:cSldViewPr>
      <p:cViewPr varScale="1">
        <p:scale>
          <a:sx n="70" d="100"/>
          <a:sy n="70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D71DCFD-1C4B-47C2-AF6E-526F39589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9EA753D-3B0A-493C-9E05-3CF5111EBE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5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FD804AE4-A0D5-4C6B-9553-DD227691B509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A4B3DB-F3D8-4EE2-9265-179D5A72A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56234D-6575-46F6-861C-AB2EA78638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5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BC0AF4CE-908F-4DAD-BE60-53111294C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5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CF887794-57CD-4183-A19C-EEF3BEAEDD4D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5" tIns="45277" rIns="90555" bIns="452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2"/>
            <a:ext cx="5486400" cy="4114800"/>
          </a:xfrm>
          <a:prstGeom prst="rect">
            <a:avLst/>
          </a:prstGeom>
        </p:spPr>
        <p:txBody>
          <a:bodyPr vert="horz" lIns="90555" tIns="45277" rIns="90555" bIns="452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9C685DB5-A612-4745-84C0-C0CD4C48E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dirty="0">
              <a:latin typeface="Calibri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7588" indent="-2836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347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886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425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96449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50350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042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581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AB3520-1EA2-704C-B2DB-F687BDC54196}" type="slidenum">
              <a:rPr lang="en-US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6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81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32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64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45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14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65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70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75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137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79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572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65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322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377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6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3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8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07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8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0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1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527F6-AF3F-4BF6-9CD8-4A4E26822977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CFFF-5FE8-4274-AD1F-7CB87B1DD64F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7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752A-7256-4CBA-9C8F-75162291FF5D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7A16-55B9-4EAF-93B1-E407190EAE74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66F0-C4EA-453C-AFAB-A8D73723CA42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00B-0470-4A67-9019-52F437DBC5B8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35AC-4EAC-48ED-8817-E24519E9966C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B96E-F98A-48BD-A313-A53BB90DC938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CA88-04C6-4E74-AB7F-A79A800CDAC1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5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9637-37D0-467F-B762-025332C23FE3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2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6F71-6EE5-4E62-BA1E-984D34522FD0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7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8A9C1-FA54-4FA4-9207-5A1D98A30702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tm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kyem.ky.gov/programs/Pages/Planning.asp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e.baldwin87.nfg@mail.mi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KYEM PPT Title slid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62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Vital Records and Facilities</a:t>
            </a:r>
            <a:endParaRPr lang="en-US" sz="5400" b="1" dirty="0" smtClean="0"/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April 2, </a:t>
            </a:r>
            <a:r>
              <a:rPr lang="en-US" sz="2800" b="1" dirty="0" smtClean="0"/>
              <a:t>2019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6596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782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Vital Records Inventory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Identifies vital records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Individual stand alone document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But should be included in COOP plan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Should be a “one-stop” place providing information on how to locate and recover vital records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9602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6675"/>
            <a:ext cx="8782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Vital Records Inventory (cont’d)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8968" y="2040058"/>
            <a:ext cx="8639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Include: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Description of the records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Name, date, and information content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Volume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Arrangement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Frequency of use or retrieval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Physical format / media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Update cycle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Specific location of original and duplicates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When the records are needed following an emergency or disaster (recovery priority)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Protection method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1519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6675"/>
            <a:ext cx="8782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Recovery Point Objective (RPO) vs.</a:t>
            </a:r>
          </a:p>
          <a:p>
            <a:pPr lvl="0"/>
            <a:r>
              <a:rPr lang="en-US" sz="4000" b="1" dirty="0" smtClean="0"/>
              <a:t>Recovery Time Objective (RTO)</a:t>
            </a:r>
            <a:endParaRPr lang="en-US" sz="4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673350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Every vital record should have a RPO and RTO identified in the COOP Plan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Recovery Point Objective</a:t>
            </a:r>
            <a:r>
              <a:rPr lang="en-US" sz="2400" dirty="0" smtClean="0"/>
              <a:t> (RPO) – the maximum acceptable amount of data loss measured in time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Should be completely independent of the minimum estimated time required to resume normal operations after a disaster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0606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6675"/>
            <a:ext cx="8782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Recovery Point Objective vs.</a:t>
            </a:r>
          </a:p>
          <a:p>
            <a:pPr lvl="0"/>
            <a:r>
              <a:rPr lang="en-US" sz="4000" b="1" dirty="0" smtClean="0"/>
              <a:t>Recovery Time Objective (cont’d)</a:t>
            </a:r>
            <a:endParaRPr lang="en-US" sz="4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673350"/>
            <a:ext cx="863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Recovery Time Objective</a:t>
            </a:r>
            <a:r>
              <a:rPr lang="en-US" sz="2400" dirty="0" smtClean="0"/>
              <a:t> (RTO) – the maximum desired length of time allowed between an unexpected failure / disaster and the resumption of normal operations and service levels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Defines the point in time after a failure or disaster at which the consequences of the interruption become unacceptable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9394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6675"/>
            <a:ext cx="8782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Vital Records Plan Packet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111803"/>
            <a:ext cx="863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List of key agency personnel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Vital records inventory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Keys / access codes for records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Continuity facility locations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List of equipment necessary to access records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Contact information for vital vendors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9610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6675"/>
            <a:ext cx="8782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Updating Vital Records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111803"/>
            <a:ext cx="8639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Must be updated often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Rotate / cycle on a regular basis so the latest version will be available in the event of a disaster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Old records should be replaced with updated records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0578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6675"/>
            <a:ext cx="8782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/>
              <a:t>Proactive Protection for Vital Records</a:t>
            </a:r>
            <a:endParaRPr lang="en-US" sz="4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1118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More backups or longer retention periods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Scanning paper records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Assess and upgrade storage facility protection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Consider use of off-site storage facility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30 miles away for emergency operating records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Rights and Interests records can be stored further away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Improve physical and cybersecurity measures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1549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17</a:t>
            </a:fld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57325"/>
            <a:ext cx="8610600" cy="494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441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18</a:t>
            </a:fld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524000"/>
            <a:ext cx="86106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3896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1950" y="1336675"/>
            <a:ext cx="8782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Alternate Facilities</a:t>
            </a:r>
            <a:endParaRPr lang="en-US" sz="4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61950" y="21118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Loss of a primary operating facility must be considered in a COOP plan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Following the loss of the primary facility, alternate facilities </a:t>
            </a:r>
            <a:r>
              <a:rPr lang="en-US" sz="2400" dirty="0"/>
              <a:t>must be identified </a:t>
            </a:r>
            <a:r>
              <a:rPr lang="en-US" sz="2400" dirty="0" smtClean="0"/>
              <a:t>to ensure the agency can re-establish the essential functions of the agency within 12 hours 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The alternate facility must be capable to support the designated essential functions established by the agency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76813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Presenter: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514600"/>
            <a:ext cx="8420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/>
              <a:t>Steve Brukwicki</a:t>
            </a:r>
            <a:endParaRPr lang="en-US" sz="2800" b="1" dirty="0" smtClean="0"/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Planning Branch Manager</a:t>
            </a:r>
            <a:endParaRPr lang="en-US" sz="2800" dirty="0" smtClean="0"/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Kentucky Emergency Management</a:t>
            </a:r>
          </a:p>
          <a:p>
            <a:pPr lvl="0">
              <a:buClr>
                <a:schemeClr val="tx1"/>
              </a:buClr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207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14158"/>
            <a:ext cx="8763000" cy="484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936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90369"/>
            <a:ext cx="8763000" cy="462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47691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36675"/>
            <a:ext cx="8782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Conclusion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1118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Create a vital records program that assess capabilities for maintaining vital records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Identify vital records and characteristics in a vital records inventory and include in COOP plan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Update vital records frequently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Implement proactive protection of vital records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Build a culture of proactive protection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6821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09052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b="1" dirty="0" smtClean="0">
                <a:solidFill>
                  <a:prstClr val="black"/>
                </a:solidFill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7820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25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4569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8" y="1452402"/>
            <a:ext cx="8724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Webinar Schedule: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1157" y="2456596"/>
            <a:ext cx="84201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000" dirty="0"/>
          </a:p>
          <a:p>
            <a:pPr lvl="0"/>
            <a:r>
              <a:rPr lang="en-US" sz="2800" b="1" dirty="0" smtClean="0"/>
              <a:t>DATES	TOPICS</a:t>
            </a:r>
          </a:p>
          <a:p>
            <a:pPr lvl="0"/>
            <a:r>
              <a:rPr lang="en-US" sz="2800" strike="sngStrike" dirty="0" smtClean="0"/>
              <a:t>March 12	Identifying Essential Functions</a:t>
            </a:r>
          </a:p>
          <a:p>
            <a:pPr lvl="0"/>
            <a:r>
              <a:rPr lang="en-US" sz="2800" strike="sngStrike" dirty="0" smtClean="0"/>
              <a:t>March 19	Essential Personnel and Lines of Succession</a:t>
            </a:r>
          </a:p>
          <a:p>
            <a:pPr lvl="0"/>
            <a:r>
              <a:rPr lang="en-US" sz="2800" strike="sngStrike" dirty="0" smtClean="0"/>
              <a:t>March 26	Communications </a:t>
            </a:r>
          </a:p>
          <a:p>
            <a:pPr lvl="0"/>
            <a:r>
              <a:rPr lang="en-US" sz="2800" strike="sngStrike" dirty="0" smtClean="0"/>
              <a:t>April 2	Alternate Facilities and Vital Records</a:t>
            </a:r>
          </a:p>
          <a:p>
            <a:pPr lvl="0"/>
            <a:r>
              <a:rPr lang="en-US" sz="2800" dirty="0" smtClean="0"/>
              <a:t>April 9	Devolution and Reconstitution</a:t>
            </a:r>
          </a:p>
          <a:p>
            <a:pPr lvl="0"/>
            <a:r>
              <a:rPr lang="en-US" sz="2800" dirty="0" smtClean="0"/>
              <a:t>April 16	Training, Exercise, and Plan Maintenance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1274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1950" y="2667000"/>
            <a:ext cx="8420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sz="1000" dirty="0"/>
          </a:p>
          <a:p>
            <a:pPr lvl="0" algn="just"/>
            <a:r>
              <a:rPr lang="en-US" sz="3600" b="1" dirty="0" smtClean="0"/>
              <a:t>To access past presentations, please visit:</a:t>
            </a:r>
          </a:p>
          <a:p>
            <a:pPr lvl="0" algn="just"/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kyem.ky.gov/programs/Pages/Planning.aspx</a:t>
            </a:r>
            <a:endParaRPr lang="en-US" sz="2800" dirty="0" smtClean="0"/>
          </a:p>
          <a:p>
            <a:pPr lvl="0" algn="just"/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628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90540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/>
              <a:t>To request assistance, advice, </a:t>
            </a:r>
          </a:p>
          <a:p>
            <a:pPr algn="ctr"/>
            <a:r>
              <a:rPr lang="en-US" sz="3000" b="1" dirty="0" smtClean="0"/>
              <a:t>or schedule consultations, contact:</a:t>
            </a:r>
          </a:p>
          <a:p>
            <a:pPr algn="ctr"/>
            <a:endParaRPr lang="en-US" sz="3000" b="1" dirty="0"/>
          </a:p>
          <a:p>
            <a:pPr algn="ctr"/>
            <a:r>
              <a:rPr lang="en-US" sz="3600" b="1" dirty="0" smtClean="0"/>
              <a:t>Robert Baldwin</a:t>
            </a:r>
          </a:p>
          <a:p>
            <a:pPr algn="ctr"/>
            <a:r>
              <a:rPr lang="en-US" sz="3000" b="1" dirty="0" smtClean="0"/>
              <a:t>KYEM – State Recovery Planner</a:t>
            </a:r>
          </a:p>
          <a:p>
            <a:pPr algn="ctr"/>
            <a:r>
              <a:rPr lang="en-US" sz="3000" b="1" dirty="0" smtClean="0"/>
              <a:t>Office: (502) 607-1989</a:t>
            </a:r>
          </a:p>
          <a:p>
            <a:pPr algn="ctr"/>
            <a:r>
              <a:rPr lang="en-US" sz="3000" b="1" dirty="0" smtClean="0"/>
              <a:t>Cell: (502) 226-0153</a:t>
            </a:r>
          </a:p>
          <a:p>
            <a:pPr algn="ctr"/>
            <a:r>
              <a:rPr lang="en-US" sz="3200" dirty="0" smtClean="0">
                <a:hlinkClick r:id="rId3"/>
              </a:rPr>
              <a:t>robert.e.baldwin87.nfg@mail.mil</a:t>
            </a:r>
            <a:endParaRPr lang="en-US" sz="3200" dirty="0" smtClean="0"/>
          </a:p>
          <a:p>
            <a:pPr algn="ctr"/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7772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Defining “Vital Records”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</a:rPr>
              <a:t>Record</a:t>
            </a:r>
            <a:r>
              <a:rPr lang="en-US" sz="2400" dirty="0" smtClean="0"/>
              <a:t> – Anything created or received by an agency in the course of its business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Can be on any media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Can be temporary or permanent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</a:rPr>
              <a:t>Vital Record </a:t>
            </a:r>
            <a:r>
              <a:rPr lang="en-US" sz="2400" dirty="0" smtClean="0"/>
              <a:t>– Record, regardless of media, which is necessary to complete and essential function or operational responsibilities, and which, if damaged or destroyed, would: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Disrupt the agency’s operation and information flow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Cause considerable inconvenience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Require replacement or re-creation at considerable expense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3186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Types of Vital Records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</a:rPr>
              <a:t>Emergency Operating Records</a:t>
            </a:r>
            <a:r>
              <a:rPr lang="en-US" sz="2400" dirty="0" smtClean="0"/>
              <a:t> – Records essential to the continued functioning of an agency during and after an emergency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Ex: COOP, orders of succession, delegations of authority</a:t>
            </a:r>
          </a:p>
          <a:p>
            <a:pPr lvl="1">
              <a:buClr>
                <a:schemeClr val="tx1"/>
              </a:buClr>
            </a:pPr>
            <a:endParaRPr lang="en-US" sz="2400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</a:rPr>
              <a:t>Rights and Interests Records </a:t>
            </a:r>
            <a:r>
              <a:rPr lang="en-US" sz="2400" dirty="0" smtClean="0"/>
              <a:t>– Records essential to the protection of the legal and financial rights of an agency and individuals affected by its activities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Usually not necessary to immediately re-establish operations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Ex: payroll records, insurance contracts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2061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7820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200" b="1" dirty="0" smtClean="0"/>
              <a:t>Vital Records Protection and Recovery</a:t>
            </a:r>
            <a:endParaRPr lang="en-US" sz="4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Establish a program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Assess capabilities and records maintenance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Identify vital records and characteristics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Create a vital records inventory 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Recovery Point Objective (RPO)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Recovery Time Objective (RTO)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Proactive protection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9802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7820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200" b="1" dirty="0" smtClean="0"/>
              <a:t>Vital Records Program</a:t>
            </a:r>
            <a:endParaRPr lang="en-US" sz="4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Purpose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Provide agency with information it needs to conduct business under other than normal operating conditions and resumes business afterwards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Enable officials to identify and protect vital records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How agency will operate in an emergency / disaster</a:t>
            </a:r>
          </a:p>
          <a:p>
            <a:pPr marL="1371600" lvl="2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Records needed to protect the legal and financial rights of the government and citizens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2708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7820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200" b="1" dirty="0" smtClean="0"/>
              <a:t>Vital Records Program (cont’d)</a:t>
            </a:r>
            <a:endParaRPr lang="en-US" sz="4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As part of continuity process, establish a vital records program that identifies and protects records identified as vital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Identify no more than 7% of total records as vital (3-5% is ideal)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Must have clear authority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Policies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Authorities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Procedures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Designation of a Vital Records Manager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5908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7820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200" b="1" dirty="0" smtClean="0"/>
              <a:t>Vital Records Program (cont’d)</a:t>
            </a:r>
            <a:endParaRPr lang="en-US" sz="4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Make it an “official” program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Institutional significance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Assign responsibility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Training program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Review and revisions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Program will assess capabilities for maintaining vital records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854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/>
              <a:t>Identify Vital Records and Characteristics</a:t>
            </a:r>
            <a:endParaRPr lang="en-US" sz="39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66603"/>
            <a:ext cx="86391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Each vital record should be detailed in COOP plan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Details should include the following: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Form – electronic vs. paper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Category – emergency operating vs. rights and interests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Type – static vs. dynamic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Location</a:t>
            </a:r>
          </a:p>
          <a:p>
            <a:pPr marL="914400" lvl="1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Owner / person responsible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922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0351182912AF4E9366576DAFC4CB89" ma:contentTypeVersion="5" ma:contentTypeDescription="Create a new document." ma:contentTypeScope="" ma:versionID="ebcf8bcb089813606a70ec301c161776">
  <xsd:schema xmlns:xsd="http://www.w3.org/2001/XMLSchema" xmlns:xs="http://www.w3.org/2001/XMLSchema" xmlns:p="http://schemas.microsoft.com/office/2006/metadata/properties" xmlns:ns1="http://schemas.microsoft.com/sharepoint/v3" xmlns:ns2="1a6211d9-0b14-41cb-8348-3a9b66ef9624" xmlns:ns3="b760558e-e51e-4d9d-b49e-38e0edb8b038" targetNamespace="http://schemas.microsoft.com/office/2006/metadata/properties" ma:root="true" ma:fieldsID="1f18b5cee721a0eddcf102f8db83671b" ns1:_="" ns2:_="" ns3:_="">
    <xsd:import namespace="http://schemas.microsoft.com/sharepoint/v3"/>
    <xsd:import namespace="1a6211d9-0b14-41cb-8348-3a9b66ef9624"/>
    <xsd:import namespace="b760558e-e51e-4d9d-b49e-38e0edb8b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Earthquake_x0020_Document_x0020_Librar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211d9-0b14-41cb-8348-3a9b66ef9624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Earthquake PSA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rthquake PSA"/>
                    <xsd:enumeration value="Printable Worksheets"/>
                    <xsd:enumeration value="Awareness"/>
                    <xsd:enumeration value="Earthquake Instructional Unit"/>
                    <xsd:enumeration value="Education"/>
                    <xsd:enumeration value="Governor's Proclamations"/>
                    <xsd:enumeration value="History"/>
                    <xsd:enumeration value="Maps"/>
                    <xsd:enumeration value="School Resources"/>
                    <xsd:enumeration value="Tips and Preparedness"/>
                    <xsd:enumeration value="Training"/>
                    <xsd:enumeration value="Training Forms"/>
                    <xsd:enumeration value="Triangle of Life Myth"/>
                    <xsd:enumeration value="EQ Tips"/>
                    <xsd:enumeration value="EQ Preparedness"/>
                    <xsd:enumeration value="EQ Vocabulary"/>
                    <xsd:enumeration value="SARA Title III"/>
                    <xsd:enumeration value="Earthquake"/>
                    <xsd:enumeration value="ESF"/>
                    <xsd:enumeration value="County Planning Guide"/>
                    <xsd:enumeration value="LEPC"/>
                    <xsd:enumeration value="KERC"/>
                    <xsd:enumeration value="KERC Newsletters"/>
                    <xsd:enumeration value="State EOP"/>
                  </xsd:restriction>
                </xsd:simpleType>
              </xsd:element>
            </xsd:sequence>
          </xsd:extension>
        </xsd:complexContent>
      </xsd:complexType>
    </xsd:element>
    <xsd:element name="Earthquake_x0020_Document_x0020_Library" ma:index="11" nillable="true" ma:displayName="Earthquake Document Library" ma:default="0" ma:internalName="Earthquake_x0020_Document_x0020_Library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0558e-e51e-4d9d-b49e-38e0edb8b0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1a6211d9-0b14-41cb-8348-3a9b66ef9624">
      <Value>2012 Great Central US Shakeout</Value>
    </Category>
    <Earthquake_x0020_Document_x0020_Library xmlns="1a6211d9-0b14-41cb-8348-3a9b66ef9624">false</Earthquake_x0020_Document_x0020_Libra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72F34E-8AF1-4EE1-8BCE-E8541291258B}"/>
</file>

<file path=customXml/itemProps2.xml><?xml version="1.0" encoding="utf-8"?>
<ds:datastoreItem xmlns:ds="http://schemas.openxmlformats.org/officeDocument/2006/customXml" ds:itemID="{E7EA9304-4BF4-4CE7-A420-AF4B235CE84C}"/>
</file>

<file path=customXml/itemProps3.xml><?xml version="1.0" encoding="utf-8"?>
<ds:datastoreItem xmlns:ds="http://schemas.openxmlformats.org/officeDocument/2006/customXml" ds:itemID="{3665196A-58FB-4596-9F06-F37AA8626414}"/>
</file>

<file path=docProps/app.xml><?xml version="1.0" encoding="utf-8"?>
<Properties xmlns="http://schemas.openxmlformats.org/officeDocument/2006/extended-properties" xmlns:vt="http://schemas.openxmlformats.org/officeDocument/2006/docPropsVTypes">
  <TotalTime>10383</TotalTime>
  <Words>917</Words>
  <Application>Microsoft Office PowerPoint</Application>
  <PresentationFormat>On-screen Show (4:3)</PresentationFormat>
  <Paragraphs>187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KYEM397</dc:creator>
  <cp:lastModifiedBy>Baldwin, Robert E NFG NGKY</cp:lastModifiedBy>
  <cp:revision>385</cp:revision>
  <cp:lastPrinted>2019-03-07T13:41:16Z</cp:lastPrinted>
  <dcterms:created xsi:type="dcterms:W3CDTF">2017-03-12T23:19:05Z</dcterms:created>
  <dcterms:modified xsi:type="dcterms:W3CDTF">2019-03-21T14:39:22Z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0x010100020351182912AF4E9366576DAFC4CB89</vt:lpwstr>
  </property>
</Properties>
</file>