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3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89" r:id="rId3"/>
    <p:sldId id="290" r:id="rId4"/>
    <p:sldId id="294" r:id="rId5"/>
    <p:sldId id="323" r:id="rId6"/>
    <p:sldId id="324" r:id="rId7"/>
    <p:sldId id="349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48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22" r:id="rId33"/>
    <p:sldId id="350" r:id="rId34"/>
    <p:sldId id="27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D71DCFD-1C4B-47C2-AF6E-526F39589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9EA753D-3B0A-493C-9E05-3CF5111EB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FD804AE4-A0D5-4C6B-9553-DD227691B509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8A4B3DB-F3D8-4EE2-9265-179D5A72A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A56234D-6575-46F6-861C-AB2EA78638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5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BC0AF4CE-908F-4DAD-BE60-53111294C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5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CF887794-57CD-4183-A19C-EEF3BEAEDD4D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9C685DB5-A612-4745-84C0-C0CD4C48E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7588" indent="-2836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47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86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425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96449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50350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042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581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B3520-1EA2-704C-B2DB-F687BDC54196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43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94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81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65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15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20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1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17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90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71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93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8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76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1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29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259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6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47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291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4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9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156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7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65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9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20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6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17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0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5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2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7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8A4D-E200-4C1C-B32C-1BD67E3AFC7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yem.ky.gov/programs/Pages/Planning.asp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e.baldwin87.nfg@mail.m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KYEM PPT Title slid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62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COOP Essential Functions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March 12, 2019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3396596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83298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One: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all operational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75795"/>
            <a:ext cx="8420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Ensures that </a:t>
            </a:r>
            <a:r>
              <a:rPr lang="en-US" sz="2800" b="1" dirty="0" smtClean="0">
                <a:solidFill>
                  <a:srgbClr val="FF0000"/>
                </a:solidFill>
              </a:rPr>
              <a:t>no essential functions are overlooked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Provides good </a:t>
            </a:r>
            <a:r>
              <a:rPr lang="en-US" sz="2800" b="1" dirty="0" smtClean="0">
                <a:solidFill>
                  <a:srgbClr val="FF0000"/>
                </a:solidFill>
              </a:rPr>
              <a:t>overview of agency functions</a:t>
            </a:r>
            <a:r>
              <a:rPr lang="en-US" sz="2800" dirty="0" smtClean="0"/>
              <a:t> for COOP Planning Team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Useful resources</a:t>
            </a:r>
            <a:r>
              <a:rPr lang="en-US" sz="2800" dirty="0" smtClean="0"/>
              <a:t> for accomplishing Step One: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Statutes, laws, executive orders, or directives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The agency’s: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Mission statements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Strategic Plan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Published literature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Leadership and external partners’ statements</a:t>
            </a:r>
          </a:p>
        </p:txBody>
      </p:sp>
    </p:spTree>
    <p:extLst>
      <p:ext uri="{BB962C8B-B14F-4D97-AF65-F5344CB8AC3E}">
        <p14:creationId xmlns:p14="http://schemas.microsoft.com/office/powerpoint/2010/main" val="9102081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83298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One: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all operational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75795"/>
            <a:ext cx="8420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Agency should not include functions that clearly will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be considered essential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Examples include: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General training </a:t>
            </a:r>
            <a:r>
              <a:rPr lang="en-US" sz="2800" dirty="0" smtClean="0"/>
              <a:t>and </a:t>
            </a:r>
            <a:r>
              <a:rPr lang="en-US" sz="2800" dirty="0" smtClean="0"/>
              <a:t>exercises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Long-range planning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Non-essential hearings </a:t>
            </a:r>
            <a:r>
              <a:rPr lang="en-US" sz="2800" dirty="0" smtClean="0"/>
              <a:t>and proceedings</a:t>
            </a:r>
            <a:endParaRPr lang="en-US" sz="28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Travel to conferences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Describe</a:t>
            </a:r>
            <a:r>
              <a:rPr lang="en-US" sz="2800" dirty="0" smtClean="0"/>
              <a:t> </a:t>
            </a:r>
            <a:r>
              <a:rPr lang="en-US" sz="2800" dirty="0" smtClean="0"/>
              <a:t>each function </a:t>
            </a:r>
            <a:r>
              <a:rPr lang="en-US" sz="2800" b="1" dirty="0" smtClean="0">
                <a:solidFill>
                  <a:srgbClr val="FF0000"/>
                </a:solidFill>
              </a:rPr>
              <a:t>in basic terms </a:t>
            </a:r>
            <a:r>
              <a:rPr lang="en-US" sz="2800" dirty="0" smtClean="0"/>
              <a:t>identifying </a:t>
            </a:r>
            <a:r>
              <a:rPr lang="en-US" sz="2800" dirty="0" smtClean="0"/>
              <a:t>  products </a:t>
            </a:r>
            <a:r>
              <a:rPr lang="en-US" sz="2800" dirty="0" smtClean="0"/>
              <a:t>or services delivered or actions the agency accomplishes</a:t>
            </a:r>
          </a:p>
        </p:txBody>
      </p:sp>
    </p:spTree>
    <p:extLst>
      <p:ext uri="{BB962C8B-B14F-4D97-AF65-F5344CB8AC3E}">
        <p14:creationId xmlns:p14="http://schemas.microsoft.com/office/powerpoint/2010/main" val="13314147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83298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Two: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75795"/>
            <a:ext cx="84201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Review list of all operational functions</a:t>
            </a:r>
          </a:p>
          <a:p>
            <a:pPr lvl="0"/>
            <a:endParaRPr lang="en-US" sz="10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Determine which functions: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Should be resumed within 12 hours and are sustainable for up to 30 days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(remember to include those functions that are essential only following an emergency)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Consult with management and staff to ensure list is complete</a:t>
            </a:r>
          </a:p>
        </p:txBody>
      </p:sp>
    </p:spTree>
    <p:extLst>
      <p:ext uri="{BB962C8B-B14F-4D97-AF65-F5344CB8AC3E}">
        <p14:creationId xmlns:p14="http://schemas.microsoft.com/office/powerpoint/2010/main" val="30013530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83298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Two: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75795"/>
            <a:ext cx="84201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Remember…</a:t>
            </a:r>
          </a:p>
          <a:p>
            <a:pPr lvl="0"/>
            <a:endParaRPr lang="en-US" sz="10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Harm of being </a:t>
            </a:r>
            <a:r>
              <a:rPr lang="en-US" sz="2800" b="1" i="1" dirty="0" smtClean="0">
                <a:solidFill>
                  <a:srgbClr val="FF0000"/>
                </a:solidFill>
              </a:rPr>
              <a:t>over</a:t>
            </a:r>
            <a:r>
              <a:rPr lang="en-US" sz="2800" dirty="0" smtClean="0"/>
              <a:t>-inclusive: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Too many functions + limited resources = not able to perform all essential functions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Harm of being </a:t>
            </a:r>
            <a:r>
              <a:rPr lang="en-US" sz="2800" b="1" i="1" dirty="0" smtClean="0">
                <a:solidFill>
                  <a:srgbClr val="FF0000"/>
                </a:solidFill>
              </a:rPr>
              <a:t>under</a:t>
            </a:r>
            <a:r>
              <a:rPr lang="en-US" sz="2800" dirty="0" smtClean="0"/>
              <a:t>-inclusive: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Failure to identify essential functions = not included in COOP Plan = may not be performed during an emergency</a:t>
            </a:r>
          </a:p>
        </p:txBody>
      </p:sp>
    </p:spTree>
    <p:extLst>
      <p:ext uri="{BB962C8B-B14F-4D97-AF65-F5344CB8AC3E}">
        <p14:creationId xmlns:p14="http://schemas.microsoft.com/office/powerpoint/2010/main" val="136590054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83298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Three: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processes and services necessary to support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675960"/>
            <a:ext cx="84201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Break-down essential functions into small enough pieces that resource requirements for </a:t>
            </a:r>
            <a:r>
              <a:rPr lang="en-US" sz="2800" b="1" i="1" dirty="0" smtClean="0">
                <a:solidFill>
                  <a:srgbClr val="FF0000"/>
                </a:solidFill>
              </a:rPr>
              <a:t>each</a:t>
            </a:r>
            <a:r>
              <a:rPr lang="en-US" sz="2800" dirty="0" smtClean="0"/>
              <a:t> essential function may be easily identified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0000"/>
                </a:solidFill>
              </a:rPr>
              <a:t>Resource Requirements: </a:t>
            </a:r>
            <a:r>
              <a:rPr lang="en-US" sz="2800" dirty="0" smtClean="0"/>
              <a:t>personnel, records, systems, and equipment, etc.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1000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May be determined by performing a Business Process Analysis (BPA)</a:t>
            </a:r>
          </a:p>
        </p:txBody>
      </p:sp>
    </p:spTree>
    <p:extLst>
      <p:ext uri="{BB962C8B-B14F-4D97-AF65-F5344CB8AC3E}">
        <p14:creationId xmlns:p14="http://schemas.microsoft.com/office/powerpoint/2010/main" val="41627682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83298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Four: </a:t>
            </a:r>
            <a:r>
              <a:rPr lang="en-US" sz="3900" b="1" i="1" dirty="0" smtClean="0">
                <a:solidFill>
                  <a:prstClr val="black"/>
                </a:solidFill>
              </a:rPr>
              <a:t>Prioritize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126900"/>
            <a:ext cx="84201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Determine which essential functions </a:t>
            </a:r>
            <a:r>
              <a:rPr lang="en-US" sz="2600" b="1" dirty="0" smtClean="0">
                <a:solidFill>
                  <a:srgbClr val="FF0000"/>
                </a:solidFill>
              </a:rPr>
              <a:t>must be resumed </a:t>
            </a:r>
            <a:r>
              <a:rPr lang="en-US" sz="2600" b="1" i="1" dirty="0" smtClean="0">
                <a:solidFill>
                  <a:srgbClr val="FF0000"/>
                </a:solidFill>
              </a:rPr>
              <a:t>first</a:t>
            </a:r>
            <a:r>
              <a:rPr lang="en-US" sz="2600" dirty="0" smtClean="0"/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/>
              <a:t>How quickly must those essential functions that support critical processes / services be resumed?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/>
              <a:t>Do other essential functions depend on this essential function? (Yes = higher priority)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 smtClean="0"/>
              <a:t>Is this essential function involved in multiple critical processes and services? (Yes = higher priority)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Consider </a:t>
            </a:r>
            <a:r>
              <a:rPr lang="en-US" sz="2600" b="1" dirty="0" smtClean="0">
                <a:solidFill>
                  <a:srgbClr val="FF0000"/>
                </a:solidFill>
              </a:rPr>
              <a:t>grouping essential functions into priority categories</a:t>
            </a:r>
            <a:r>
              <a:rPr lang="en-US" sz="2600" dirty="0" smtClean="0"/>
              <a:t> instead of a comprehensive linear list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1280230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Step Four: </a:t>
            </a:r>
            <a:r>
              <a:rPr lang="en-US" sz="3900" b="1" i="1" dirty="0" smtClean="0">
                <a:solidFill>
                  <a:prstClr val="black"/>
                </a:solidFill>
              </a:rPr>
              <a:t>Prioritize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22884"/>
            <a:ext cx="8915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300" dirty="0" smtClean="0"/>
              <a:t>Factors to consider;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300" dirty="0" smtClean="0"/>
              <a:t>Recovery time objective (RTO)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Determine the RTO for </a:t>
            </a:r>
            <a:r>
              <a:rPr lang="en-US" sz="2300" b="1" i="1" dirty="0" smtClean="0">
                <a:solidFill>
                  <a:srgbClr val="FF0000"/>
                </a:solidFill>
              </a:rPr>
              <a:t>each</a:t>
            </a:r>
            <a:r>
              <a:rPr lang="en-US" sz="2300" dirty="0" smtClean="0"/>
              <a:t> essential function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Generally, give higher priority to those essential functions: (1) that must be continuously performed or (2) with the shortest recovery times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300" b="1" dirty="0" smtClean="0">
                <a:solidFill>
                  <a:srgbClr val="FF0000"/>
                </a:solidFill>
              </a:rPr>
              <a:t>Impact of not conducting </a:t>
            </a:r>
            <a:r>
              <a:rPr lang="en-US" sz="2300" b="1" dirty="0" smtClean="0">
                <a:solidFill>
                  <a:srgbClr val="FF0000"/>
                </a:solidFill>
              </a:rPr>
              <a:t>or </a:t>
            </a:r>
            <a:r>
              <a:rPr lang="en-US" sz="2300" b="1" dirty="0" smtClean="0">
                <a:solidFill>
                  <a:srgbClr val="FF0000"/>
                </a:solidFill>
              </a:rPr>
              <a:t>delaying </a:t>
            </a:r>
            <a:r>
              <a:rPr lang="en-US" sz="2300" dirty="0" smtClean="0"/>
              <a:t>the performance of each essential function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Higher severity of impact = higher </a:t>
            </a:r>
            <a:r>
              <a:rPr lang="en-US" sz="2300" dirty="0" smtClean="0"/>
              <a:t>essential function priority</a:t>
            </a:r>
            <a:endParaRPr lang="en-US" sz="2300" dirty="0" smtClean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300" dirty="0" smtClean="0"/>
              <a:t>Management priority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300" dirty="0" smtClean="0"/>
              <a:t>Some functions will have a higher priority as a result of </a:t>
            </a:r>
            <a:r>
              <a:rPr lang="en-US" sz="2300" b="1" dirty="0" smtClean="0">
                <a:solidFill>
                  <a:srgbClr val="FF0000"/>
                </a:solidFill>
              </a:rPr>
              <a:t>management preference and discretion</a:t>
            </a:r>
          </a:p>
        </p:txBody>
      </p:sp>
    </p:spTree>
    <p:extLst>
      <p:ext uri="{BB962C8B-B14F-4D97-AF65-F5344CB8AC3E}">
        <p14:creationId xmlns:p14="http://schemas.microsoft.com/office/powerpoint/2010/main" val="37178735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45878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0131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330387"/>
            <a:ext cx="89154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Business Process Analysis (BPA) Procedure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22884"/>
            <a:ext cx="8782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u="sng" dirty="0" smtClean="0"/>
              <a:t>BPA</a:t>
            </a:r>
            <a:r>
              <a:rPr lang="en-US" sz="2800" dirty="0" smtClean="0"/>
              <a:t> – the systematic method of </a:t>
            </a:r>
            <a:r>
              <a:rPr lang="en-US" sz="2800" b="1" dirty="0" smtClean="0">
                <a:solidFill>
                  <a:srgbClr val="FF0000"/>
                </a:solidFill>
              </a:rPr>
              <a:t>identifying and documenting</a:t>
            </a:r>
            <a:r>
              <a:rPr lang="en-US" sz="2800" dirty="0" smtClean="0"/>
              <a:t> all of the elements necessary to perform each essential function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Once essential functions are identified, a BPA identifies </a:t>
            </a:r>
            <a:r>
              <a:rPr lang="en-US" sz="2800" b="1" dirty="0" smtClean="0">
                <a:solidFill>
                  <a:srgbClr val="FF0000"/>
                </a:solidFill>
              </a:rPr>
              <a:t>how</a:t>
            </a:r>
            <a:r>
              <a:rPr lang="en-US" sz="2800" dirty="0" smtClean="0"/>
              <a:t> all of the essential functions will be accomplished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Perform BPA </a:t>
            </a:r>
            <a:r>
              <a:rPr lang="en-US" sz="2800" dirty="0" smtClean="0"/>
              <a:t>process from point of view of both the overall </a:t>
            </a:r>
            <a:r>
              <a:rPr lang="en-US" sz="2800" b="1" dirty="0" smtClean="0">
                <a:solidFill>
                  <a:srgbClr val="FF0000"/>
                </a:solidFill>
              </a:rPr>
              <a:t>process flow and the operational details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Focuses on clearly describing the </a:t>
            </a:r>
            <a:r>
              <a:rPr lang="en-US" sz="2800" b="1" dirty="0" smtClean="0">
                <a:solidFill>
                  <a:srgbClr val="FF0000"/>
                </a:solidFill>
              </a:rPr>
              <a:t>details</a:t>
            </a:r>
            <a:r>
              <a:rPr lang="en-US" sz="2800" dirty="0" smtClean="0"/>
              <a:t> of </a:t>
            </a:r>
            <a:r>
              <a:rPr lang="en-US" sz="2800" b="1" dirty="0" smtClean="0">
                <a:solidFill>
                  <a:srgbClr val="FF0000"/>
                </a:solidFill>
              </a:rPr>
              <a:t>how each essential function must be performed </a:t>
            </a:r>
            <a:r>
              <a:rPr lang="en-US" sz="2800" dirty="0" smtClean="0"/>
              <a:t>during an emergency</a:t>
            </a:r>
          </a:p>
        </p:txBody>
      </p:sp>
    </p:spTree>
    <p:extLst>
      <p:ext uri="{BB962C8B-B14F-4D97-AF65-F5344CB8AC3E}">
        <p14:creationId xmlns:p14="http://schemas.microsoft.com/office/powerpoint/2010/main" val="274029178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53400" cy="487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621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Outline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099" y="2436282"/>
            <a:ext cx="8420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Introductions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Background and Definitions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Continuity of Operations (COOP) Planning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Essential Functions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Non-essential Functions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Assessing Essential Functions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Business Process Analysis (BPA) Procedure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881875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One: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mission essential function output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748617"/>
            <a:ext cx="8782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What is the essential function intended to accomplish?  What are the deliverables provided by the essential function?</a:t>
            </a:r>
          </a:p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Note whether the essential function requires performance under specific conditions or within a specific timeframe</a:t>
            </a:r>
          </a:p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Where possible, include metrics that identify specific performance measures and standards</a:t>
            </a:r>
          </a:p>
        </p:txBody>
      </p:sp>
    </p:spTree>
    <p:extLst>
      <p:ext uri="{BB962C8B-B14F-4D97-AF65-F5344CB8AC3E}">
        <p14:creationId xmlns:p14="http://schemas.microsoft.com/office/powerpoint/2010/main" val="41451425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426989"/>
            <a:ext cx="89154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Two: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input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468" y="2209800"/>
            <a:ext cx="8782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Includes </a:t>
            </a:r>
            <a:r>
              <a:rPr lang="en-US" sz="2800" b="1" dirty="0" smtClean="0">
                <a:solidFill>
                  <a:srgbClr val="FF0000"/>
                </a:solidFill>
              </a:rPr>
              <a:t>information, guidance, and coordination regarding the input required </a:t>
            </a:r>
            <a:r>
              <a:rPr lang="en-US" sz="2800" dirty="0" smtClean="0"/>
              <a:t>to accomplish the output from both internal and external partners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Input </a:t>
            </a:r>
            <a:r>
              <a:rPr lang="en-US" sz="2800" b="1" dirty="0" smtClean="0">
                <a:solidFill>
                  <a:srgbClr val="FF0000"/>
                </a:solidFill>
              </a:rPr>
              <a:t>required </a:t>
            </a:r>
            <a:r>
              <a:rPr lang="en-US" sz="2800" dirty="0" smtClean="0"/>
              <a:t>at beginning of </a:t>
            </a:r>
            <a:r>
              <a:rPr lang="en-US" sz="2800" dirty="0" smtClean="0"/>
              <a:t>process or </a:t>
            </a:r>
            <a:r>
              <a:rPr lang="en-US" sz="2800" dirty="0" smtClean="0"/>
              <a:t>as the process proceeds?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Remember </a:t>
            </a:r>
            <a:r>
              <a:rPr lang="en-US" sz="2800" dirty="0" smtClean="0"/>
              <a:t>to address the requirements from </a:t>
            </a:r>
            <a:r>
              <a:rPr lang="en-US" sz="2800" b="1" i="1" dirty="0" smtClean="0">
                <a:solidFill>
                  <a:srgbClr val="FF0000"/>
                </a:solidFill>
              </a:rPr>
              <a:t>other entities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needed to accomplish each essential function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Identify</a:t>
            </a:r>
            <a:r>
              <a:rPr lang="en-US" sz="2800" dirty="0" smtClean="0"/>
              <a:t> </a:t>
            </a:r>
            <a:r>
              <a:rPr lang="en-US" sz="2800" dirty="0" smtClean="0"/>
              <a:t>the agency’s </a:t>
            </a:r>
            <a:r>
              <a:rPr lang="en-US" sz="2800" b="1" dirty="0" smtClean="0">
                <a:solidFill>
                  <a:srgbClr val="FF0000"/>
                </a:solidFill>
              </a:rPr>
              <a:t>primary customers, suppliers, collaborators, and other partners </a:t>
            </a:r>
            <a:r>
              <a:rPr lang="en-US" sz="2800" dirty="0" smtClean="0"/>
              <a:t>as required</a:t>
            </a:r>
          </a:p>
        </p:txBody>
      </p:sp>
    </p:spTree>
    <p:extLst>
      <p:ext uri="{BB962C8B-B14F-4D97-AF65-F5344CB8AC3E}">
        <p14:creationId xmlns:p14="http://schemas.microsoft.com/office/powerpoint/2010/main" val="8498929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Three: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leadership who perform essential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595617"/>
            <a:ext cx="8782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Some essential functions may require specific senior decision making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Leadership </a:t>
            </a:r>
            <a:r>
              <a:rPr lang="en-US" sz="2800" dirty="0" smtClean="0"/>
              <a:t>includes most </a:t>
            </a:r>
            <a:r>
              <a:rPr lang="en-US" sz="2800" b="1" dirty="0" smtClean="0">
                <a:solidFill>
                  <a:srgbClr val="FF0000"/>
                </a:solidFill>
              </a:rPr>
              <a:t>senior</a:t>
            </a:r>
            <a:r>
              <a:rPr lang="en-US" sz="2800" dirty="0" smtClean="0"/>
              <a:t> leaders (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mid-level and office managers)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Indicate if:</a:t>
            </a:r>
            <a:endParaRPr lang="en-US" sz="2800" dirty="0" smtClean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L</a:t>
            </a:r>
            <a:r>
              <a:rPr lang="en-US" sz="2800" dirty="0" smtClean="0"/>
              <a:t>eadership </a:t>
            </a:r>
            <a:r>
              <a:rPr lang="en-US" sz="2800" dirty="0" smtClean="0"/>
              <a:t>involvement is required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E</a:t>
            </a:r>
            <a:r>
              <a:rPr lang="en-US" sz="2800" dirty="0" smtClean="0"/>
              <a:t>ssential </a:t>
            </a:r>
            <a:r>
              <a:rPr lang="en-US" sz="2800" dirty="0" smtClean="0"/>
              <a:t>function can be performed remotely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L</a:t>
            </a:r>
            <a:r>
              <a:rPr lang="en-US" sz="2800" dirty="0" smtClean="0"/>
              <a:t>eadership </a:t>
            </a:r>
            <a:r>
              <a:rPr lang="en-US" sz="2800" dirty="0" smtClean="0"/>
              <a:t>presence at a specific location is necessary</a:t>
            </a:r>
          </a:p>
        </p:txBody>
      </p:sp>
    </p:spTree>
    <p:extLst>
      <p:ext uri="{BB962C8B-B14F-4D97-AF65-F5344CB8AC3E}">
        <p14:creationId xmlns:p14="http://schemas.microsoft.com/office/powerpoint/2010/main" val="64855875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Four: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performing </a:t>
            </a:r>
            <a:r>
              <a:rPr lang="en-US" sz="3900" b="1" i="1" dirty="0" smtClean="0">
                <a:solidFill>
                  <a:prstClr val="black"/>
                </a:solidFill>
              </a:rPr>
              <a:t>and </a:t>
            </a:r>
            <a:r>
              <a:rPr lang="en-US" sz="3900" b="1" i="1" dirty="0" smtClean="0">
                <a:solidFill>
                  <a:prstClr val="black"/>
                </a:solidFill>
              </a:rPr>
              <a:t>supporting staff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596155"/>
            <a:ext cx="878205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List</a:t>
            </a:r>
            <a:r>
              <a:rPr lang="en-US" sz="2400" dirty="0" smtClean="0"/>
              <a:t> which </a:t>
            </a:r>
            <a:r>
              <a:rPr lang="en-US" sz="2400" b="1" dirty="0" smtClean="0">
                <a:solidFill>
                  <a:srgbClr val="FF0000"/>
                </a:solidFill>
              </a:rPr>
              <a:t>types of skills and the number of staff </a:t>
            </a:r>
            <a:r>
              <a:rPr lang="en-US" sz="2400" dirty="0" smtClean="0"/>
              <a:t>required to perform an essential function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Identify: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Specific </a:t>
            </a:r>
            <a:r>
              <a:rPr lang="en-US" sz="2400" b="1" dirty="0" smtClean="0">
                <a:solidFill>
                  <a:srgbClr val="FF0000"/>
                </a:solidFill>
              </a:rPr>
              <a:t>skill sets, expertise, and authorities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Estimate </a:t>
            </a:r>
            <a:r>
              <a:rPr lang="en-US" sz="2400" b="1" dirty="0" smtClean="0">
                <a:solidFill>
                  <a:srgbClr val="FF0000"/>
                </a:solidFill>
              </a:rPr>
              <a:t>staffing levels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Specific </a:t>
            </a:r>
            <a:r>
              <a:rPr lang="en-US" sz="2400" b="1" dirty="0" smtClean="0">
                <a:solidFill>
                  <a:srgbClr val="FF0000"/>
                </a:solidFill>
              </a:rPr>
              <a:t>capability requirements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Number of </a:t>
            </a:r>
            <a:r>
              <a:rPr lang="en-US" sz="2400" b="1" dirty="0" smtClean="0">
                <a:solidFill>
                  <a:srgbClr val="FF0000"/>
                </a:solidFill>
              </a:rPr>
              <a:t>shifts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Method for </a:t>
            </a:r>
            <a:r>
              <a:rPr lang="en-US" sz="2400" b="1" dirty="0" smtClean="0">
                <a:solidFill>
                  <a:srgbClr val="FF0000"/>
                </a:solidFill>
              </a:rPr>
              <a:t>accounting for personnel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For agencies with multiple essential functions, identify </a:t>
            </a:r>
            <a:r>
              <a:rPr lang="en-US" sz="2400" b="1" dirty="0" smtClean="0">
                <a:solidFill>
                  <a:srgbClr val="FF0000"/>
                </a:solidFill>
              </a:rPr>
              <a:t>personnel who may support </a:t>
            </a:r>
            <a:r>
              <a:rPr lang="en-US" sz="2400" b="1" dirty="0" smtClean="0">
                <a:solidFill>
                  <a:srgbClr val="FF0000"/>
                </a:solidFill>
              </a:rPr>
              <a:t>multiple essential functions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171133747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Five: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communications and IT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721723"/>
            <a:ext cx="8782050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Identify </a:t>
            </a:r>
            <a:r>
              <a:rPr lang="en-US" sz="2400" dirty="0" smtClean="0"/>
              <a:t>if </a:t>
            </a:r>
            <a:r>
              <a:rPr lang="en-US" sz="2400" dirty="0" smtClean="0"/>
              <a:t>communications are for internal or external use and the type of capability required (data, audio, video), including the level of secure communications </a:t>
            </a:r>
            <a:r>
              <a:rPr lang="en-US" sz="2400" dirty="0" smtClean="0"/>
              <a:t>and </a:t>
            </a:r>
            <a:r>
              <a:rPr lang="en-US" sz="2400" dirty="0" smtClean="0"/>
              <a:t>data management necessary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Specify any unique </a:t>
            </a:r>
            <a:r>
              <a:rPr lang="en-US" sz="2400" dirty="0" smtClean="0"/>
              <a:t>and </a:t>
            </a:r>
            <a:r>
              <a:rPr lang="en-US" sz="2400" dirty="0" smtClean="0"/>
              <a:t>unusual communications requirements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Identify any specific or unique software and applications required to operate equipment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2670991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Six: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continuity facility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577135"/>
            <a:ext cx="8782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u="sng" dirty="0" smtClean="0"/>
              <a:t>Continuity facility </a:t>
            </a:r>
            <a:r>
              <a:rPr lang="en-US" sz="2400" dirty="0" smtClean="0"/>
              <a:t>– refers to </a:t>
            </a:r>
            <a:r>
              <a:rPr lang="en-US" sz="2400" b="1" dirty="0" smtClean="0">
                <a:solidFill>
                  <a:srgbClr val="FF0000"/>
                </a:solidFill>
              </a:rPr>
              <a:t>both continuity and devolution sites </a:t>
            </a:r>
            <a:r>
              <a:rPr lang="en-US" sz="2400" dirty="0" smtClean="0"/>
              <a:t>where essential functions are continued </a:t>
            </a:r>
            <a:r>
              <a:rPr lang="en-US" sz="2400" dirty="0" smtClean="0"/>
              <a:t>and </a:t>
            </a:r>
            <a:r>
              <a:rPr lang="en-US" sz="2400" dirty="0" smtClean="0"/>
              <a:t>resumed </a:t>
            </a:r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u="sng" dirty="0" smtClean="0"/>
              <a:t>Alternate </a:t>
            </a:r>
            <a:r>
              <a:rPr lang="en-US" sz="2400" u="sng" dirty="0" smtClean="0"/>
              <a:t>sites </a:t>
            </a:r>
            <a:r>
              <a:rPr lang="en-US" sz="2400" dirty="0" smtClean="0"/>
              <a:t>– locations, other than the primary facility, used to </a:t>
            </a:r>
            <a:r>
              <a:rPr lang="en-US" sz="2400" dirty="0" smtClean="0"/>
              <a:t>perform </a:t>
            </a:r>
            <a:r>
              <a:rPr lang="en-US" sz="2400" dirty="0" smtClean="0"/>
              <a:t>essential functions </a:t>
            </a:r>
            <a:r>
              <a:rPr lang="en-US" sz="2400" dirty="0" smtClean="0"/>
              <a:t>following </a:t>
            </a:r>
            <a:r>
              <a:rPr lang="en-US" sz="2400" dirty="0" smtClean="0"/>
              <a:t>COOP plan activation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Identify any </a:t>
            </a:r>
            <a:r>
              <a:rPr lang="en-US" sz="2400" b="1" dirty="0" smtClean="0">
                <a:solidFill>
                  <a:srgbClr val="FF0000"/>
                </a:solidFill>
              </a:rPr>
              <a:t>specific facility capabilities required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Indicate </a:t>
            </a:r>
            <a:r>
              <a:rPr lang="en-US" sz="2400" dirty="0" smtClean="0"/>
              <a:t>if access </a:t>
            </a:r>
            <a:r>
              <a:rPr lang="en-US" sz="2400" dirty="0" smtClean="0"/>
              <a:t>to locations such as warehouses, storage, or manufacturing facilities is essential to performance of an essential function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Determine </a:t>
            </a:r>
            <a:r>
              <a:rPr lang="en-US" sz="2400" b="1" dirty="0" smtClean="0">
                <a:solidFill>
                  <a:srgbClr val="FF0000"/>
                </a:solidFill>
              </a:rPr>
              <a:t>necessary </a:t>
            </a:r>
            <a:r>
              <a:rPr lang="en-US" sz="2400" dirty="0" smtClean="0"/>
              <a:t>support services such as lodging, food, or medical </a:t>
            </a: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16406833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Seven: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resources and budgeting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721723"/>
            <a:ext cx="878205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Identify any </a:t>
            </a:r>
            <a:r>
              <a:rPr lang="en-US" sz="2250" b="1" dirty="0" smtClean="0">
                <a:solidFill>
                  <a:srgbClr val="FF0000"/>
                </a:solidFill>
              </a:rPr>
              <a:t>necessary requirements and </a:t>
            </a:r>
            <a:r>
              <a:rPr lang="en-US" sz="2250" b="1" dirty="0" smtClean="0">
                <a:solidFill>
                  <a:srgbClr val="FF0000"/>
                </a:solidFill>
              </a:rPr>
              <a:t>resources </a:t>
            </a:r>
            <a:r>
              <a:rPr lang="en-US" sz="2250" dirty="0" smtClean="0"/>
              <a:t>to </a:t>
            </a:r>
            <a:r>
              <a:rPr lang="en-US" sz="2250" dirty="0" smtClean="0"/>
              <a:t>perform essential functions, supporting functions, and capabilities that were not already accounted for in the BPA process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Ensure agency has the </a:t>
            </a:r>
            <a:r>
              <a:rPr lang="en-US" sz="2250" b="1" dirty="0" smtClean="0">
                <a:solidFill>
                  <a:srgbClr val="FF0000"/>
                </a:solidFill>
              </a:rPr>
              <a:t>capability to obtain, purchase, and reallocate resources</a:t>
            </a:r>
            <a:r>
              <a:rPr lang="en-US" sz="2250" dirty="0" smtClean="0"/>
              <a:t> needed during an emergency to perform essential functions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b="1" dirty="0" smtClean="0">
                <a:solidFill>
                  <a:srgbClr val="FF0000"/>
                </a:solidFill>
              </a:rPr>
              <a:t>Note funding sources to sustain continuity capability </a:t>
            </a:r>
            <a:r>
              <a:rPr lang="en-US" sz="2250" dirty="0" smtClean="0"/>
              <a:t>throughout emergency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b="1" dirty="0" smtClean="0">
                <a:solidFill>
                  <a:srgbClr val="FF0000"/>
                </a:solidFill>
              </a:rPr>
              <a:t>Input from subject matter experts </a:t>
            </a:r>
            <a:r>
              <a:rPr lang="en-US" sz="2250" dirty="0" smtClean="0"/>
              <a:t>is essential to ensure all required resources and budget requirements are identified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176958194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Eight: </a:t>
            </a:r>
            <a:r>
              <a:rPr lang="en-US" sz="3900" b="1" i="1" dirty="0" smtClean="0">
                <a:solidFill>
                  <a:prstClr val="black"/>
                </a:solidFill>
              </a:rPr>
              <a:t>Identify partners and interdependencies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623049"/>
            <a:ext cx="8782050" cy="405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b="1" dirty="0" smtClean="0"/>
              <a:t> </a:t>
            </a:r>
            <a:r>
              <a:rPr lang="en-US" sz="2250" b="1" dirty="0" smtClean="0">
                <a:solidFill>
                  <a:srgbClr val="FF0000"/>
                </a:solidFill>
              </a:rPr>
              <a:t>I</a:t>
            </a:r>
            <a:r>
              <a:rPr lang="en-US" sz="2250" b="1" dirty="0" smtClean="0">
                <a:solidFill>
                  <a:srgbClr val="FF0000"/>
                </a:solidFill>
              </a:rPr>
              <a:t>nclude </a:t>
            </a:r>
            <a:r>
              <a:rPr lang="en-US" sz="2250" b="1" dirty="0" smtClean="0">
                <a:solidFill>
                  <a:srgbClr val="FF0000"/>
                </a:solidFill>
              </a:rPr>
              <a:t>internal and external </a:t>
            </a:r>
            <a:r>
              <a:rPr lang="en-US" sz="2250" dirty="0" smtClean="0"/>
              <a:t>interdependencies with other organizations or agencies necessary to ensure the continued performance of essential functions</a:t>
            </a:r>
          </a:p>
          <a:p>
            <a:pPr lvl="0"/>
            <a:endParaRPr lang="en-US" sz="10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250" dirty="0" smtClean="0"/>
              <a:t>Consider: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50" dirty="0" smtClean="0"/>
              <a:t>Do the partners understand their input is necessary for another agency?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50" dirty="0" smtClean="0"/>
              <a:t>Has that partner made plans to be able to provide that critical input during an emergency?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50" dirty="0" smtClean="0"/>
              <a:t>Is a Memorandum of Agreement necessary, and if so, is one in place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82879485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Nine: </a:t>
            </a:r>
            <a:r>
              <a:rPr lang="en-US" sz="3900" b="1" i="1" dirty="0" smtClean="0">
                <a:solidFill>
                  <a:prstClr val="black"/>
                </a:solidFill>
              </a:rPr>
              <a:t>Describe process flow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After completing Steps 1 – 8, </a:t>
            </a:r>
            <a:r>
              <a:rPr lang="en-US" sz="2400" b="1" dirty="0" smtClean="0">
                <a:solidFill>
                  <a:srgbClr val="FF0000"/>
                </a:solidFill>
              </a:rPr>
              <a:t>develop a diagram, flowchart, or description</a:t>
            </a:r>
            <a:r>
              <a:rPr lang="en-US" sz="2400" dirty="0" smtClean="0"/>
              <a:t> that outlines the process and combines all of the elements necessary to ensure essential function performance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A detailed description of the procedures and process </a:t>
            </a:r>
            <a:r>
              <a:rPr lang="en-US" sz="2400" b="1" dirty="0" smtClean="0">
                <a:solidFill>
                  <a:srgbClr val="FF0000"/>
                </a:solidFill>
              </a:rPr>
              <a:t>captures the specifics</a:t>
            </a:r>
            <a:r>
              <a:rPr lang="en-US" sz="2400" dirty="0" smtClean="0"/>
              <a:t> of how the essential function is performed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50732027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038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BPA Step </a:t>
            </a:r>
            <a:r>
              <a:rPr lang="en-US" sz="3900" b="1" dirty="0" smtClean="0">
                <a:solidFill>
                  <a:prstClr val="black"/>
                </a:solidFill>
              </a:rPr>
              <a:t>Nine: </a:t>
            </a:r>
            <a:r>
              <a:rPr lang="en-US" sz="3900" b="1" i="1" dirty="0" smtClean="0">
                <a:solidFill>
                  <a:prstClr val="black"/>
                </a:solidFill>
              </a:rPr>
              <a:t>Describe process flow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Must address the following questions </a:t>
            </a:r>
            <a:r>
              <a:rPr lang="en-US" sz="2400" b="1" dirty="0" smtClean="0">
                <a:solidFill>
                  <a:srgbClr val="FF0000"/>
                </a:solidFill>
              </a:rPr>
              <a:t>for each essential function</a:t>
            </a:r>
            <a:r>
              <a:rPr lang="en-US" sz="2400" dirty="0" smtClean="0"/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initiates performance?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inputs are required to perform?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When are inputs needed and where do they come from?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people, facilities, resources, partners and communications are required to support and perform?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processes are employed to perform?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are the outputs or desired outcomes?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aspect(s) could be supported through telework or another remote arrangement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285888525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Presenter: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514600"/>
            <a:ext cx="8420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Robert Baldwin  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State Recovery Planner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Kentucky Emergency Management</a:t>
            </a:r>
          </a:p>
          <a:p>
            <a:pPr lvl="0">
              <a:buClr>
                <a:schemeClr val="tx1"/>
              </a:buClr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98207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7493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32485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Identify and prioritize essential functions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Conduct a Business Process Analysis (BPA) to determine how essential functions will be performed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Develop a diagram </a:t>
            </a:r>
            <a:r>
              <a:rPr lang="en-US" sz="2400" dirty="0" smtClean="0"/>
              <a:t>or</a:t>
            </a:r>
            <a:r>
              <a:rPr lang="en-US" sz="2400" dirty="0" smtClean="0"/>
              <a:t> description of how </a:t>
            </a:r>
            <a:r>
              <a:rPr lang="en-US" sz="2400" dirty="0" smtClean="0"/>
              <a:t>to ensure all identified essential functions are performed</a:t>
            </a:r>
          </a:p>
          <a:p>
            <a:pPr lvl="0"/>
            <a:endParaRPr lang="en-US" sz="24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Consult and coordinate with internal and external partners during the planning process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400986646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09052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dirty="0" smtClean="0">
                <a:solidFill>
                  <a:prstClr val="black"/>
                </a:solidFill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81684569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8" y="1452402"/>
            <a:ext cx="8724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Webinar Schedule: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1157" y="2456596"/>
            <a:ext cx="84201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000" dirty="0"/>
          </a:p>
          <a:p>
            <a:pPr lvl="0"/>
            <a:r>
              <a:rPr lang="en-US" sz="2800" b="1" dirty="0" smtClean="0"/>
              <a:t>DATES	TOPICS</a:t>
            </a:r>
          </a:p>
          <a:p>
            <a:pPr lvl="0"/>
            <a:r>
              <a:rPr lang="en-US" sz="2800" strike="sngStrike" dirty="0" smtClean="0"/>
              <a:t>March 12	Identifying Essential Functions</a:t>
            </a:r>
          </a:p>
          <a:p>
            <a:pPr lvl="0"/>
            <a:r>
              <a:rPr lang="en-US" sz="2800" dirty="0" smtClean="0"/>
              <a:t>March 19	Essential Personnel and Lines of Succession</a:t>
            </a:r>
          </a:p>
          <a:p>
            <a:pPr lvl="0"/>
            <a:r>
              <a:rPr lang="en-US" sz="2800" dirty="0" smtClean="0"/>
              <a:t>March 26	Communications and Employee Training</a:t>
            </a:r>
          </a:p>
          <a:p>
            <a:pPr lvl="0"/>
            <a:r>
              <a:rPr lang="en-US" sz="2800" dirty="0" smtClean="0"/>
              <a:t>April 2	Alternate Facilities and Vital Records</a:t>
            </a:r>
          </a:p>
          <a:p>
            <a:pPr lvl="0"/>
            <a:r>
              <a:rPr lang="en-US" sz="2800" dirty="0" smtClean="0"/>
              <a:t>April 9	Devolution and Reconstitution</a:t>
            </a:r>
          </a:p>
          <a:p>
            <a:pPr lvl="0"/>
            <a:r>
              <a:rPr lang="en-US" sz="2800" dirty="0" smtClean="0"/>
              <a:t>April 16	Training, Exercise, and Plan Maintenance</a:t>
            </a:r>
          </a:p>
        </p:txBody>
      </p:sp>
    </p:spTree>
    <p:extLst>
      <p:ext uri="{BB962C8B-B14F-4D97-AF65-F5344CB8AC3E}">
        <p14:creationId xmlns:p14="http://schemas.microsoft.com/office/powerpoint/2010/main" val="26279127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1950" y="2667000"/>
            <a:ext cx="8420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1000" dirty="0"/>
          </a:p>
          <a:p>
            <a:pPr lvl="0" algn="just"/>
            <a:r>
              <a:rPr lang="en-US" sz="3600" b="1" dirty="0" smtClean="0"/>
              <a:t>To access past presentations, please visit:</a:t>
            </a:r>
          </a:p>
          <a:p>
            <a:pPr lvl="0" algn="just"/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kyem.ky.gov/programs/Pages/Planning.aspx</a:t>
            </a:r>
            <a:endParaRPr lang="en-US" sz="2800" dirty="0" smtClean="0"/>
          </a:p>
          <a:p>
            <a:pPr lvl="0"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626628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90540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To request assistance, advice, </a:t>
            </a:r>
          </a:p>
          <a:p>
            <a:pPr algn="ctr"/>
            <a:r>
              <a:rPr lang="en-US" sz="3000" b="1" dirty="0" smtClean="0"/>
              <a:t>or schedule consultations, contact: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600" b="1" dirty="0" smtClean="0"/>
              <a:t>Robert Baldwin</a:t>
            </a:r>
          </a:p>
          <a:p>
            <a:pPr algn="ctr"/>
            <a:r>
              <a:rPr lang="en-US" sz="3000" b="1" dirty="0" smtClean="0"/>
              <a:t>KYEM – State Recovery Planner</a:t>
            </a:r>
          </a:p>
          <a:p>
            <a:pPr algn="ctr"/>
            <a:r>
              <a:rPr lang="en-US" sz="3000" b="1" dirty="0" smtClean="0"/>
              <a:t>Office: (502) 607-1989</a:t>
            </a:r>
          </a:p>
          <a:p>
            <a:pPr algn="ctr"/>
            <a:r>
              <a:rPr lang="en-US" sz="3000" b="1" dirty="0" smtClean="0"/>
              <a:t>Cell: (502) 226-0153</a:t>
            </a:r>
          </a:p>
          <a:p>
            <a:pPr algn="ctr"/>
            <a:r>
              <a:rPr lang="en-US" sz="3200" dirty="0" smtClean="0">
                <a:hlinkClick r:id="rId3"/>
              </a:rPr>
              <a:t>robert.e.baldwin87.nfg@mail.mil</a:t>
            </a:r>
            <a:endParaRPr lang="en-US" sz="3200" dirty="0" smtClean="0"/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897777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Continuity of Operations (COOP) Planning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3137789"/>
            <a:ext cx="8420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800" u="sng" dirty="0" smtClean="0"/>
              <a:t>COOP plan </a:t>
            </a:r>
            <a:r>
              <a:rPr lang="en-US" sz="2800" dirty="0" smtClean="0"/>
              <a:t>assures an agency remains capable of continuing minimum essential functions across a wide range of potential emergencies</a:t>
            </a:r>
          </a:p>
          <a:p>
            <a:pPr lvl="0"/>
            <a:endParaRPr lang="en-US" sz="28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Must first </a:t>
            </a:r>
            <a:r>
              <a:rPr lang="en-US" sz="2800" b="1" i="1" dirty="0" smtClean="0">
                <a:solidFill>
                  <a:srgbClr val="FF0000"/>
                </a:solidFill>
              </a:rPr>
              <a:t>identify</a:t>
            </a:r>
            <a:r>
              <a:rPr lang="en-US" sz="2800" dirty="0" smtClean="0"/>
              <a:t> and </a:t>
            </a:r>
            <a:r>
              <a:rPr lang="en-US" sz="2800" b="1" i="1" dirty="0" smtClean="0">
                <a:solidFill>
                  <a:srgbClr val="FF0000"/>
                </a:solidFill>
              </a:rPr>
              <a:t>prioritize</a:t>
            </a:r>
            <a:r>
              <a:rPr lang="en-US" sz="2800" dirty="0" smtClean="0"/>
              <a:t> essential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36739318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Remember the difference…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15714"/>
              </p:ext>
            </p:extLst>
          </p:nvPr>
        </p:nvGraphicFramePr>
        <p:xfrm>
          <a:off x="533400" y="2399126"/>
          <a:ext cx="8248650" cy="293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325"/>
                <a:gridCol w="4124325"/>
              </a:tblGrid>
              <a:tr h="5726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Emergency Planning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Continuity Planning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36220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Putting out the fire”</a:t>
                      </a:r>
                    </a:p>
                    <a:p>
                      <a:pPr algn="ctr"/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Immediate response and damage control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  <a:p>
                      <a:pPr algn="ctr"/>
                      <a:r>
                        <a:rPr lang="en-US" sz="2800" b="1" dirty="0" smtClean="0"/>
                        <a:t>“</a:t>
                      </a:r>
                      <a:r>
                        <a:rPr lang="en-US" sz="2800" b="1" dirty="0" smtClean="0"/>
                        <a:t>After the fire is out”</a:t>
                      </a:r>
                    </a:p>
                    <a:p>
                      <a:pPr algn="ctr"/>
                      <a:endParaRPr lang="en-US" sz="1000" b="1" dirty="0" smtClean="0"/>
                    </a:p>
                    <a:p>
                      <a:pPr algn="l"/>
                      <a:r>
                        <a:rPr lang="en-US" sz="2800" b="0" dirty="0" smtClean="0"/>
                        <a:t>Emphasis</a:t>
                      </a:r>
                      <a:r>
                        <a:rPr lang="en-US" sz="2800" b="0" baseline="0" dirty="0" smtClean="0"/>
                        <a:t> on recovery and resumption of services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53777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388633"/>
            <a:ext cx="8639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Define how essential functions will be determined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099" y="2958177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Agency Wide,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Departments,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Offices,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Divisions, or by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Branches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921647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388633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Essential Functions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087718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u="sng" dirty="0" smtClean="0"/>
              <a:t>Essential functions </a:t>
            </a:r>
            <a:r>
              <a:rPr lang="en-US" sz="2800" dirty="0" smtClean="0"/>
              <a:t>– a subset of </a:t>
            </a:r>
            <a:r>
              <a:rPr lang="en-US" sz="2800" b="1" i="1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/>
              <a:t> operational functions that encompass those critical areas of operation that </a:t>
            </a:r>
            <a:r>
              <a:rPr lang="en-US" sz="2800" b="1" i="1" dirty="0" smtClean="0">
                <a:solidFill>
                  <a:srgbClr val="FF0000"/>
                </a:solidFill>
              </a:rPr>
              <a:t>MUST</a:t>
            </a:r>
            <a:r>
              <a:rPr lang="en-US" sz="2800" dirty="0" smtClean="0"/>
              <a:t> continue even during an emergency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10292"/>
              </p:ext>
            </p:extLst>
          </p:nvPr>
        </p:nvGraphicFramePr>
        <p:xfrm>
          <a:off x="585787" y="3846793"/>
          <a:ext cx="8305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Essential functions are those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functions tha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t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MUST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Essential functions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include…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 performed to achieve an agency’s mission, goals, and/or objectives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 that provide vital services to clients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 resumed within</a:t>
                      </a:r>
                      <a:r>
                        <a:rPr lang="en-US" baseline="0" dirty="0" smtClean="0"/>
                        <a:t> 12 hours of disruption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r>
                        <a:rPr lang="en-US" baseline="0" dirty="0" smtClean="0"/>
                        <a:t> that help maintain the safety and well-being of personnel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 sustainable for up to 30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functions that</a:t>
                      </a:r>
                      <a:r>
                        <a:rPr lang="en-US" baseline="0" dirty="0" smtClean="0"/>
                        <a:t> are only performed when COOP is activated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9509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Non-Essential Functions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099" y="2399126"/>
            <a:ext cx="8420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Not necessary to plan for non-essential functions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Divisions </a:t>
            </a:r>
            <a:r>
              <a:rPr lang="en-US" sz="2800" dirty="0" smtClean="0"/>
              <a:t>and </a:t>
            </a:r>
            <a:r>
              <a:rPr lang="en-US" sz="2800" dirty="0" smtClean="0"/>
              <a:t>departments performing only non-essential functions do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need to be part of the COOP Planning process</a:t>
            </a:r>
          </a:p>
          <a:p>
            <a:pPr lvl="0"/>
            <a:endParaRPr lang="en-US" sz="2800" dirty="0"/>
          </a:p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HOWEVER</a:t>
            </a:r>
            <a:r>
              <a:rPr lang="en-US" sz="2800" dirty="0" smtClean="0">
                <a:solidFill>
                  <a:srgbClr val="FF0000"/>
                </a:solidFill>
              </a:rPr>
              <a:t>… </a:t>
            </a:r>
            <a:r>
              <a:rPr lang="en-US" sz="2800" dirty="0" smtClean="0"/>
              <a:t>Even those employees not performing essential functions still need to be </a:t>
            </a:r>
            <a:r>
              <a:rPr lang="en-US" sz="2800" b="1" i="1" dirty="0" smtClean="0">
                <a:solidFill>
                  <a:srgbClr val="FF0000"/>
                </a:solidFill>
              </a:rPr>
              <a:t>familiar</a:t>
            </a:r>
            <a:r>
              <a:rPr lang="en-US" sz="2800" dirty="0" smtClean="0"/>
              <a:t> with the COOP plan</a:t>
            </a:r>
          </a:p>
        </p:txBody>
      </p:sp>
    </p:spTree>
    <p:extLst>
      <p:ext uri="{BB962C8B-B14F-4D97-AF65-F5344CB8AC3E}">
        <p14:creationId xmlns:p14="http://schemas.microsoft.com/office/powerpoint/2010/main" val="322434742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Assessing Essential Functions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099" y="2399126"/>
            <a:ext cx="84201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Four – Step Process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Identify all operational functions</a:t>
            </a:r>
            <a:endParaRPr lang="en-US" sz="280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Identify which operational functions are essential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Determine critical processes and services necessary to perform essential functions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Prioritize essential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413269450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351182912AF4E9366576DAFC4CB89" ma:contentTypeVersion="5" ma:contentTypeDescription="Create a new document." ma:contentTypeScope="" ma:versionID="ebcf8bcb089813606a70ec301c161776">
  <xsd:schema xmlns:xsd="http://www.w3.org/2001/XMLSchema" xmlns:xs="http://www.w3.org/2001/XMLSchema" xmlns:p="http://schemas.microsoft.com/office/2006/metadata/properties" xmlns:ns1="http://schemas.microsoft.com/sharepoint/v3" xmlns:ns2="1a6211d9-0b14-41cb-8348-3a9b66ef9624" xmlns:ns3="b760558e-e51e-4d9d-b49e-38e0edb8b038" targetNamespace="http://schemas.microsoft.com/office/2006/metadata/properties" ma:root="true" ma:fieldsID="1f18b5cee721a0eddcf102f8db83671b" ns1:_="" ns2:_="" ns3:_="">
    <xsd:import namespace="http://schemas.microsoft.com/sharepoint/v3"/>
    <xsd:import namespace="1a6211d9-0b14-41cb-8348-3a9b66ef9624"/>
    <xsd:import namespace="b760558e-e51e-4d9d-b49e-38e0edb8b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Earthquake_x0020_Document_x0020_Libra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211d9-0b14-41cb-8348-3a9b66ef962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Earthquake PSA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thquake PSA"/>
                    <xsd:enumeration value="Printable Worksheets"/>
                    <xsd:enumeration value="Awareness"/>
                    <xsd:enumeration value="Earthquake Instructional Unit"/>
                    <xsd:enumeration value="Education"/>
                    <xsd:enumeration value="Governor's Proclamations"/>
                    <xsd:enumeration value="History"/>
                    <xsd:enumeration value="Maps"/>
                    <xsd:enumeration value="School Resources"/>
                    <xsd:enumeration value="Tips and Preparedness"/>
                    <xsd:enumeration value="Training"/>
                    <xsd:enumeration value="Training Forms"/>
                    <xsd:enumeration value="Triangle of Life Myth"/>
                    <xsd:enumeration value="EQ Tips"/>
                    <xsd:enumeration value="EQ Preparedness"/>
                    <xsd:enumeration value="EQ Vocabulary"/>
                    <xsd:enumeration value="SARA Title III"/>
                    <xsd:enumeration value="Earthquake"/>
                    <xsd:enumeration value="ESF"/>
                    <xsd:enumeration value="County Planning Guide"/>
                    <xsd:enumeration value="LEPC"/>
                    <xsd:enumeration value="KERC"/>
                    <xsd:enumeration value="KERC Newsletters"/>
                    <xsd:enumeration value="State EOP"/>
                  </xsd:restriction>
                </xsd:simpleType>
              </xsd:element>
            </xsd:sequence>
          </xsd:extension>
        </xsd:complexContent>
      </xsd:complexType>
    </xsd:element>
    <xsd:element name="Earthquake_x0020_Document_x0020_Library" ma:index="11" nillable="true" ma:displayName="Earthquake Document Library" ma:default="0" ma:internalName="Earthquake_x0020_Document_x0020_Librar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0558e-e51e-4d9d-b49e-38e0edb8b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a6211d9-0b14-41cb-8348-3a9b66ef9624">
      <Value>2012 Great Central US Shakeout</Value>
    </Category>
    <Earthquake_x0020_Document_x0020_Library xmlns="1a6211d9-0b14-41cb-8348-3a9b66ef9624">false</Earthquake_x0020_Document_x0020_Libra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4E3CEA-D266-4A60-AB1E-A602C06654CE}"/>
</file>

<file path=customXml/itemProps2.xml><?xml version="1.0" encoding="utf-8"?>
<ds:datastoreItem xmlns:ds="http://schemas.openxmlformats.org/officeDocument/2006/customXml" ds:itemID="{E943BC27-261B-4AA4-BC97-86F16F077103}"/>
</file>

<file path=customXml/itemProps3.xml><?xml version="1.0" encoding="utf-8"?>
<ds:datastoreItem xmlns:ds="http://schemas.openxmlformats.org/officeDocument/2006/customXml" ds:itemID="{A75EC80C-0403-4CEF-A024-70164584DB8A}"/>
</file>

<file path=docProps/app.xml><?xml version="1.0" encoding="utf-8"?>
<Properties xmlns="http://schemas.openxmlformats.org/officeDocument/2006/extended-properties" xmlns:vt="http://schemas.openxmlformats.org/officeDocument/2006/docPropsVTypes">
  <TotalTime>9697</TotalTime>
  <Words>1620</Words>
  <Application>Microsoft Office PowerPoint</Application>
  <PresentationFormat>On-screen Show (4:3)</PresentationFormat>
  <Paragraphs>244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KYEM397</dc:creator>
  <cp:lastModifiedBy>Robey, Stephanie L Ms CIV US USA</cp:lastModifiedBy>
  <cp:revision>285</cp:revision>
  <cp:lastPrinted>2019-03-07T13:41:16Z</cp:lastPrinted>
  <dcterms:created xsi:type="dcterms:W3CDTF">2017-03-12T23:19:05Z</dcterms:created>
  <dcterms:modified xsi:type="dcterms:W3CDTF">2019-03-11T13:43:19Z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0x010100020351182912AF4E9366576DAFC4CB89</vt:lpwstr>
  </property>
</Properties>
</file>