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9" r:id="rId3"/>
    <p:sldId id="290" r:id="rId4"/>
    <p:sldId id="294" r:id="rId5"/>
    <p:sldId id="361" r:id="rId6"/>
    <p:sldId id="362" r:id="rId7"/>
    <p:sldId id="363" r:id="rId8"/>
    <p:sldId id="368" r:id="rId9"/>
    <p:sldId id="369" r:id="rId10"/>
    <p:sldId id="371" r:id="rId11"/>
    <p:sldId id="364" r:id="rId12"/>
    <p:sldId id="365" r:id="rId13"/>
    <p:sldId id="366" r:id="rId14"/>
    <p:sldId id="367" r:id="rId15"/>
    <p:sldId id="346" r:id="rId16"/>
    <p:sldId id="370" r:id="rId17"/>
    <p:sldId id="347" r:id="rId18"/>
    <p:sldId id="322" r:id="rId19"/>
    <p:sldId id="350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434" autoAdjust="0"/>
  </p:normalViewPr>
  <p:slideViewPr>
    <p:cSldViewPr>
      <p:cViewPr varScale="1">
        <p:scale>
          <a:sx n="71" d="100"/>
          <a:sy n="71" d="100"/>
        </p:scale>
        <p:origin x="1254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7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46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49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48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D71DCFD-1C4B-47C2-AF6E-526F395898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9EA753D-3B0A-493C-9E05-3CF5111EBE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5" y="2"/>
            <a:ext cx="2971800" cy="458787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FD804AE4-A0D5-4C6B-9553-DD227691B509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8A4B3DB-F3D8-4EE2-9265-179D5A72AA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A56234D-6575-46F6-861C-AB2EA78638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5" y="8685215"/>
            <a:ext cx="2971800" cy="458786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BC0AF4CE-908F-4DAD-BE60-53111294CC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555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fld id="{CF887794-57CD-4183-A19C-EEF3BEAEDD4D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2"/>
            <a:ext cx="5486400" cy="4114800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8685214"/>
            <a:ext cx="2971800" cy="457200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9C685DB5-A612-4745-84C0-C0CD4C48E1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6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800" dirty="0">
              <a:latin typeface="Calibri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37588" indent="-28368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347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886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42550" indent="-226948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496449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50350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042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58151" indent="-2269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AB3520-1EA2-704C-B2DB-F687BDC54196}" type="slidenum">
              <a:rPr lang="en-US"/>
              <a:pPr eaLnBrk="1" hangingPunct="1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961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855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67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979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422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57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15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01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37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6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635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93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79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67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555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07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883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8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85DB5-A612-4745-84C0-C0CD4C48E11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144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69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37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7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191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948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3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1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50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2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7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8A4D-E200-4C1C-B32C-1BD67E3AFC78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3AEEA-62B9-4C42-A26E-3D36DC1AD2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82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kyem.ky.gov/programs/Pages/Planning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e.baldwin87.nfg@mail.mi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KYEM PPT Title slid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39624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COOP Essential Personnel</a:t>
            </a:r>
          </a:p>
          <a:p>
            <a:pPr algn="ctr">
              <a:lnSpc>
                <a:spcPct val="150000"/>
              </a:lnSpc>
            </a:pPr>
            <a:r>
              <a:rPr lang="en-US" sz="2800" b="1" dirty="0" smtClean="0"/>
              <a:t>March 19, 2019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3396596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259571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Delegations of Authority</a:t>
            </a:r>
            <a:endParaRPr lang="en-US" sz="4800" b="1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86" y="2090568"/>
            <a:ext cx="8628290" cy="4210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865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Lines of Succession</a:t>
            </a: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421733"/>
            <a:ext cx="8420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>
                <a:solidFill>
                  <a:srgbClr val="FF0000"/>
                </a:solidFill>
              </a:rPr>
              <a:t>Pre-identifying</a:t>
            </a:r>
            <a:r>
              <a:rPr lang="en-US" sz="2800" dirty="0"/>
              <a:t> lines of succession </a:t>
            </a:r>
            <a:r>
              <a:rPr lang="en-US" sz="2800" b="1" dirty="0">
                <a:solidFill>
                  <a:srgbClr val="FF0000"/>
                </a:solidFill>
              </a:rPr>
              <a:t>is critical </a:t>
            </a:r>
            <a:r>
              <a:rPr lang="en-US" sz="2800" dirty="0"/>
              <a:t>to ensuring effective leadership during an </a:t>
            </a:r>
            <a:r>
              <a:rPr lang="en-US" sz="2800" dirty="0" smtClean="0"/>
              <a:t>emergency.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3677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Lines of Succession</a:t>
            </a: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83399"/>
            <a:ext cx="8420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Agency lines of succession should be: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At least </a:t>
            </a:r>
            <a:r>
              <a:rPr lang="en-US" sz="2800" b="1" dirty="0">
                <a:solidFill>
                  <a:srgbClr val="FF0000"/>
                </a:solidFill>
              </a:rPr>
              <a:t>three positions deep</a:t>
            </a:r>
            <a:r>
              <a:rPr lang="en-US" sz="2800" dirty="0"/>
              <a:t>, where possible, ensuring sufficient depth of the agency’s ability to manage and direct its essential functions and operations. </a:t>
            </a:r>
          </a:p>
          <a:p>
            <a:pPr marL="9144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Geographically </a:t>
            </a:r>
            <a:r>
              <a:rPr lang="en-US" sz="2800" b="1" dirty="0">
                <a:solidFill>
                  <a:srgbClr val="FF0000"/>
                </a:solidFill>
              </a:rPr>
              <a:t>dispersed</a:t>
            </a:r>
            <a:r>
              <a:rPr lang="en-US" sz="2800" dirty="0"/>
              <a:t>, where feasible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Described </a:t>
            </a:r>
            <a:r>
              <a:rPr lang="en-US" sz="2800" dirty="0"/>
              <a:t>by </a:t>
            </a:r>
            <a:r>
              <a:rPr lang="en-US" sz="2800" b="1" dirty="0">
                <a:solidFill>
                  <a:srgbClr val="FF0000"/>
                </a:solidFill>
              </a:rPr>
              <a:t>positions or titles</a:t>
            </a:r>
            <a:r>
              <a:rPr lang="en-US" sz="2800" dirty="0"/>
              <a:t>, rather than by names of individuals holding those offices </a:t>
            </a:r>
          </a:p>
          <a:p>
            <a:pPr marL="9144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0000"/>
                </a:solidFill>
              </a:rPr>
              <a:t>Based </a:t>
            </a:r>
            <a:r>
              <a:rPr lang="en-US" sz="2800" b="1" dirty="0">
                <a:solidFill>
                  <a:srgbClr val="FF0000"/>
                </a:solidFill>
              </a:rPr>
              <a:t>on identified essential functions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017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Lines of Succession</a:t>
            </a:r>
            <a:endParaRPr lang="en-US" sz="28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61950" y="2283399"/>
            <a:ext cx="8420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/>
              <a:t>In the event an incumbent is incapable or unavailable to fulfill essential duties, successors have been identified to </a:t>
            </a:r>
            <a:r>
              <a:rPr lang="en-US" sz="2800" b="1" dirty="0">
                <a:solidFill>
                  <a:srgbClr val="FF0000"/>
                </a:solidFill>
              </a:rPr>
              <a:t>ensure there is no lapse in essential decision making authority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When </a:t>
            </a:r>
            <a:r>
              <a:rPr lang="en-US" sz="2800" dirty="0"/>
              <a:t>a succession occurs, </a:t>
            </a:r>
            <a:r>
              <a:rPr lang="en-US" sz="2800" b="1" dirty="0">
                <a:solidFill>
                  <a:srgbClr val="FF0000"/>
                </a:solidFill>
              </a:rPr>
              <a:t>formal notification is made</a:t>
            </a:r>
            <a:r>
              <a:rPr lang="en-US" sz="2800" dirty="0"/>
              <a:t> to the agency. </a:t>
            </a:r>
            <a:endParaRPr lang="en-US" sz="2800" dirty="0" smtClean="0"/>
          </a:p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FF0000"/>
                </a:solidFill>
              </a:rPr>
              <a:t>Successions </a:t>
            </a:r>
            <a:r>
              <a:rPr lang="en-US" sz="2800" b="1" dirty="0">
                <a:solidFill>
                  <a:srgbClr val="FF0000"/>
                </a:solidFill>
              </a:rPr>
              <a:t>will revert </a:t>
            </a:r>
            <a:r>
              <a:rPr lang="en-US" sz="2800" dirty="0"/>
              <a:t>to the previous appointments should the leadership return with the capability to make decisions for the agency.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3484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Worksheet - Lines of Succession</a:t>
            </a:r>
            <a:endParaRPr lang="en-US" sz="2800" b="1" dirty="0" smtClean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550" y="3395658"/>
            <a:ext cx="3038899" cy="66684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890587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4517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7493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071601"/>
            <a:ext cx="8324850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Human Capital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The </a:t>
            </a:r>
            <a:r>
              <a:rPr lang="en-US" sz="2600" b="1" dirty="0" smtClean="0">
                <a:solidFill>
                  <a:srgbClr val="FF0000"/>
                </a:solidFill>
              </a:rPr>
              <a:t>right people in the right jobs </a:t>
            </a:r>
            <a:r>
              <a:rPr lang="en-US" sz="2600" dirty="0" smtClean="0"/>
              <a:t>to perform essential functions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Ensures the </a:t>
            </a:r>
            <a:r>
              <a:rPr lang="en-US" sz="2600" i="1" u="sng" dirty="0" smtClean="0"/>
              <a:t>all</a:t>
            </a:r>
            <a:r>
              <a:rPr lang="en-US" sz="2600" dirty="0" smtClean="0"/>
              <a:t> employees have </a:t>
            </a:r>
            <a:r>
              <a:rPr lang="en-US" sz="2600" b="1" dirty="0" smtClean="0">
                <a:solidFill>
                  <a:srgbClr val="FF0000"/>
                </a:solidFill>
              </a:rPr>
              <a:t>a clear understanding of what to do in an emergency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600" dirty="0" smtClean="0"/>
              <a:t>Delegations of Authority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To </a:t>
            </a:r>
            <a:r>
              <a:rPr lang="en-US" sz="2600" b="1" dirty="0" smtClean="0">
                <a:solidFill>
                  <a:srgbClr val="FF0000"/>
                </a:solidFill>
              </a:rPr>
              <a:t>ensure the continued operation </a:t>
            </a:r>
            <a:r>
              <a:rPr lang="en-US" sz="2600" dirty="0" smtClean="0"/>
              <a:t>of departments/agencies and their essential functions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To </a:t>
            </a:r>
            <a:r>
              <a:rPr lang="en-US" sz="2600" b="1" dirty="0" smtClean="0">
                <a:solidFill>
                  <a:srgbClr val="FF0000"/>
                </a:solidFill>
              </a:rPr>
              <a:t>ensure rapid response </a:t>
            </a:r>
            <a:r>
              <a:rPr lang="en-US" sz="2600" dirty="0" smtClean="0"/>
              <a:t>to any emergency situation requiring COOP implementation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400986646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74937"/>
            <a:ext cx="878205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900" b="1" dirty="0" smtClean="0">
                <a:solidFill>
                  <a:prstClr val="black"/>
                </a:solidFill>
              </a:rPr>
              <a:t>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324850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Lines of Succession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Provisions for the </a:t>
            </a:r>
            <a:r>
              <a:rPr lang="en-US" sz="2800" b="1" dirty="0" smtClean="0">
                <a:solidFill>
                  <a:srgbClr val="FF0000"/>
                </a:solidFill>
              </a:rPr>
              <a:t>assumption of senior agency leadership positions </a:t>
            </a:r>
            <a:r>
              <a:rPr lang="en-US" sz="2800" dirty="0" smtClean="0"/>
              <a:t>during an emergency when…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b="1" dirty="0" smtClean="0">
                <a:solidFill>
                  <a:srgbClr val="FF0000"/>
                </a:solidFill>
              </a:rPr>
              <a:t>incumbents are unable or unavailable </a:t>
            </a:r>
            <a:r>
              <a:rPr lang="en-US" sz="2800" dirty="0" smtClean="0"/>
              <a:t>to execute their legal duties.</a:t>
            </a:r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4078915070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309052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8000" b="1" dirty="0" smtClean="0">
                <a:solidFill>
                  <a:prstClr val="black"/>
                </a:solidFill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305696"/>
            <a:ext cx="87820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250" dirty="0" smtClean="0"/>
          </a:p>
          <a:p>
            <a:pPr marL="457200" lvl="0" indent="-457200">
              <a:buFont typeface="Wingdings" panose="05000000000000000000" pitchFamily="2" charset="2"/>
              <a:buChar char="Ø"/>
            </a:pPr>
            <a:endParaRPr lang="en-US" sz="2250" dirty="0" smtClean="0"/>
          </a:p>
        </p:txBody>
      </p:sp>
    </p:spTree>
    <p:extLst>
      <p:ext uri="{BB962C8B-B14F-4D97-AF65-F5344CB8AC3E}">
        <p14:creationId xmlns:p14="http://schemas.microsoft.com/office/powerpoint/2010/main" val="816845694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8" y="1452402"/>
            <a:ext cx="8724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Webinar Schedule:</a:t>
            </a:r>
            <a:endParaRPr lang="en-US" sz="44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21157" y="2456596"/>
            <a:ext cx="842010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000" dirty="0"/>
          </a:p>
          <a:p>
            <a:pPr lvl="0"/>
            <a:r>
              <a:rPr lang="en-US" sz="2800" b="1" dirty="0" smtClean="0"/>
              <a:t>DATES	TOPICS</a:t>
            </a:r>
          </a:p>
          <a:p>
            <a:pPr lvl="0"/>
            <a:r>
              <a:rPr lang="en-US" sz="2800" strike="sngStrike" dirty="0" smtClean="0"/>
              <a:t>March 12	Identifying Essential Functions</a:t>
            </a:r>
          </a:p>
          <a:p>
            <a:pPr lvl="0"/>
            <a:r>
              <a:rPr lang="en-US" sz="2800" strike="sngStrike" dirty="0" smtClean="0"/>
              <a:t>March 19	Essential Personnel and Lines of Succession</a:t>
            </a:r>
          </a:p>
          <a:p>
            <a:pPr lvl="0"/>
            <a:r>
              <a:rPr lang="en-US" sz="2800" dirty="0" smtClean="0"/>
              <a:t>March 26	Communications and Employee Training</a:t>
            </a:r>
          </a:p>
          <a:p>
            <a:pPr lvl="0"/>
            <a:r>
              <a:rPr lang="en-US" sz="2800" dirty="0" smtClean="0"/>
              <a:t>April 2	Alternate Facilities and Vital Records</a:t>
            </a:r>
          </a:p>
          <a:p>
            <a:pPr lvl="0"/>
            <a:r>
              <a:rPr lang="en-US" sz="2800" dirty="0" smtClean="0"/>
              <a:t>April 9	Devolution and Reconstitution</a:t>
            </a:r>
          </a:p>
          <a:p>
            <a:pPr lvl="0"/>
            <a:r>
              <a:rPr lang="en-US" sz="2800" dirty="0" smtClean="0"/>
              <a:t>April 16	Training, Exercise, and Plan Maintenance</a:t>
            </a:r>
          </a:p>
        </p:txBody>
      </p:sp>
    </p:spTree>
    <p:extLst>
      <p:ext uri="{BB962C8B-B14F-4D97-AF65-F5344CB8AC3E}">
        <p14:creationId xmlns:p14="http://schemas.microsoft.com/office/powerpoint/2010/main" val="262791274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61950" y="2667000"/>
            <a:ext cx="8420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endParaRPr lang="en-US" sz="1000" dirty="0"/>
          </a:p>
          <a:p>
            <a:pPr lvl="0" algn="just"/>
            <a:r>
              <a:rPr lang="en-US" sz="3600" b="1" dirty="0" smtClean="0"/>
              <a:t>To access past presentations, please visit:</a:t>
            </a:r>
          </a:p>
          <a:p>
            <a:pPr lvl="0" algn="just"/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kyem.ky.gov/programs/Pages/Planning.aspx</a:t>
            </a:r>
            <a:endParaRPr lang="en-US" sz="2800" dirty="0" smtClean="0"/>
          </a:p>
          <a:p>
            <a:pPr lvl="0" algn="just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36266287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Outline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9099" y="2436282"/>
            <a:ext cx="8420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/>
              <a:t>Human </a:t>
            </a:r>
            <a:r>
              <a:rPr lang="en-US" sz="2800" dirty="0" smtClean="0"/>
              <a:t>Capital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Delegation of Authority</a:t>
            </a:r>
            <a:endParaRPr lang="en-US" sz="2800" dirty="0"/>
          </a:p>
          <a:p>
            <a:pPr marL="457200" lvl="0" indent="-457200">
              <a:buFont typeface="Wingdings" panose="05000000000000000000" pitchFamily="2" charset="2"/>
              <a:buChar char="Ø"/>
            </a:pPr>
            <a:r>
              <a:rPr lang="en-US" sz="2800" dirty="0" smtClean="0"/>
              <a:t>Lines of Succession</a:t>
            </a:r>
          </a:p>
          <a:p>
            <a:pPr lvl="0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818750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1905403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b="1" dirty="0" smtClean="0"/>
              <a:t>To request assistance, advice, </a:t>
            </a:r>
          </a:p>
          <a:p>
            <a:pPr algn="ctr"/>
            <a:r>
              <a:rPr lang="en-US" sz="3000" b="1" dirty="0" smtClean="0"/>
              <a:t>or schedule consultations, contact:</a:t>
            </a:r>
          </a:p>
          <a:p>
            <a:pPr algn="ctr"/>
            <a:endParaRPr lang="en-US" sz="3000" b="1" dirty="0"/>
          </a:p>
          <a:p>
            <a:pPr algn="ctr"/>
            <a:r>
              <a:rPr lang="en-US" sz="3600" b="1" dirty="0" smtClean="0"/>
              <a:t>Robert Baldwin</a:t>
            </a:r>
          </a:p>
          <a:p>
            <a:pPr algn="ctr"/>
            <a:r>
              <a:rPr lang="en-US" sz="3000" b="1" dirty="0" smtClean="0"/>
              <a:t>KYEM – State Recovery Planner</a:t>
            </a:r>
          </a:p>
          <a:p>
            <a:pPr algn="ctr"/>
            <a:r>
              <a:rPr lang="en-US" sz="3000" b="1" dirty="0" smtClean="0"/>
              <a:t>Office: (502) 607-1989</a:t>
            </a:r>
          </a:p>
          <a:p>
            <a:pPr algn="ctr"/>
            <a:r>
              <a:rPr lang="en-US" sz="3000" b="1" dirty="0" smtClean="0"/>
              <a:t>Cell: (502) 226-0153</a:t>
            </a:r>
          </a:p>
          <a:p>
            <a:pPr algn="ctr"/>
            <a:r>
              <a:rPr lang="en-US" sz="3200" dirty="0" smtClean="0">
                <a:hlinkClick r:id="rId3"/>
              </a:rPr>
              <a:t>robert.e.baldwin87.nfg@mail.mil</a:t>
            </a:r>
            <a:endParaRPr lang="en-US" sz="3200" dirty="0" smtClean="0"/>
          </a:p>
          <a:p>
            <a:pPr algn="ctr"/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8977772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099" y="145240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>
                <a:solidFill>
                  <a:prstClr val="black"/>
                </a:solidFill>
              </a:rPr>
              <a:t>Presenter: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1950" y="2514600"/>
            <a:ext cx="84201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/>
              <a:t>Robert Baldwin  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State Recovery Planner</a:t>
            </a:r>
          </a:p>
          <a:p>
            <a:pPr lvl="1">
              <a:buClr>
                <a:schemeClr val="tx1"/>
              </a:buClr>
            </a:pPr>
            <a:r>
              <a:rPr lang="en-US" sz="2800" dirty="0" smtClean="0"/>
              <a:t>Kentucky Emergency Management</a:t>
            </a:r>
          </a:p>
          <a:p>
            <a:pPr lvl="0">
              <a:buClr>
                <a:schemeClr val="tx1"/>
              </a:buClr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99820725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494065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 smtClean="0"/>
              <a:t>Human Capital – Essential Personnel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2420897"/>
            <a:ext cx="8420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People </a:t>
            </a:r>
            <a:r>
              <a:rPr lang="en-US" sz="2400" dirty="0"/>
              <a:t>are critical to the operations of any organization.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Choosing </a:t>
            </a:r>
            <a:r>
              <a:rPr lang="en-US" sz="2400" dirty="0"/>
              <a:t>the right people for an organization’s staff is vitally important, and this is especially true in a crisis situation.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Leaders </a:t>
            </a:r>
            <a:r>
              <a:rPr lang="en-US" sz="2400" dirty="0"/>
              <a:t>are needed to set priorities and maintain focus</a:t>
            </a:r>
            <a:r>
              <a:rPr lang="en-US" sz="24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/>
              <a:t>During a continuity event, </a:t>
            </a:r>
            <a:r>
              <a:rPr lang="en-US" sz="2400" b="1" dirty="0">
                <a:solidFill>
                  <a:srgbClr val="FF0000"/>
                </a:solidFill>
              </a:rPr>
              <a:t>key staff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rgbClr val="FF0000"/>
                </a:solidFill>
              </a:rPr>
              <a:t>other special categories of </a:t>
            </a:r>
            <a:r>
              <a:rPr lang="en-US" sz="2400" b="1" dirty="0" smtClean="0">
                <a:solidFill>
                  <a:srgbClr val="FF0000"/>
                </a:solidFill>
              </a:rPr>
              <a:t>Essential Support Function </a:t>
            </a:r>
            <a:r>
              <a:rPr lang="en-US" sz="2400" b="1" dirty="0">
                <a:solidFill>
                  <a:srgbClr val="FF0000"/>
                </a:solidFill>
              </a:rPr>
              <a:t>partner employees</a:t>
            </a:r>
            <a:r>
              <a:rPr lang="en-US" sz="2400" b="1" dirty="0"/>
              <a:t> </a:t>
            </a:r>
            <a:r>
              <a:rPr lang="en-US" sz="2400" dirty="0"/>
              <a:t>will be activated by their respective organization to perform assigned response duties. </a:t>
            </a:r>
            <a:endParaRPr lang="en-US" sz="2400" dirty="0" smtClean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400" dirty="0" smtClean="0"/>
              <a:t>One </a:t>
            </a:r>
            <a:r>
              <a:rPr lang="en-US" sz="2400" dirty="0"/>
              <a:t>of these categories </a:t>
            </a:r>
            <a:r>
              <a:rPr lang="en-US" sz="2400" b="1" dirty="0"/>
              <a:t>is </a:t>
            </a:r>
            <a:r>
              <a:rPr lang="en-US" sz="2400" b="1" dirty="0">
                <a:solidFill>
                  <a:srgbClr val="FF0000"/>
                </a:solidFill>
              </a:rPr>
              <a:t>continuity </a:t>
            </a:r>
            <a:r>
              <a:rPr lang="en-US" sz="2400" b="1" dirty="0" smtClean="0">
                <a:solidFill>
                  <a:srgbClr val="FF0000"/>
                </a:solidFill>
              </a:rPr>
              <a:t>personnel (essential personnel)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consisting of key staff and selected employees. 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3186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263947"/>
            <a:ext cx="86391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400" b="1" dirty="0"/>
              <a:t>Human Capital – Essential Personnel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1950" y="1985342"/>
            <a:ext cx="84201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Identify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designate</a:t>
            </a:r>
            <a:r>
              <a:rPr lang="en-US" sz="2400" dirty="0" smtClean="0"/>
              <a:t> </a:t>
            </a:r>
            <a:r>
              <a:rPr lang="en-US" sz="2400" dirty="0"/>
              <a:t>those positions judged to be </a:t>
            </a:r>
            <a:r>
              <a:rPr lang="en-US" sz="2400" b="1" dirty="0">
                <a:solidFill>
                  <a:srgbClr val="FF0000"/>
                </a:solidFill>
              </a:rPr>
              <a:t>critical</a:t>
            </a:r>
            <a:r>
              <a:rPr lang="en-US" sz="2400" dirty="0"/>
              <a:t> to </a:t>
            </a:r>
            <a:r>
              <a:rPr lang="en-US" sz="2400" dirty="0" smtClean="0"/>
              <a:t>an organization </a:t>
            </a:r>
            <a:r>
              <a:rPr lang="en-US" sz="2400" dirty="0"/>
              <a:t>operations in any given emergency </a:t>
            </a:r>
            <a:r>
              <a:rPr lang="en-US" sz="2400" dirty="0" smtClean="0"/>
              <a:t>situation</a:t>
            </a:r>
          </a:p>
          <a:p>
            <a:pPr marL="34290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FF0000"/>
                </a:solidFill>
              </a:rPr>
              <a:t>Identify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b="1" dirty="0" smtClean="0">
                <a:solidFill>
                  <a:srgbClr val="FF0000"/>
                </a:solidFill>
              </a:rPr>
              <a:t>document</a:t>
            </a:r>
            <a:r>
              <a:rPr lang="en-US" sz="2400" dirty="0" smtClean="0"/>
              <a:t> the </a:t>
            </a:r>
            <a:r>
              <a:rPr lang="en-US" sz="2400" b="1" dirty="0">
                <a:solidFill>
                  <a:srgbClr val="FF0000"/>
                </a:solidFill>
              </a:rPr>
              <a:t>continuity personnel</a:t>
            </a:r>
            <a:r>
              <a:rPr lang="en-US" sz="2400" dirty="0"/>
              <a:t>. These personnel </a:t>
            </a:r>
            <a:r>
              <a:rPr lang="en-US" sz="2400" b="1" dirty="0" smtClean="0">
                <a:solidFill>
                  <a:srgbClr val="FF0000"/>
                </a:solidFill>
              </a:rPr>
              <a:t>with necessary skill </a:t>
            </a:r>
            <a:r>
              <a:rPr lang="en-US" sz="2400" b="1" dirty="0">
                <a:solidFill>
                  <a:srgbClr val="FF0000"/>
                </a:solidFill>
              </a:rPr>
              <a:t>sets </a:t>
            </a:r>
            <a:r>
              <a:rPr lang="en-US" sz="2400" dirty="0" smtClean="0"/>
              <a:t>to </a:t>
            </a:r>
            <a:r>
              <a:rPr lang="en-US" sz="2400" dirty="0"/>
              <a:t>perform essential functions and supporting tasks. 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Officially </a:t>
            </a:r>
            <a:r>
              <a:rPr lang="en-US" sz="2400" b="1" dirty="0" smtClean="0">
                <a:solidFill>
                  <a:srgbClr val="FF0000"/>
                </a:solidFill>
              </a:rPr>
              <a:t>inform</a:t>
            </a:r>
            <a:r>
              <a:rPr lang="en-US" sz="2400" dirty="0" smtClean="0"/>
              <a:t> </a:t>
            </a:r>
            <a:r>
              <a:rPr lang="en-US" sz="2400" dirty="0"/>
              <a:t>all </a:t>
            </a:r>
            <a:r>
              <a:rPr lang="en-US" sz="2400" b="1" dirty="0">
                <a:solidFill>
                  <a:srgbClr val="FF0000"/>
                </a:solidFill>
              </a:rPr>
              <a:t>continuity personnel </a:t>
            </a:r>
            <a:r>
              <a:rPr lang="en-US" sz="2400" dirty="0"/>
              <a:t>of their </a:t>
            </a:r>
            <a:r>
              <a:rPr lang="en-US" sz="2400" b="1" dirty="0">
                <a:solidFill>
                  <a:srgbClr val="FF0000"/>
                </a:solidFill>
              </a:rPr>
              <a:t>roles or designations</a:t>
            </a:r>
            <a:r>
              <a:rPr lang="en-US" sz="2400" b="1" dirty="0"/>
              <a:t> </a:t>
            </a:r>
            <a:r>
              <a:rPr lang="en-US" sz="2400" dirty="0"/>
              <a:t>to ensure that continuity personnel know and accept their roles and responsibilities. </a:t>
            </a:r>
            <a:endParaRPr lang="en-US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 smtClean="0"/>
              <a:t>Ensure </a:t>
            </a:r>
            <a:r>
              <a:rPr lang="en-US" sz="2400" b="1" dirty="0">
                <a:solidFill>
                  <a:srgbClr val="FF0000"/>
                </a:solidFill>
              </a:rPr>
              <a:t>continuity personnel </a:t>
            </a:r>
            <a:r>
              <a:rPr lang="en-US" sz="2400" dirty="0"/>
              <a:t>participate in their organization’s continuity </a:t>
            </a:r>
            <a:r>
              <a:rPr lang="en-US" sz="2400" b="1" dirty="0" smtClean="0">
                <a:solidFill>
                  <a:srgbClr val="FF0000"/>
                </a:solidFill>
              </a:rPr>
              <a:t>training and exercise</a:t>
            </a:r>
            <a:r>
              <a:rPr lang="en-US" sz="2400" dirty="0" smtClean="0"/>
              <a:t> program.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4476652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61950" y="1377982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/>
              <a:t>Human Capital – </a:t>
            </a:r>
            <a:r>
              <a:rPr lang="en-US" sz="4800" b="1" dirty="0" smtClean="0"/>
              <a:t>All Staff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61950" y="2208979"/>
            <a:ext cx="84201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/>
              <a:t>It is important that </a:t>
            </a:r>
            <a:r>
              <a:rPr lang="en-US" sz="2800" dirty="0" smtClean="0"/>
              <a:t>management ensures </a:t>
            </a:r>
            <a:r>
              <a:rPr lang="en-US" sz="2800" b="1" dirty="0" smtClean="0">
                <a:solidFill>
                  <a:srgbClr val="FF0000"/>
                </a:solidFill>
              </a:rPr>
              <a:t>all staff are informed</a:t>
            </a:r>
            <a:r>
              <a:rPr lang="en-US" sz="2800" b="1" dirty="0" smtClean="0"/>
              <a:t>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rgbClr val="FF0000"/>
                </a:solidFill>
              </a:rPr>
              <a:t>accounted for during a continuity event</a:t>
            </a:r>
            <a:r>
              <a:rPr lang="en-US" sz="2800" dirty="0"/>
              <a:t>, especially individuals not identified as continuity personnel. </a:t>
            </a:r>
            <a:endParaRPr lang="en-US" sz="2800" dirty="0" smtClean="0"/>
          </a:p>
          <a:p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Agencies need established </a:t>
            </a:r>
            <a:r>
              <a:rPr lang="en-US" sz="2800" b="1" dirty="0">
                <a:solidFill>
                  <a:srgbClr val="FF0000"/>
                </a:solidFill>
              </a:rPr>
              <a:t>procedures for contacting and accounting</a:t>
            </a:r>
            <a:r>
              <a:rPr lang="en-US" sz="2800" dirty="0"/>
              <a:t> for employees, including operating status, in the event of an emergency.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48762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259571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/>
              <a:t>Human Capital – All Staff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2223720"/>
            <a:ext cx="84201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Employees </a:t>
            </a:r>
            <a:r>
              <a:rPr lang="en-US" sz="2800" dirty="0"/>
              <a:t>are </a:t>
            </a:r>
            <a:r>
              <a:rPr lang="en-US" sz="2800" b="1" dirty="0">
                <a:solidFill>
                  <a:srgbClr val="FF0000"/>
                </a:solidFill>
              </a:rPr>
              <a:t>expected</a:t>
            </a:r>
            <a:r>
              <a:rPr lang="en-US" sz="2800" dirty="0"/>
              <a:t> to remain in contact with managers and supervisors during any closure or relocation situation. </a:t>
            </a:r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Employees should </a:t>
            </a:r>
            <a:r>
              <a:rPr lang="en-US" sz="2800" b="1" dirty="0">
                <a:solidFill>
                  <a:srgbClr val="FF0000"/>
                </a:solidFill>
              </a:rPr>
              <a:t>contact</a:t>
            </a:r>
            <a:r>
              <a:rPr lang="en-US" sz="2800" dirty="0"/>
              <a:t> their supervisors directly by </a:t>
            </a:r>
            <a:r>
              <a:rPr lang="en-US" sz="2800" dirty="0" smtClean="0"/>
              <a:t>landline, e-mail</a:t>
            </a:r>
            <a:r>
              <a:rPr lang="en-US" sz="2800" dirty="0"/>
              <a:t>, </a:t>
            </a:r>
            <a:r>
              <a:rPr lang="en-US" sz="2800" dirty="0" smtClean="0"/>
              <a:t>or the </a:t>
            </a:r>
            <a:r>
              <a:rPr lang="en-US" sz="2800" dirty="0"/>
              <a:t>use </a:t>
            </a:r>
            <a:r>
              <a:rPr lang="en-US" sz="2800" dirty="0" smtClean="0"/>
              <a:t>of smart </a:t>
            </a:r>
            <a:r>
              <a:rPr lang="en-US" sz="2800" dirty="0"/>
              <a:t>phone communications. </a:t>
            </a:r>
            <a:endParaRPr lang="en-US" sz="28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To </a:t>
            </a:r>
            <a:r>
              <a:rPr lang="en-US" sz="2800" dirty="0"/>
              <a:t>continue essential functions during an emergency, </a:t>
            </a:r>
            <a:r>
              <a:rPr lang="en-US" sz="2800" dirty="0" smtClean="0"/>
              <a:t>the </a:t>
            </a:r>
            <a:r>
              <a:rPr lang="en-US" sz="2800" dirty="0"/>
              <a:t>agency </a:t>
            </a:r>
            <a:r>
              <a:rPr lang="en-US" sz="2800" dirty="0" smtClean="0"/>
              <a:t>should ensures </a:t>
            </a:r>
            <a:r>
              <a:rPr lang="en-US" sz="2800" dirty="0"/>
              <a:t>staff is </a:t>
            </a:r>
            <a:r>
              <a:rPr lang="en-US" sz="2800" b="1" dirty="0">
                <a:solidFill>
                  <a:srgbClr val="FF0000"/>
                </a:solidFill>
              </a:rPr>
              <a:t>aware</a:t>
            </a:r>
            <a:r>
              <a:rPr lang="en-US" sz="2800" dirty="0"/>
              <a:t> of, and </a:t>
            </a:r>
            <a:r>
              <a:rPr lang="en-US" sz="2800" b="1" dirty="0">
                <a:solidFill>
                  <a:srgbClr val="FF0000"/>
                </a:solidFill>
              </a:rPr>
              <a:t>familiar</a:t>
            </a:r>
            <a:r>
              <a:rPr lang="en-US" sz="2800" dirty="0"/>
              <a:t>, with human capital guidance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1710073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259571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Delegations of Authority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223720"/>
            <a:ext cx="84201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Delegations of Authority specify…</a:t>
            </a:r>
          </a:p>
          <a:p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Who is </a:t>
            </a:r>
            <a:r>
              <a:rPr lang="en-US" sz="2800" b="1" dirty="0" smtClean="0">
                <a:solidFill>
                  <a:srgbClr val="FF0000"/>
                </a:solidFill>
              </a:rPr>
              <a:t>authorized to make decisions </a:t>
            </a:r>
            <a:r>
              <a:rPr lang="en-US" sz="2800" dirty="0" smtClean="0"/>
              <a:t>or act on behalf of the department or agency head and other key officials </a:t>
            </a:r>
            <a:r>
              <a:rPr lang="en-US" sz="2800" b="1" dirty="0" smtClean="0">
                <a:solidFill>
                  <a:srgbClr val="FF0000"/>
                </a:solidFill>
              </a:rPr>
              <a:t>for specific purposes </a:t>
            </a:r>
            <a:r>
              <a:rPr lang="en-US" sz="2800" dirty="0" smtClean="0"/>
              <a:t>during COOP emergencies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9187417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rotWithShape="0">
            <a:gsLst>
              <a:gs pos="0">
                <a:srgbClr val="084C8D"/>
              </a:gs>
              <a:gs pos="100000">
                <a:srgbClr val="102A5D"/>
              </a:gs>
            </a:gsLst>
            <a:lin ang="5400000"/>
          </a:gradFill>
          <a:ln w="25400">
            <a:solidFill>
              <a:srgbClr val="385D8A"/>
            </a:solidFill>
            <a:miter lim="800000"/>
            <a:headEnd/>
            <a:tailEnd/>
          </a:ln>
          <a:effectLst>
            <a:outerShdw blurRad="63500" dist="38100" dir="18900000" algn="b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 descr="KYEM Serving Our Commonwealth October 2014 copy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36675"/>
          </a:xfrm>
          <a:prstGeom prst="rect">
            <a:avLst/>
          </a:prstGeom>
          <a:noFill/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" y="1259571"/>
            <a:ext cx="86391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4800" b="1" dirty="0" smtClean="0"/>
              <a:t>Delegations of Authority</a:t>
            </a:r>
            <a:endParaRPr lang="en-US" sz="4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6528" y="2075795"/>
            <a:ext cx="86212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800" dirty="0" smtClean="0"/>
              <a:t>Purposes: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Approving emergency policy changes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Approving changes in Standard Operating Procedures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Empowering designated representatives to participate as members of interagency emergency response teams to act on behalf of the agency 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Making personnel management decisions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Approving commitment of resources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Signing contracts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871053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0351182912AF4E9366576DAFC4CB89" ma:contentTypeVersion="5" ma:contentTypeDescription="Create a new document." ma:contentTypeScope="" ma:versionID="ebcf8bcb089813606a70ec301c161776">
  <xsd:schema xmlns:xsd="http://www.w3.org/2001/XMLSchema" xmlns:xs="http://www.w3.org/2001/XMLSchema" xmlns:p="http://schemas.microsoft.com/office/2006/metadata/properties" xmlns:ns1="http://schemas.microsoft.com/sharepoint/v3" xmlns:ns2="1a6211d9-0b14-41cb-8348-3a9b66ef9624" xmlns:ns3="b760558e-e51e-4d9d-b49e-38e0edb8b038" targetNamespace="http://schemas.microsoft.com/office/2006/metadata/properties" ma:root="true" ma:fieldsID="1f18b5cee721a0eddcf102f8db83671b" ns1:_="" ns2:_="" ns3:_="">
    <xsd:import namespace="http://schemas.microsoft.com/sharepoint/v3"/>
    <xsd:import namespace="1a6211d9-0b14-41cb-8348-3a9b66ef9624"/>
    <xsd:import namespace="b760558e-e51e-4d9d-b49e-38e0edb8b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 minOccurs="0"/>
                <xsd:element ref="ns2:Earthquake_x0020_Document_x0020_Library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6211d9-0b14-41cb-8348-3a9b66ef9624" elementFormDefault="qualified">
    <xsd:import namespace="http://schemas.microsoft.com/office/2006/documentManagement/types"/>
    <xsd:import namespace="http://schemas.microsoft.com/office/infopath/2007/PartnerControls"/>
    <xsd:element name="Category" ma:index="10" nillable="true" ma:displayName="Category" ma:default="Earthquake PSA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thquake PSA"/>
                    <xsd:enumeration value="Printable Worksheets"/>
                    <xsd:enumeration value="Awareness"/>
                    <xsd:enumeration value="Earthquake Instructional Unit"/>
                    <xsd:enumeration value="Education"/>
                    <xsd:enumeration value="Governor's Proclamations"/>
                    <xsd:enumeration value="History"/>
                    <xsd:enumeration value="Maps"/>
                    <xsd:enumeration value="School Resources"/>
                    <xsd:enumeration value="Tips and Preparedness"/>
                    <xsd:enumeration value="Training"/>
                    <xsd:enumeration value="Training Forms"/>
                    <xsd:enumeration value="Triangle of Life Myth"/>
                    <xsd:enumeration value="EQ Tips"/>
                    <xsd:enumeration value="EQ Preparedness"/>
                    <xsd:enumeration value="EQ Vocabulary"/>
                    <xsd:enumeration value="SARA Title III"/>
                    <xsd:enumeration value="Earthquake"/>
                    <xsd:enumeration value="ESF"/>
                    <xsd:enumeration value="County Planning Guide"/>
                    <xsd:enumeration value="LEPC"/>
                    <xsd:enumeration value="KERC"/>
                    <xsd:enumeration value="KERC Newsletters"/>
                    <xsd:enumeration value="State EOP"/>
                  </xsd:restriction>
                </xsd:simpleType>
              </xsd:element>
            </xsd:sequence>
          </xsd:extension>
        </xsd:complexContent>
      </xsd:complexType>
    </xsd:element>
    <xsd:element name="Earthquake_x0020_Document_x0020_Library" ma:index="11" nillable="true" ma:displayName="Earthquake Document Library" ma:default="0" ma:internalName="Earthquake_x0020_Document_x0020_Library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60558e-e51e-4d9d-b49e-38e0edb8b03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1a6211d9-0b14-41cb-8348-3a9b66ef9624">
      <Value>2012 Great Central US Shakeout</Value>
    </Category>
    <Earthquake_x0020_Document_x0020_Library xmlns="1a6211d9-0b14-41cb-8348-3a9b66ef9624">false</Earthquake_x0020_Document_x0020_Libra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58ED2EE-89B1-4664-A84C-D7C389D21279}"/>
</file>

<file path=customXml/itemProps2.xml><?xml version="1.0" encoding="utf-8"?>
<ds:datastoreItem xmlns:ds="http://schemas.openxmlformats.org/officeDocument/2006/customXml" ds:itemID="{7583E5B4-5414-4FB2-AB94-869CF249D680}"/>
</file>

<file path=customXml/itemProps3.xml><?xml version="1.0" encoding="utf-8"?>
<ds:datastoreItem xmlns:ds="http://schemas.openxmlformats.org/officeDocument/2006/customXml" ds:itemID="{3EC77DC4-735C-486D-8005-BFCCCDCF5156}"/>
</file>

<file path=docProps/app.xml><?xml version="1.0" encoding="utf-8"?>
<Properties xmlns="http://schemas.openxmlformats.org/officeDocument/2006/extended-properties" xmlns:vt="http://schemas.openxmlformats.org/officeDocument/2006/docPropsVTypes">
  <TotalTime>10044</TotalTime>
  <Words>707</Words>
  <Application>Microsoft Office PowerPoint</Application>
  <PresentationFormat>On-screen Show (4:3)</PresentationFormat>
  <Paragraphs>107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KYEM397</dc:creator>
  <cp:lastModifiedBy>Baldwin, Robert E NFG NGKY</cp:lastModifiedBy>
  <cp:revision>314</cp:revision>
  <cp:lastPrinted>2019-03-07T13:41:16Z</cp:lastPrinted>
  <dcterms:created xsi:type="dcterms:W3CDTF">2017-03-12T23:19:05Z</dcterms:created>
  <dcterms:modified xsi:type="dcterms:W3CDTF">2019-03-12T13:55:49Z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0x010100020351182912AF4E9366576DAFC4CB89</vt:lpwstr>
  </property>
</Properties>
</file>